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handoutMasterIdLst>
    <p:handoutMasterId r:id="rId11"/>
  </p:handoutMasterIdLst>
  <p:sldIdLst>
    <p:sldId id="477" r:id="rId5"/>
    <p:sldId id="259" r:id="rId6"/>
    <p:sldId id="282" r:id="rId7"/>
    <p:sldId id="478" r:id="rId8"/>
    <p:sldId id="479" r:id="rId9"/>
    <p:sldId id="480" r:id="rId10"/>
  </p:sldIdLst>
  <p:sldSz cx="9144000" cy="6858000" type="screen4x3"/>
  <p:notesSz cx="6799263" cy="9929813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ob Andrén" userId="3521be4d-fa09-4bdf-a9bd-59f677eda5d5" providerId="ADAL" clId="{B58639B4-70FD-495D-A6A4-4361443F31D6}"/>
    <pc:docChg chg="undo custSel delSld modSld">
      <pc:chgData name="Jakob Andrén" userId="3521be4d-fa09-4bdf-a9bd-59f677eda5d5" providerId="ADAL" clId="{B58639B4-70FD-495D-A6A4-4361443F31D6}" dt="2026-01-13T08:52:24.103" v="38" actId="14100"/>
      <pc:docMkLst>
        <pc:docMk/>
      </pc:docMkLst>
      <pc:sldChg chg="addSp delSp modSp mod">
        <pc:chgData name="Jakob Andrén" userId="3521be4d-fa09-4bdf-a9bd-59f677eda5d5" providerId="ADAL" clId="{B58639B4-70FD-495D-A6A4-4361443F31D6}" dt="2026-01-13T08:50:26.418" v="21" actId="478"/>
        <pc:sldMkLst>
          <pc:docMk/>
          <pc:sldMk cId="974965612" sldId="282"/>
        </pc:sldMkLst>
        <pc:picChg chg="add del mod">
          <ac:chgData name="Jakob Andrén" userId="3521be4d-fa09-4bdf-a9bd-59f677eda5d5" providerId="ADAL" clId="{B58639B4-70FD-495D-A6A4-4361443F31D6}" dt="2026-01-13T08:50:26.418" v="21" actId="478"/>
          <ac:picMkLst>
            <pc:docMk/>
            <pc:sldMk cId="974965612" sldId="282"/>
            <ac:picMk id="4" creationId="{930CDAD4-377A-4721-342A-C3B5323EFADC}"/>
          </ac:picMkLst>
        </pc:picChg>
        <pc:picChg chg="add del">
          <ac:chgData name="Jakob Andrén" userId="3521be4d-fa09-4bdf-a9bd-59f677eda5d5" providerId="ADAL" clId="{B58639B4-70FD-495D-A6A4-4361443F31D6}" dt="2026-01-13T08:50:13.651" v="17" actId="478"/>
          <ac:picMkLst>
            <pc:docMk/>
            <pc:sldMk cId="974965612" sldId="282"/>
            <ac:picMk id="9" creationId="{78DA841F-DCB1-E64F-CD7A-64C6D87F2666}"/>
          </ac:picMkLst>
        </pc:picChg>
        <pc:picChg chg="add mod">
          <ac:chgData name="Jakob Andrén" userId="3521be4d-fa09-4bdf-a9bd-59f677eda5d5" providerId="ADAL" clId="{B58639B4-70FD-495D-A6A4-4361443F31D6}" dt="2026-01-13T08:50:24.282" v="20" actId="14100"/>
          <ac:picMkLst>
            <pc:docMk/>
            <pc:sldMk cId="974965612" sldId="282"/>
            <ac:picMk id="10" creationId="{AD8D8C21-9E56-1AA7-EAC6-A703679EA653}"/>
          </ac:picMkLst>
        </pc:picChg>
      </pc:sldChg>
      <pc:sldChg chg="addSp delSp modSp mod">
        <pc:chgData name="Jakob Andrén" userId="3521be4d-fa09-4bdf-a9bd-59f677eda5d5" providerId="ADAL" clId="{B58639B4-70FD-495D-A6A4-4361443F31D6}" dt="2026-01-13T08:51:05.440" v="26" actId="14100"/>
        <pc:sldMkLst>
          <pc:docMk/>
          <pc:sldMk cId="2423893773" sldId="478"/>
        </pc:sldMkLst>
        <pc:picChg chg="add mod">
          <ac:chgData name="Jakob Andrén" userId="3521be4d-fa09-4bdf-a9bd-59f677eda5d5" providerId="ADAL" clId="{B58639B4-70FD-495D-A6A4-4361443F31D6}" dt="2026-01-13T08:51:05.440" v="26" actId="14100"/>
          <ac:picMkLst>
            <pc:docMk/>
            <pc:sldMk cId="2423893773" sldId="478"/>
            <ac:picMk id="4" creationId="{58A8C634-0A06-3D08-1E28-801E375C5712}"/>
          </ac:picMkLst>
        </pc:picChg>
        <pc:picChg chg="del">
          <ac:chgData name="Jakob Andrén" userId="3521be4d-fa09-4bdf-a9bd-59f677eda5d5" providerId="ADAL" clId="{B58639B4-70FD-495D-A6A4-4361443F31D6}" dt="2026-01-13T08:50:55.023" v="23" actId="478"/>
          <ac:picMkLst>
            <pc:docMk/>
            <pc:sldMk cId="2423893773" sldId="478"/>
            <ac:picMk id="5" creationId="{C89EB625-9150-57E0-FDCC-BC204BDC8A47}"/>
          </ac:picMkLst>
        </pc:picChg>
      </pc:sldChg>
      <pc:sldChg chg="addSp delSp modSp mod">
        <pc:chgData name="Jakob Andrén" userId="3521be4d-fa09-4bdf-a9bd-59f677eda5d5" providerId="ADAL" clId="{B58639B4-70FD-495D-A6A4-4361443F31D6}" dt="2026-01-13T08:51:44.852" v="32" actId="14100"/>
        <pc:sldMkLst>
          <pc:docMk/>
          <pc:sldMk cId="3263142932" sldId="479"/>
        </pc:sldMkLst>
        <pc:picChg chg="add mod">
          <ac:chgData name="Jakob Andrén" userId="3521be4d-fa09-4bdf-a9bd-59f677eda5d5" providerId="ADAL" clId="{B58639B4-70FD-495D-A6A4-4361443F31D6}" dt="2026-01-13T08:51:44.852" v="32" actId="14100"/>
          <ac:picMkLst>
            <pc:docMk/>
            <pc:sldMk cId="3263142932" sldId="479"/>
            <ac:picMk id="4" creationId="{CAF55A1E-3102-69A9-AE49-D3182CAC87B8}"/>
          </ac:picMkLst>
        </pc:picChg>
        <pc:picChg chg="del">
          <ac:chgData name="Jakob Andrén" userId="3521be4d-fa09-4bdf-a9bd-59f677eda5d5" providerId="ADAL" clId="{B58639B4-70FD-495D-A6A4-4361443F31D6}" dt="2026-01-13T08:51:31.897" v="28" actId="478"/>
          <ac:picMkLst>
            <pc:docMk/>
            <pc:sldMk cId="3263142932" sldId="479"/>
            <ac:picMk id="9" creationId="{809E121A-8252-0B85-2E17-5F1631743277}"/>
          </ac:picMkLst>
        </pc:picChg>
      </pc:sldChg>
      <pc:sldChg chg="addSp delSp modSp mod">
        <pc:chgData name="Jakob Andrén" userId="3521be4d-fa09-4bdf-a9bd-59f677eda5d5" providerId="ADAL" clId="{B58639B4-70FD-495D-A6A4-4361443F31D6}" dt="2026-01-13T08:52:24.103" v="38" actId="14100"/>
        <pc:sldMkLst>
          <pc:docMk/>
          <pc:sldMk cId="238901631" sldId="480"/>
        </pc:sldMkLst>
        <pc:picChg chg="add mod">
          <ac:chgData name="Jakob Andrén" userId="3521be4d-fa09-4bdf-a9bd-59f677eda5d5" providerId="ADAL" clId="{B58639B4-70FD-495D-A6A4-4361443F31D6}" dt="2026-01-13T08:52:24.103" v="38" actId="14100"/>
          <ac:picMkLst>
            <pc:docMk/>
            <pc:sldMk cId="238901631" sldId="480"/>
            <ac:picMk id="5" creationId="{04961E6A-718D-46CB-491F-2A2F43A373B9}"/>
          </ac:picMkLst>
        </pc:picChg>
        <pc:picChg chg="del">
          <ac:chgData name="Jakob Andrén" userId="3521be4d-fa09-4bdf-a9bd-59f677eda5d5" providerId="ADAL" clId="{B58639B4-70FD-495D-A6A4-4361443F31D6}" dt="2026-01-13T08:52:10.621" v="34" actId="478"/>
          <ac:picMkLst>
            <pc:docMk/>
            <pc:sldMk cId="238901631" sldId="480"/>
            <ac:picMk id="10" creationId="{8CBB1BA7-BF15-2E29-2348-5359DB9581EB}"/>
          </ac:picMkLst>
        </pc:picChg>
      </pc:sldChg>
      <pc:sldChg chg="del">
        <pc:chgData name="Jakob Andrén" userId="3521be4d-fa09-4bdf-a9bd-59f677eda5d5" providerId="ADAL" clId="{B58639B4-70FD-495D-A6A4-4361443F31D6}" dt="2026-01-13T08:43:45.087" v="0" actId="47"/>
        <pc:sldMkLst>
          <pc:docMk/>
          <pc:sldMk cId="2547079974" sldId="481"/>
        </pc:sldMkLst>
      </pc:sldChg>
      <pc:sldChg chg="del">
        <pc:chgData name="Jakob Andrén" userId="3521be4d-fa09-4bdf-a9bd-59f677eda5d5" providerId="ADAL" clId="{B58639B4-70FD-495D-A6A4-4361443F31D6}" dt="2026-01-13T08:43:46.765" v="1" actId="47"/>
        <pc:sldMkLst>
          <pc:docMk/>
          <pc:sldMk cId="4165613428" sldId="482"/>
        </pc:sldMkLst>
      </pc:sldChg>
      <pc:sldChg chg="del">
        <pc:chgData name="Jakob Andrén" userId="3521be4d-fa09-4bdf-a9bd-59f677eda5d5" providerId="ADAL" clId="{B58639B4-70FD-495D-A6A4-4361443F31D6}" dt="2026-01-13T08:43:48.344" v="2" actId="47"/>
        <pc:sldMkLst>
          <pc:docMk/>
          <pc:sldMk cId="2278114682" sldId="483"/>
        </pc:sldMkLst>
      </pc:sldChg>
      <pc:sldChg chg="del">
        <pc:chgData name="Jakob Andrén" userId="3521be4d-fa09-4bdf-a9bd-59f677eda5d5" providerId="ADAL" clId="{B58639B4-70FD-495D-A6A4-4361443F31D6}" dt="2026-01-13T08:43:48.992" v="3" actId="47"/>
        <pc:sldMkLst>
          <pc:docMk/>
          <pc:sldMk cId="2103797159" sldId="484"/>
        </pc:sldMkLst>
      </pc:sldChg>
      <pc:sldChg chg="del">
        <pc:chgData name="Jakob Andrén" userId="3521be4d-fa09-4bdf-a9bd-59f677eda5d5" providerId="ADAL" clId="{B58639B4-70FD-495D-A6A4-4361443F31D6}" dt="2026-01-13T08:43:49.725" v="4" actId="47"/>
        <pc:sldMkLst>
          <pc:docMk/>
          <pc:sldMk cId="2261838488" sldId="485"/>
        </pc:sldMkLst>
      </pc:sldChg>
      <pc:sldChg chg="del">
        <pc:chgData name="Jakob Andrén" userId="3521be4d-fa09-4bdf-a9bd-59f677eda5d5" providerId="ADAL" clId="{B58639B4-70FD-495D-A6A4-4361443F31D6}" dt="2026-01-13T08:43:50.521" v="5" actId="47"/>
        <pc:sldMkLst>
          <pc:docMk/>
          <pc:sldMk cId="2283919883" sldId="486"/>
        </pc:sldMkLst>
      </pc:sldChg>
      <pc:sldChg chg="del">
        <pc:chgData name="Jakob Andrén" userId="3521be4d-fa09-4bdf-a9bd-59f677eda5d5" providerId="ADAL" clId="{B58639B4-70FD-495D-A6A4-4361443F31D6}" dt="2026-01-13T08:43:51.823" v="6" actId="47"/>
        <pc:sldMkLst>
          <pc:docMk/>
          <pc:sldMk cId="1520565693" sldId="48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3%202025\resultatarket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3%202025\resultatarket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3%202025\resultatarket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1%202025\resultatarket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3%202025\resultatarket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TMF!$B$10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TMF!$BU$1:$CC$1</c:f>
              <c:strCache>
                <c:ptCount val="9"/>
                <c:pt idx="0">
                  <c:v>Kv.3 23</c:v>
                </c:pt>
                <c:pt idx="1">
                  <c:v>Kv.4 23</c:v>
                </c:pt>
                <c:pt idx="2">
                  <c:v>Kv.1 24</c:v>
                </c:pt>
                <c:pt idx="3">
                  <c:v>Kv.2 24</c:v>
                </c:pt>
                <c:pt idx="4">
                  <c:v>Kv.3 24</c:v>
                </c:pt>
                <c:pt idx="5">
                  <c:v>Kv.4 24</c:v>
                </c:pt>
                <c:pt idx="6">
                  <c:v>Kv.1 25</c:v>
                </c:pt>
                <c:pt idx="7">
                  <c:v>Kv.2 25</c:v>
                </c:pt>
                <c:pt idx="8">
                  <c:v>Kv.3 25</c:v>
                </c:pt>
              </c:strCache>
            </c:strRef>
          </c:cat>
          <c:val>
            <c:numRef>
              <c:f>TMF!$BU$10:$CC$10</c:f>
              <c:numCache>
                <c:formatCode>#,##0</c:formatCode>
                <c:ptCount val="9"/>
                <c:pt idx="0">
                  <c:v>38350</c:v>
                </c:pt>
                <c:pt idx="1">
                  <c:v>36707</c:v>
                </c:pt>
                <c:pt idx="2">
                  <c:v>33182</c:v>
                </c:pt>
                <c:pt idx="3">
                  <c:v>31615</c:v>
                </c:pt>
                <c:pt idx="4">
                  <c:v>23618</c:v>
                </c:pt>
                <c:pt idx="5">
                  <c:v>25968</c:v>
                </c:pt>
                <c:pt idx="6">
                  <c:v>29050</c:v>
                </c:pt>
                <c:pt idx="7">
                  <c:v>32468</c:v>
                </c:pt>
                <c:pt idx="8">
                  <c:v>22596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01-4C96-B367-281A6A01203F}"/>
            </c:ext>
          </c:extLst>
        </c:ser>
        <c:ser>
          <c:idx val="1"/>
          <c:order val="1"/>
          <c:tx>
            <c:strRef>
              <c:f>TMF!$B$11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TMF!$BU$1:$CC$1</c:f>
              <c:strCache>
                <c:ptCount val="9"/>
                <c:pt idx="0">
                  <c:v>Kv.3 23</c:v>
                </c:pt>
                <c:pt idx="1">
                  <c:v>Kv.4 23</c:v>
                </c:pt>
                <c:pt idx="2">
                  <c:v>Kv.1 24</c:v>
                </c:pt>
                <c:pt idx="3">
                  <c:v>Kv.2 24</c:v>
                </c:pt>
                <c:pt idx="4">
                  <c:v>Kv.3 24</c:v>
                </c:pt>
                <c:pt idx="5">
                  <c:v>Kv.4 24</c:v>
                </c:pt>
                <c:pt idx="6">
                  <c:v>Kv.1 25</c:v>
                </c:pt>
                <c:pt idx="7">
                  <c:v>Kv.2 25</c:v>
                </c:pt>
                <c:pt idx="8">
                  <c:v>Kv.3 25</c:v>
                </c:pt>
              </c:strCache>
            </c:strRef>
          </c:cat>
          <c:val>
            <c:numRef>
              <c:f>TMF!$BU$11:$CC$11</c:f>
              <c:numCache>
                <c:formatCode>#,##0</c:formatCode>
                <c:ptCount val="9"/>
                <c:pt idx="0">
                  <c:v>193602.44469500682</c:v>
                </c:pt>
                <c:pt idx="1">
                  <c:v>224880.96074685405</c:v>
                </c:pt>
                <c:pt idx="2">
                  <c:v>223280.71020011257</c:v>
                </c:pt>
                <c:pt idx="3">
                  <c:v>206522.40936733558</c:v>
                </c:pt>
                <c:pt idx="4">
                  <c:v>155375.4258267557</c:v>
                </c:pt>
                <c:pt idx="5">
                  <c:v>179889.35899742192</c:v>
                </c:pt>
                <c:pt idx="6">
                  <c:v>180981.64980857458</c:v>
                </c:pt>
                <c:pt idx="7">
                  <c:v>164220.53658348016</c:v>
                </c:pt>
                <c:pt idx="8">
                  <c:v>137708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01-4C96-B367-281A6A01203F}"/>
            </c:ext>
          </c:extLst>
        </c:ser>
        <c:ser>
          <c:idx val="2"/>
          <c:order val="2"/>
          <c:tx>
            <c:strRef>
              <c:f>TMF!$B$12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TMF!$BU$1:$CC$1</c:f>
              <c:strCache>
                <c:ptCount val="9"/>
                <c:pt idx="0">
                  <c:v>Kv.3 23</c:v>
                </c:pt>
                <c:pt idx="1">
                  <c:v>Kv.4 23</c:v>
                </c:pt>
                <c:pt idx="2">
                  <c:v>Kv.1 24</c:v>
                </c:pt>
                <c:pt idx="3">
                  <c:v>Kv.2 24</c:v>
                </c:pt>
                <c:pt idx="4">
                  <c:v>Kv.3 24</c:v>
                </c:pt>
                <c:pt idx="5">
                  <c:v>Kv.4 24</c:v>
                </c:pt>
                <c:pt idx="6">
                  <c:v>Kv.1 25</c:v>
                </c:pt>
                <c:pt idx="7">
                  <c:v>Kv.2 25</c:v>
                </c:pt>
                <c:pt idx="8">
                  <c:v>Kv.3 25</c:v>
                </c:pt>
              </c:strCache>
            </c:strRef>
          </c:cat>
          <c:val>
            <c:numRef>
              <c:f>TMF!$BU$12:$CC$12</c:f>
              <c:numCache>
                <c:formatCode>#,##0</c:formatCode>
                <c:ptCount val="9"/>
                <c:pt idx="0">
                  <c:v>253494</c:v>
                </c:pt>
                <c:pt idx="1">
                  <c:v>274127.44508588302</c:v>
                </c:pt>
                <c:pt idx="2">
                  <c:v>254810.07608577429</c:v>
                </c:pt>
                <c:pt idx="3">
                  <c:v>297352.48319570289</c:v>
                </c:pt>
                <c:pt idx="4">
                  <c:v>263086.13674355566</c:v>
                </c:pt>
                <c:pt idx="5">
                  <c:v>294168.44439145603</c:v>
                </c:pt>
                <c:pt idx="6">
                  <c:v>259747.39892740309</c:v>
                </c:pt>
                <c:pt idx="7">
                  <c:v>305214.66369652702</c:v>
                </c:pt>
                <c:pt idx="8">
                  <c:v>254141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01-4C96-B367-281A6A012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776275392"/>
        <c:axId val="1"/>
      </c:barChart>
      <c:catAx>
        <c:axId val="776275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7762753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0794584529073942E-3"/>
          <c:y val="0.87471341146624015"/>
          <c:w val="0.98835816729134529"/>
          <c:h val="9.7747437739948317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TMF!$B$21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kv1-3 2018</c:v>
                </c:pt>
                <c:pt idx="1">
                  <c:v>kv1-3 2019</c:v>
                </c:pt>
                <c:pt idx="2">
                  <c:v>kv1-3 2020</c:v>
                </c:pt>
                <c:pt idx="3">
                  <c:v>kv1-3 2021</c:v>
                </c:pt>
                <c:pt idx="4">
                  <c:v>kv1-3 2022</c:v>
                </c:pt>
                <c:pt idx="5">
                  <c:v>kv1-3 2023</c:v>
                </c:pt>
                <c:pt idx="6">
                  <c:v>kv1-3 2024</c:v>
                </c:pt>
                <c:pt idx="7">
                  <c:v>kv1-3 2025</c:v>
                </c:pt>
              </c:strCache>
            </c:strRef>
          </c:cat>
          <c:val>
            <c:numRef>
              <c:f>TMF!$G$21:$N$21</c:f>
              <c:numCache>
                <c:formatCode>#,##0</c:formatCode>
                <c:ptCount val="8"/>
                <c:pt idx="0">
                  <c:v>180222</c:v>
                </c:pt>
                <c:pt idx="1">
                  <c:v>168288</c:v>
                </c:pt>
                <c:pt idx="2">
                  <c:v>181566</c:v>
                </c:pt>
                <c:pt idx="3">
                  <c:v>203860</c:v>
                </c:pt>
                <c:pt idx="4">
                  <c:v>211401</c:v>
                </c:pt>
                <c:pt idx="5">
                  <c:v>162548</c:v>
                </c:pt>
                <c:pt idx="6">
                  <c:v>88415</c:v>
                </c:pt>
                <c:pt idx="7">
                  <c:v>84114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9-44EA-BF73-34767CA882BE}"/>
            </c:ext>
          </c:extLst>
        </c:ser>
        <c:ser>
          <c:idx val="1"/>
          <c:order val="1"/>
          <c:tx>
            <c:strRef>
              <c:f>TMF!$B$22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kv1-3 2018</c:v>
                </c:pt>
                <c:pt idx="1">
                  <c:v>kv1-3 2019</c:v>
                </c:pt>
                <c:pt idx="2">
                  <c:v>kv1-3 2020</c:v>
                </c:pt>
                <c:pt idx="3">
                  <c:v>kv1-3 2021</c:v>
                </c:pt>
                <c:pt idx="4">
                  <c:v>kv1-3 2022</c:v>
                </c:pt>
                <c:pt idx="5">
                  <c:v>kv1-3 2023</c:v>
                </c:pt>
                <c:pt idx="6">
                  <c:v>kv1-3 2024</c:v>
                </c:pt>
                <c:pt idx="7">
                  <c:v>kv1-3 2025</c:v>
                </c:pt>
              </c:strCache>
            </c:strRef>
          </c:cat>
          <c:val>
            <c:numRef>
              <c:f>TMF!$G$22:$N$22</c:f>
              <c:numCache>
                <c:formatCode>#,##0</c:formatCode>
                <c:ptCount val="8"/>
                <c:pt idx="0">
                  <c:v>957780.09528172237</c:v>
                </c:pt>
                <c:pt idx="1">
                  <c:v>903805</c:v>
                </c:pt>
                <c:pt idx="2">
                  <c:v>851687</c:v>
                </c:pt>
                <c:pt idx="3">
                  <c:v>838984</c:v>
                </c:pt>
                <c:pt idx="4">
                  <c:v>842560</c:v>
                </c:pt>
                <c:pt idx="5">
                  <c:v>826853.12884967495</c:v>
                </c:pt>
                <c:pt idx="6">
                  <c:v>585178.54539420386</c:v>
                </c:pt>
                <c:pt idx="7">
                  <c:v>482910.18639205478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99-44EA-BF73-34767CA882BE}"/>
            </c:ext>
          </c:extLst>
        </c:ser>
        <c:ser>
          <c:idx val="2"/>
          <c:order val="2"/>
          <c:tx>
            <c:strRef>
              <c:f>TMF!$B$23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kv1-3 2018</c:v>
                </c:pt>
                <c:pt idx="1">
                  <c:v>kv1-3 2019</c:v>
                </c:pt>
                <c:pt idx="2">
                  <c:v>kv1-3 2020</c:v>
                </c:pt>
                <c:pt idx="3">
                  <c:v>kv1-3 2021</c:v>
                </c:pt>
                <c:pt idx="4">
                  <c:v>kv1-3 2022</c:v>
                </c:pt>
                <c:pt idx="5">
                  <c:v>kv1-3 2023</c:v>
                </c:pt>
                <c:pt idx="6">
                  <c:v>kv1-3 2024</c:v>
                </c:pt>
                <c:pt idx="7">
                  <c:v>kv1-3 2025</c:v>
                </c:pt>
              </c:strCache>
            </c:strRef>
          </c:cat>
          <c:val>
            <c:numRef>
              <c:f>TMF!$G$23:$N$23</c:f>
              <c:numCache>
                <c:formatCode>#,##0</c:formatCode>
                <c:ptCount val="8"/>
                <c:pt idx="0">
                  <c:v>1226468.0816729758</c:v>
                </c:pt>
                <c:pt idx="1">
                  <c:v>1224043.7831212888</c:v>
                </c:pt>
                <c:pt idx="2">
                  <c:v>1227915</c:v>
                </c:pt>
                <c:pt idx="3">
                  <c:v>1259661.8414433792</c:v>
                </c:pt>
                <c:pt idx="4">
                  <c:v>1138691</c:v>
                </c:pt>
                <c:pt idx="5">
                  <c:v>876328.41111098905</c:v>
                </c:pt>
                <c:pt idx="6">
                  <c:v>815248.6960250329</c:v>
                </c:pt>
                <c:pt idx="7">
                  <c:v>819103.06262393016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99-44EA-BF73-34767CA882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776189952"/>
        <c:axId val="1"/>
      </c:barChart>
      <c:catAx>
        <c:axId val="77618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7761899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0091744368529805"/>
          <c:y val="0.90478968801580217"/>
          <c:w val="0.39171151757781242"/>
          <c:h val="6.5164921395134856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25762571787584"/>
          <c:y val="8.0645288314781238E-2"/>
          <c:w val="0.80656440010457164"/>
          <c:h val="0.648663482139450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TMF!$B$10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TMF!$BU$1:$CC$1</c:f>
              <c:strCache>
                <c:ptCount val="9"/>
                <c:pt idx="0">
                  <c:v>Kv.3 23</c:v>
                </c:pt>
                <c:pt idx="1">
                  <c:v>Kv.4 23</c:v>
                </c:pt>
                <c:pt idx="2">
                  <c:v>Kv.1 24</c:v>
                </c:pt>
                <c:pt idx="3">
                  <c:v>Kv.2 24</c:v>
                </c:pt>
                <c:pt idx="4">
                  <c:v>Kv.3 24</c:v>
                </c:pt>
                <c:pt idx="5">
                  <c:v>Kv.4 24</c:v>
                </c:pt>
                <c:pt idx="6">
                  <c:v>Kv.1 25</c:v>
                </c:pt>
                <c:pt idx="7">
                  <c:v>Kv.2 25</c:v>
                </c:pt>
                <c:pt idx="8">
                  <c:v>Kv.3 25</c:v>
                </c:pt>
              </c:strCache>
            </c:strRef>
          </c:cat>
          <c:val>
            <c:numRef>
              <c:f>TMF!$BU$36:$CC$36</c:f>
              <c:numCache>
                <c:formatCode>#,##0</c:formatCode>
                <c:ptCount val="9"/>
                <c:pt idx="0">
                  <c:v>105364.76300000001</c:v>
                </c:pt>
                <c:pt idx="1">
                  <c:v>107098.99400000001</c:v>
                </c:pt>
                <c:pt idx="2">
                  <c:v>97982.808000000005</c:v>
                </c:pt>
                <c:pt idx="3">
                  <c:v>90452.68</c:v>
                </c:pt>
                <c:pt idx="4">
                  <c:v>66240.038</c:v>
                </c:pt>
                <c:pt idx="5">
                  <c:v>77440.372000000003</c:v>
                </c:pt>
                <c:pt idx="6">
                  <c:v>85461.574999999997</c:v>
                </c:pt>
                <c:pt idx="7">
                  <c:v>104792.18700000001</c:v>
                </c:pt>
                <c:pt idx="8">
                  <c:v>71545.960000000006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0D-4D0D-A891-F1400D0F3865}"/>
            </c:ext>
          </c:extLst>
        </c:ser>
        <c:ser>
          <c:idx val="1"/>
          <c:order val="1"/>
          <c:tx>
            <c:strRef>
              <c:f>TMF!$B$11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TMF!$BU$1:$CC$1</c:f>
              <c:strCache>
                <c:ptCount val="9"/>
                <c:pt idx="0">
                  <c:v>Kv.3 23</c:v>
                </c:pt>
                <c:pt idx="1">
                  <c:v>Kv.4 23</c:v>
                </c:pt>
                <c:pt idx="2">
                  <c:v>Kv.1 24</c:v>
                </c:pt>
                <c:pt idx="3">
                  <c:v>Kv.2 24</c:v>
                </c:pt>
                <c:pt idx="4">
                  <c:v>Kv.3 24</c:v>
                </c:pt>
                <c:pt idx="5">
                  <c:v>Kv.4 24</c:v>
                </c:pt>
                <c:pt idx="6">
                  <c:v>Kv.1 25</c:v>
                </c:pt>
                <c:pt idx="7">
                  <c:v>Kv.2 25</c:v>
                </c:pt>
                <c:pt idx="8">
                  <c:v>Kv.3 25</c:v>
                </c:pt>
              </c:strCache>
            </c:strRef>
          </c:cat>
          <c:val>
            <c:numRef>
              <c:f>TMF!$BU$37:$CC$37</c:f>
              <c:numCache>
                <c:formatCode>#,##0</c:formatCode>
                <c:ptCount val="9"/>
                <c:pt idx="0">
                  <c:v>416471.46613120736</c:v>
                </c:pt>
                <c:pt idx="1">
                  <c:v>481109.82580102328</c:v>
                </c:pt>
                <c:pt idx="2">
                  <c:v>464319.49884298537</c:v>
                </c:pt>
                <c:pt idx="3">
                  <c:v>436622.58749724948</c:v>
                </c:pt>
                <c:pt idx="4">
                  <c:v>290220.83435415034</c:v>
                </c:pt>
                <c:pt idx="5">
                  <c:v>362035.75301836571</c:v>
                </c:pt>
                <c:pt idx="6">
                  <c:v>349318.37385552929</c:v>
                </c:pt>
                <c:pt idx="7">
                  <c:v>364680.11289217317</c:v>
                </c:pt>
                <c:pt idx="8">
                  <c:v>295503.217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0D-4D0D-A891-F1400D0F3865}"/>
            </c:ext>
          </c:extLst>
        </c:ser>
        <c:ser>
          <c:idx val="2"/>
          <c:order val="2"/>
          <c:tx>
            <c:strRef>
              <c:f>TMF!$B$12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TMF!$BU$1:$CC$1</c:f>
              <c:strCache>
                <c:ptCount val="9"/>
                <c:pt idx="0">
                  <c:v>Kv.3 23</c:v>
                </c:pt>
                <c:pt idx="1">
                  <c:v>Kv.4 23</c:v>
                </c:pt>
                <c:pt idx="2">
                  <c:v>Kv.1 24</c:v>
                </c:pt>
                <c:pt idx="3">
                  <c:v>Kv.2 24</c:v>
                </c:pt>
                <c:pt idx="4">
                  <c:v>Kv.3 24</c:v>
                </c:pt>
                <c:pt idx="5">
                  <c:v>Kv.4 24</c:v>
                </c:pt>
                <c:pt idx="6">
                  <c:v>Kv.1 25</c:v>
                </c:pt>
                <c:pt idx="7">
                  <c:v>Kv.2 25</c:v>
                </c:pt>
                <c:pt idx="8">
                  <c:v>Kv.3 25</c:v>
                </c:pt>
              </c:strCache>
            </c:strRef>
          </c:cat>
          <c:val>
            <c:numRef>
              <c:f>TMF!$BU$38:$CC$38</c:f>
              <c:numCache>
                <c:formatCode>#,##0</c:formatCode>
                <c:ptCount val="9"/>
                <c:pt idx="0">
                  <c:v>619613.152</c:v>
                </c:pt>
                <c:pt idx="1">
                  <c:v>743216.26092326036</c:v>
                </c:pt>
                <c:pt idx="2">
                  <c:v>666129.02472692169</c:v>
                </c:pt>
                <c:pt idx="3">
                  <c:v>786776.76882128231</c:v>
                </c:pt>
                <c:pt idx="4">
                  <c:v>640139.36869959335</c:v>
                </c:pt>
                <c:pt idx="5">
                  <c:v>782836.9939218763</c:v>
                </c:pt>
                <c:pt idx="6">
                  <c:v>733387.32048215566</c:v>
                </c:pt>
                <c:pt idx="7">
                  <c:v>863431.5209272427</c:v>
                </c:pt>
                <c:pt idx="8">
                  <c:v>638378.73600000003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0D-4D0D-A891-F1400D0F38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776287872"/>
        <c:axId val="1"/>
      </c:barChart>
      <c:catAx>
        <c:axId val="77628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77628787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8980484582284355"/>
          <c:y val="0.90526549565919645"/>
          <c:w val="0.41089685217919197"/>
          <c:h val="6.4840164210242968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TMF!$B$47</c:f>
              <c:strCache>
                <c:ptCount val="1"/>
                <c:pt idx="0">
                  <c:v>  småhustillv.</c:v>
                </c:pt>
              </c:strCache>
            </c:strRef>
          </c:tx>
          <c:invertIfNegative val="0"/>
          <c:cat>
            <c:multiLvlStrRef>
              <c:f>TMF!$G$2:$N$2</c:f>
            </c:multiLvlStrRef>
          </c:cat>
          <c:val>
            <c:numRef>
              <c:f>TMF!$G$47:$N$47</c:f>
            </c:numRef>
          </c:val>
          <c:extLst>
            <c:ext xmlns:c16="http://schemas.microsoft.com/office/drawing/2014/chart" uri="{C3380CC4-5D6E-409C-BE32-E72D297353CC}">
              <c16:uniqueId val="{00000000-C083-428F-B96A-4B91965A169E}"/>
            </c:ext>
          </c:extLst>
        </c:ser>
        <c:ser>
          <c:idx val="1"/>
          <c:order val="1"/>
          <c:tx>
            <c:strRef>
              <c:f>TMF!$B$48</c:f>
              <c:strCache>
                <c:ptCount val="1"/>
                <c:pt idx="0">
                  <c:v>  Objekt</c:v>
                </c:pt>
              </c:strCache>
            </c:strRef>
          </c:tx>
          <c:invertIfNegative val="0"/>
          <c:cat>
            <c:multiLvlStrRef>
              <c:f>TMF!$G$2:$N$2</c:f>
            </c:multiLvlStrRef>
          </c:cat>
          <c:val>
            <c:numRef>
              <c:f>TMF!$G$48:$N$48</c:f>
            </c:numRef>
          </c:val>
          <c:extLst>
            <c:ext xmlns:c16="http://schemas.microsoft.com/office/drawing/2014/chart" uri="{C3380CC4-5D6E-409C-BE32-E72D297353CC}">
              <c16:uniqueId val="{00000001-C083-428F-B96A-4B91965A169E}"/>
            </c:ext>
          </c:extLst>
        </c:ser>
        <c:ser>
          <c:idx val="2"/>
          <c:order val="2"/>
          <c:tx>
            <c:strRef>
              <c:f>TMF!$B$49</c:f>
              <c:strCache>
                <c:ptCount val="1"/>
                <c:pt idx="0">
                  <c:v>  Konsument</c:v>
                </c:pt>
              </c:strCache>
            </c:strRef>
          </c:tx>
          <c:invertIfNegative val="0"/>
          <c:cat>
            <c:multiLvlStrRef>
              <c:f>TMF!$G$2:$N$2</c:f>
            </c:multiLvlStrRef>
          </c:cat>
          <c:val>
            <c:numRef>
              <c:f>TMF!$G$49:$N$49</c:f>
            </c:numRef>
          </c:val>
          <c:extLst>
            <c:ext xmlns:c16="http://schemas.microsoft.com/office/drawing/2014/chart" uri="{C3380CC4-5D6E-409C-BE32-E72D297353CC}">
              <c16:uniqueId val="{00000002-C083-428F-B96A-4B91965A16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1564081599"/>
        <c:axId val="1"/>
      </c:barChart>
      <c:catAx>
        <c:axId val="15640815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564081599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9962042682407891"/>
          <c:y val="0.90478952535513202"/>
          <c:w val="0.39171151757781247"/>
          <c:h val="6.5164993688766049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TMF!$B$47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kv1-3 2018</c:v>
                </c:pt>
                <c:pt idx="1">
                  <c:v>kv1-3 2019</c:v>
                </c:pt>
                <c:pt idx="2">
                  <c:v>kv1-3 2020</c:v>
                </c:pt>
                <c:pt idx="3">
                  <c:v>kv1-3 2021</c:v>
                </c:pt>
                <c:pt idx="4">
                  <c:v>kv1-3 2022</c:v>
                </c:pt>
                <c:pt idx="5">
                  <c:v>kv1-3 2023</c:v>
                </c:pt>
                <c:pt idx="6">
                  <c:v>kv1-3 2024</c:v>
                </c:pt>
                <c:pt idx="7">
                  <c:v>kv1-3 2025</c:v>
                </c:pt>
              </c:strCache>
            </c:strRef>
          </c:cat>
          <c:val>
            <c:numRef>
              <c:f>TMF!$G$47:$N$47</c:f>
              <c:numCache>
                <c:formatCode>#,##0</c:formatCode>
                <c:ptCount val="8"/>
                <c:pt idx="0">
                  <c:v>341892.092</c:v>
                </c:pt>
                <c:pt idx="1">
                  <c:v>318396.90800000005</c:v>
                </c:pt>
                <c:pt idx="2">
                  <c:v>355936.85700000002</c:v>
                </c:pt>
                <c:pt idx="3">
                  <c:v>421434.26299999998</c:v>
                </c:pt>
                <c:pt idx="4">
                  <c:v>508377.17099999997</c:v>
                </c:pt>
                <c:pt idx="5">
                  <c:v>443828.73699999996</c:v>
                </c:pt>
                <c:pt idx="6">
                  <c:v>254675.52600000001</c:v>
                </c:pt>
                <c:pt idx="7">
                  <c:v>261799.72200000001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7B-4AF5-9564-0E9041454E98}"/>
            </c:ext>
          </c:extLst>
        </c:ser>
        <c:ser>
          <c:idx val="1"/>
          <c:order val="1"/>
          <c:tx>
            <c:strRef>
              <c:f>TMF!$B$48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kv1-3 2018</c:v>
                </c:pt>
                <c:pt idx="1">
                  <c:v>kv1-3 2019</c:v>
                </c:pt>
                <c:pt idx="2">
                  <c:v>kv1-3 2020</c:v>
                </c:pt>
                <c:pt idx="3">
                  <c:v>kv1-3 2021</c:v>
                </c:pt>
                <c:pt idx="4">
                  <c:v>kv1-3 2022</c:v>
                </c:pt>
                <c:pt idx="5">
                  <c:v>kv1-3 2023</c:v>
                </c:pt>
                <c:pt idx="6">
                  <c:v>kv1-3 2024</c:v>
                </c:pt>
                <c:pt idx="7">
                  <c:v>kv1-3 2025</c:v>
                </c:pt>
              </c:strCache>
            </c:strRef>
          </c:cat>
          <c:val>
            <c:numRef>
              <c:f>TMF!$G$48:$N$48</c:f>
              <c:numCache>
                <c:formatCode>#,##0</c:formatCode>
                <c:ptCount val="8"/>
                <c:pt idx="0">
                  <c:v>1429763.5735473656</c:v>
                </c:pt>
                <c:pt idx="1">
                  <c:v>1408209.5720000002</c:v>
                </c:pt>
                <c:pt idx="2">
                  <c:v>1364480.7290000001</c:v>
                </c:pt>
                <c:pt idx="3">
                  <c:v>1390944.6998707019</c:v>
                </c:pt>
                <c:pt idx="4">
                  <c:v>1596794.7220000001</c:v>
                </c:pt>
                <c:pt idx="5">
                  <c:v>1734918.9584612672</c:v>
                </c:pt>
                <c:pt idx="6">
                  <c:v>1191162.9206943852</c:v>
                </c:pt>
                <c:pt idx="7">
                  <c:v>1009501.7037477025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7B-4AF5-9564-0E9041454E98}"/>
            </c:ext>
          </c:extLst>
        </c:ser>
        <c:ser>
          <c:idx val="2"/>
          <c:order val="2"/>
          <c:tx>
            <c:strRef>
              <c:f>TMF!$B$49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kv1-3 2018</c:v>
                </c:pt>
                <c:pt idx="1">
                  <c:v>kv1-3 2019</c:v>
                </c:pt>
                <c:pt idx="2">
                  <c:v>kv1-3 2020</c:v>
                </c:pt>
                <c:pt idx="3">
                  <c:v>kv1-3 2021</c:v>
                </c:pt>
                <c:pt idx="4">
                  <c:v>kv1-3 2022</c:v>
                </c:pt>
                <c:pt idx="5">
                  <c:v>kv1-3 2023</c:v>
                </c:pt>
                <c:pt idx="6">
                  <c:v>kv1-3 2024</c:v>
                </c:pt>
                <c:pt idx="7">
                  <c:v>kv1-3 2025</c:v>
                </c:pt>
              </c:strCache>
            </c:strRef>
          </c:cat>
          <c:val>
            <c:numRef>
              <c:f>TMF!$G$49:$N$49</c:f>
              <c:numCache>
                <c:formatCode>#,##0</c:formatCode>
                <c:ptCount val="8"/>
                <c:pt idx="0">
                  <c:v>2133259.9817925962</c:v>
                </c:pt>
                <c:pt idx="1">
                  <c:v>2209330.8991914974</c:v>
                </c:pt>
                <c:pt idx="2">
                  <c:v>2290103.9341316628</c:v>
                </c:pt>
                <c:pt idx="3">
                  <c:v>2591172.566131663</c:v>
                </c:pt>
                <c:pt idx="4">
                  <c:v>2598235.568</c:v>
                </c:pt>
                <c:pt idx="5">
                  <c:v>2180867.6107357908</c:v>
                </c:pt>
                <c:pt idx="6">
                  <c:v>2093045.1622477975</c:v>
                </c:pt>
                <c:pt idx="7">
                  <c:v>2235197.5774093983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7B-4AF5-9564-0E9041454E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776185632"/>
        <c:axId val="1"/>
      </c:barChart>
      <c:catAx>
        <c:axId val="776185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7761856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9962042682407891"/>
          <c:y val="0.90478952020457604"/>
          <c:w val="0.39171151757781247"/>
          <c:h val="6.5165070947108439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C52FC-FE2F-4CD1-A80C-E0790D066BC1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7584B-C56B-42A5-9B02-987089138A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5199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Prognoscentret-logo-color-100m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42925"/>
            <a:ext cx="428466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ktangel 7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cxnSp>
        <p:nvCxnSpPr>
          <p:cNvPr id="9" name="Rak 8"/>
          <p:cNvCxnSpPr/>
          <p:nvPr/>
        </p:nvCxnSpPr>
        <p:spPr>
          <a:xfrm>
            <a:off x="1603375" y="3933825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>
            <a:off x="1603375" y="4564063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03710" y="2822033"/>
            <a:ext cx="6726577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03709" y="4704280"/>
            <a:ext cx="6726579" cy="135236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1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03710" y="4031778"/>
            <a:ext cx="3289668" cy="417386"/>
          </a:xfrm>
        </p:spPr>
        <p:txBody>
          <a:bodyPr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5040618" y="4031778"/>
            <a:ext cx="3289669" cy="417386"/>
          </a:xfrm>
        </p:spPr>
        <p:txBody>
          <a:bodyPr>
            <a:normAutofit/>
          </a:bodyPr>
          <a:lstStyle>
            <a:lvl1pPr marL="0" indent="0">
              <a:buNone/>
              <a:defRPr sz="1000" b="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text 3"/>
          <p:cNvSpPr>
            <a:spLocks noGrp="1"/>
          </p:cNvSpPr>
          <p:nvPr>
            <p:ph type="body" sz="half" idx="11"/>
          </p:nvPr>
        </p:nvSpPr>
        <p:spPr>
          <a:xfrm>
            <a:off x="1603710" y="2644748"/>
            <a:ext cx="672657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8365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9802" y="2092960"/>
            <a:ext cx="7726998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68892D33-CE01-4875-9E80-CFC4402A2305}" type="datetime1">
              <a:rPr lang="sv-SE" altLang="sv-SE" b="0"/>
              <a:pPr/>
              <a:t>2026-01-13</a:t>
            </a:fld>
            <a:endParaRPr lang="sv-SE" altLang="sv-SE" b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31FB0B97-F7EF-4B36-96A1-AD6F2C0E125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62063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7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959802" y="2092960"/>
            <a:ext cx="3729220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innehåll 2"/>
          <p:cNvSpPr>
            <a:spLocks noGrp="1"/>
          </p:cNvSpPr>
          <p:nvPr>
            <p:ph idx="14"/>
          </p:nvPr>
        </p:nvSpPr>
        <p:spPr>
          <a:xfrm>
            <a:off x="4957664" y="2092960"/>
            <a:ext cx="3729136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5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/>
              <a:pPr/>
              <a:t>2026-01-13</a:t>
            </a:fld>
            <a:endParaRPr lang="sv-SE" altLang="sv-SE" b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6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6" name="Platshållare för bildnummer 5"/>
          <p:cNvSpPr>
            <a:spLocks noGrp="1"/>
          </p:cNvSpPr>
          <p:nvPr>
            <p:ph type="sldNum" sz="quarter" idx="17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B8050853-53E0-4368-9256-35CF48CBAF1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3959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6" descr="Prognoscentret-logo-color-100m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42925"/>
            <a:ext cx="428466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cxnSp>
        <p:nvCxnSpPr>
          <p:cNvPr id="6" name="Rak 5"/>
          <p:cNvCxnSpPr/>
          <p:nvPr/>
        </p:nvCxnSpPr>
        <p:spPr>
          <a:xfrm>
            <a:off x="1603375" y="3933825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1603375" y="3119438"/>
            <a:ext cx="6726238" cy="0"/>
          </a:xfrm>
          <a:prstGeom prst="line">
            <a:avLst/>
          </a:prstGeom>
          <a:ln w="57150" cmpd="sng">
            <a:solidFill>
              <a:schemeClr val="accent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603710" y="3268051"/>
            <a:ext cx="6726577" cy="55442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Underrubrik 2"/>
          <p:cNvSpPr>
            <a:spLocks noGrp="1"/>
          </p:cNvSpPr>
          <p:nvPr>
            <p:ph type="subTitle" idx="1"/>
          </p:nvPr>
        </p:nvSpPr>
        <p:spPr>
          <a:xfrm>
            <a:off x="1603709" y="4044840"/>
            <a:ext cx="6726579" cy="934878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630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5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3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1BCBBEE5-ED4F-4BD4-B9D5-19EB1E371903}" type="datetime1">
              <a:rPr lang="sv-SE" altLang="sv-SE" b="0"/>
              <a:pPr/>
              <a:t>2026-01-13</a:t>
            </a:fld>
            <a:endParaRPr lang="sv-SE" altLang="sv-SE" b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8AA6F4EA-C484-4BAC-A71F-BE71AFE3C1E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7380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1196766"/>
            <a:ext cx="2505711" cy="72681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59802" y="2027176"/>
            <a:ext cx="2505711" cy="4098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3575050" y="1196766"/>
            <a:ext cx="5111750" cy="4929397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10110CCF-880B-44A0-850A-33155AD63002}" type="datetime1">
              <a:rPr lang="sv-SE" altLang="sv-SE" b="0"/>
              <a:pPr/>
              <a:t>2026-01-13</a:t>
            </a:fld>
            <a:endParaRPr lang="sv-SE" altLang="sv-SE" b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CCA3E9A4-BAAD-4F73-8BE1-13063FB3BAF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4405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4800600"/>
            <a:ext cx="77269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59801" y="1017657"/>
            <a:ext cx="7726997" cy="370991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59801" y="5432466"/>
            <a:ext cx="7726996" cy="7223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E6E48A04-E835-44BB-95B3-3C28C02D39B8}" type="datetime1">
              <a:rPr lang="sv-SE" altLang="sv-SE" b="0"/>
              <a:pPr/>
              <a:t>2026-01-13</a:t>
            </a:fld>
            <a:endParaRPr lang="sv-SE" altLang="sv-SE" b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0863DDB1-9F85-40AF-89BD-AA1361272F9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2076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3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Rak 3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4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Rak 5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8FE68A8A-259A-4B0D-83C1-13F593308B83}" type="datetime1">
              <a:rPr lang="sv-SE" altLang="sv-SE" b="0"/>
              <a:pPr/>
              <a:t>2026-01-13</a:t>
            </a:fld>
            <a:endParaRPr lang="sv-SE" altLang="sv-SE" b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D30811DA-8E69-4541-B462-E198B21B083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53047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F92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6C5294C-10E9-407B-8AE0-B57D186EDC27}" type="datetime1">
              <a:rPr lang="sv-SE" altLang="sv-SE"/>
              <a:pPr/>
              <a:t>2026-01-13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F92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405AD5-AE79-485F-93E7-AD902B97DC9C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 Black"/>
          <a:ea typeface="MS PGothic" panose="020B0600070205080204" pitchFamily="34" charset="-128"/>
          <a:cs typeface="Arial Black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Branschrapportering</a:t>
            </a:r>
            <a:br>
              <a:rPr lang="sv-SE" dirty="0"/>
            </a:br>
            <a:r>
              <a:rPr lang="sv-SE" sz="1600" dirty="0"/>
              <a:t>Kök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half" idx="10"/>
          </p:nvPr>
        </p:nvSpPr>
        <p:spPr>
          <a:xfrm>
            <a:off x="1677329" y="3999760"/>
            <a:ext cx="3289669" cy="417386"/>
          </a:xfrm>
        </p:spPr>
        <p:txBody>
          <a:bodyPr/>
          <a:lstStyle/>
          <a:p>
            <a:r>
              <a:rPr lang="sv-SE" dirty="0"/>
              <a:t>Stockholm Dec 2025</a:t>
            </a:r>
          </a:p>
        </p:txBody>
      </p:sp>
    </p:spTree>
    <p:extLst>
      <p:ext uri="{BB962C8B-B14F-4D97-AF65-F5344CB8AC3E}">
        <p14:creationId xmlns:p14="http://schemas.microsoft.com/office/powerpoint/2010/main" val="408155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56615" y="621941"/>
            <a:ext cx="7726998" cy="1000442"/>
          </a:xfrm>
        </p:spPr>
        <p:txBody>
          <a:bodyPr>
            <a:normAutofit/>
          </a:bodyPr>
          <a:lstStyle/>
          <a:p>
            <a:r>
              <a:rPr lang="sv-SE" sz="2400" dirty="0"/>
              <a:t>Om Rapporteringen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4"/>
          </p:nvPr>
        </p:nvSpPr>
        <p:spPr>
          <a:xfrm>
            <a:off x="828806" y="1499273"/>
            <a:ext cx="3414582" cy="2321474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Metod</a:t>
            </a:r>
          </a:p>
          <a:p>
            <a:pPr marL="0" indent="0">
              <a:buNone/>
            </a:pPr>
            <a:r>
              <a:rPr lang="sv-SE" sz="1100" dirty="0"/>
              <a:t>Prognoscentret AB skall insamla försäljningsstatistik av kök. Kvartalsvis skall köksaktörer rapportera senaste kvartalets försäljning av kök på den svenska marknaden till Prognoscentret AB. </a:t>
            </a:r>
          </a:p>
          <a:p>
            <a:pPr marL="0" indent="0">
              <a:buNone/>
            </a:pPr>
            <a:r>
              <a:rPr lang="sv-SE" sz="1100" dirty="0"/>
              <a:t>Analys och rapportering kommer att göras av Prognoscentret som en neutral part. Allt kommer att ske konfidentiellt där Prognoscentret garanterar att ingen utomstående får insyn i de enskilda företagens inrapporterade försäljningsvärden. Prognoscentret kommer till varje företag att rapportera deras försäljning i förhållande till branschens (dvs alla medverkande företag).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2026-01-13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2</a:t>
            </a:fld>
            <a:endParaRPr lang="sv-SE" altLang="sv-SE"/>
          </a:p>
        </p:txBody>
      </p:sp>
      <p:sp>
        <p:nvSpPr>
          <p:cNvPr id="11" name="Platshållare för innehåll 4">
            <a:extLst>
              <a:ext uri="{FF2B5EF4-FFF2-40B4-BE49-F238E27FC236}">
                <a16:creationId xmlns:a16="http://schemas.microsoft.com/office/drawing/2014/main" id="{65505F1D-006B-4090-ADF4-8D806527DA9F}"/>
              </a:ext>
            </a:extLst>
          </p:cNvPr>
          <p:cNvSpPr txBox="1">
            <a:spLocks/>
          </p:cNvSpPr>
          <p:nvPr/>
        </p:nvSpPr>
        <p:spPr bwMode="auto">
          <a:xfrm>
            <a:off x="828806" y="4192912"/>
            <a:ext cx="3743194" cy="2321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536575" indent="-268288" algn="l" defTabSz="5365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715963" indent="-17938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65200" indent="-231775" algn="l" defTabSz="5286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162050" indent="-193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>
                <a:solidFill>
                  <a:schemeClr val="accent1"/>
                </a:solidFill>
              </a:rPr>
              <a:t>Medverkande företag</a:t>
            </a:r>
          </a:p>
          <a:p>
            <a:pPr marL="0" indent="0">
              <a:buNone/>
            </a:pPr>
            <a:r>
              <a:rPr lang="sv-SE" sz="1100" dirty="0"/>
              <a:t>HTH Kök, Kvänum Kök, Lidhults Kök, Nobia Sverige </a:t>
            </a:r>
            <a:r>
              <a:rPr lang="sv-SE" sz="1100" dirty="0" err="1"/>
              <a:t>Modexa</a:t>
            </a:r>
            <a:r>
              <a:rPr lang="sv-SE" sz="1100" dirty="0"/>
              <a:t> Scandinavian </a:t>
            </a:r>
            <a:r>
              <a:rPr lang="sv-SE" sz="1100" dirty="0" err="1"/>
              <a:t>Kitchen</a:t>
            </a:r>
            <a:r>
              <a:rPr lang="sv-SE" sz="1100" dirty="0"/>
              <a:t>, Smedstorps snickeri Vedum Kök AB, IKEA, Ballingslöv, Kvik, </a:t>
            </a:r>
            <a:r>
              <a:rPr lang="sv-SE" sz="1100" dirty="0" err="1"/>
              <a:t>Epoq</a:t>
            </a:r>
            <a:r>
              <a:rPr lang="sv-SE" sz="1100" dirty="0"/>
              <a:t> Kungsäter kök, </a:t>
            </a:r>
            <a:r>
              <a:rPr lang="sv-SE" sz="1100" dirty="0" err="1"/>
              <a:t>Härjedals</a:t>
            </a:r>
            <a:r>
              <a:rPr lang="sv-SE" sz="1100" dirty="0"/>
              <a:t> Kök, Storsjö Kök, Puustelli, </a:t>
            </a:r>
            <a:r>
              <a:rPr lang="sv-SE" sz="1100" dirty="0" err="1"/>
              <a:t>Noblessa</a:t>
            </a:r>
            <a:r>
              <a:rPr lang="sv-SE" sz="1100" dirty="0"/>
              <a:t>.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i="1" dirty="0"/>
              <a:t>* </a:t>
            </a:r>
            <a:r>
              <a:rPr lang="sv-SE" sz="1100" i="1" dirty="0" err="1"/>
              <a:t>Modexa</a:t>
            </a:r>
            <a:r>
              <a:rPr lang="sv-SE" sz="1100" i="1" dirty="0"/>
              <a:t>, Härjedalsk ök och Kvänum rapporterar ej in antal stommar, utan enbart värdet på köket</a:t>
            </a:r>
          </a:p>
        </p:txBody>
      </p:sp>
      <p:sp>
        <p:nvSpPr>
          <p:cNvPr id="12" name="Platshållare för innehåll 4">
            <a:extLst>
              <a:ext uri="{FF2B5EF4-FFF2-40B4-BE49-F238E27FC236}">
                <a16:creationId xmlns:a16="http://schemas.microsoft.com/office/drawing/2014/main" id="{82C3C771-8303-42CE-8492-CCDA48E27CB8}"/>
              </a:ext>
            </a:extLst>
          </p:cNvPr>
          <p:cNvSpPr txBox="1">
            <a:spLocks/>
          </p:cNvSpPr>
          <p:nvPr/>
        </p:nvSpPr>
        <p:spPr bwMode="auto">
          <a:xfrm>
            <a:off x="4868228" y="1499273"/>
            <a:ext cx="3743194" cy="473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536575" indent="-268288" algn="l" defTabSz="5365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715963" indent="-17938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65200" indent="-231775" algn="l" defTabSz="5286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162050" indent="-193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>
                <a:solidFill>
                  <a:schemeClr val="accent1"/>
                </a:solidFill>
              </a:rPr>
              <a:t>Mätvärden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b="1" dirty="0"/>
              <a:t>Småhus: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>
              <a:buFontTx/>
              <a:buChar char="-"/>
            </a:pPr>
            <a:endParaRPr lang="sv-SE" sz="1100" i="1" dirty="0"/>
          </a:p>
          <a:p>
            <a:pPr marL="0" indent="0">
              <a:buNone/>
            </a:pPr>
            <a:r>
              <a:rPr lang="sv-SE" sz="1100" b="1" dirty="0"/>
              <a:t>Objekt: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b="1" dirty="0"/>
              <a:t>Konsument: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 marL="0" indent="0">
              <a:buNone/>
            </a:pPr>
            <a:r>
              <a:rPr lang="sv-SE" sz="1100" dirty="0"/>
              <a:t>- Leveransvärdet exkluderar handelsmarginal, ex moms. Det kompletta köket (inkl bänkskivor, blandare, diskbänkar, belysning och vitvaror). Ej montering och frakt samt eventuellt andra tilläggstjänster.</a:t>
            </a:r>
          </a:p>
          <a:p>
            <a:pPr marL="0" indent="0">
              <a:buNone/>
            </a:pPr>
            <a:endParaRPr lang="sv-SE" sz="1100" dirty="0"/>
          </a:p>
          <a:p>
            <a:pPr>
              <a:buFontTx/>
              <a:buChar char="-"/>
            </a:pPr>
            <a:endParaRPr lang="sv-SE" sz="1100" i="1" dirty="0"/>
          </a:p>
        </p:txBody>
      </p:sp>
    </p:spTree>
    <p:extLst>
      <p:ext uri="{BB962C8B-B14F-4D97-AF65-F5344CB8AC3E}">
        <p14:creationId xmlns:p14="http://schemas.microsoft.com/office/powerpoint/2010/main" val="251397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2026-01-13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3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försäljning - antal stommar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F0B7BBCD-FEC8-B8A4-5AF8-AF2A5B6F3E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0197762"/>
              </p:ext>
            </p:extLst>
          </p:nvPr>
        </p:nvGraphicFramePr>
        <p:xfrm>
          <a:off x="1634490" y="1931670"/>
          <a:ext cx="5875020" cy="2994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Bildobjekt 9">
            <a:extLst>
              <a:ext uri="{FF2B5EF4-FFF2-40B4-BE49-F238E27FC236}">
                <a16:creationId xmlns:a16="http://schemas.microsoft.com/office/drawing/2014/main" id="{AD8D8C21-9E56-1AA7-EAC6-A703679EA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717" y="5262113"/>
            <a:ext cx="8754633" cy="87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6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2026-01-13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4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ackumulerad försäljning - antal stommar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438B8EC-5CD2-9DFE-34EB-3C1A10CBF2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329331"/>
              </p:ext>
            </p:extLst>
          </p:nvPr>
        </p:nvGraphicFramePr>
        <p:xfrm>
          <a:off x="1634490" y="1931670"/>
          <a:ext cx="5875020" cy="2994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58A8C634-0A06-3D08-1E28-801E375C5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01" y="5184475"/>
            <a:ext cx="8774971" cy="696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89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2026-01-13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5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försäljning – 1000 SEK</a:t>
            </a: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5D968B0C-C12E-127E-F7DD-B46738B1AC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6550098"/>
              </p:ext>
            </p:extLst>
          </p:nvPr>
        </p:nvGraphicFramePr>
        <p:xfrm>
          <a:off x="1771650" y="1925320"/>
          <a:ext cx="5600700" cy="3007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CAF55A1E-3102-69A9-AE49-D3182CAC8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243" y="5105167"/>
            <a:ext cx="8651533" cy="100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4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2026-01-13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6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ackumulerad försäljning – 1000 SEK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B64D427-4DA7-3E83-DAEB-9D5F687848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950813"/>
              </p:ext>
            </p:extLst>
          </p:nvPr>
        </p:nvGraphicFramePr>
        <p:xfrm>
          <a:off x="1634490" y="1947998"/>
          <a:ext cx="5875020" cy="2962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203FA9EE-8B20-D1C4-9E2C-BB5DDACA28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1682626"/>
              </p:ext>
            </p:extLst>
          </p:nvPr>
        </p:nvGraphicFramePr>
        <p:xfrm>
          <a:off x="1634490" y="1931670"/>
          <a:ext cx="5875020" cy="2994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Bildobjekt 4">
            <a:extLst>
              <a:ext uri="{FF2B5EF4-FFF2-40B4-BE49-F238E27FC236}">
                <a16:creationId xmlns:a16="http://schemas.microsoft.com/office/drawing/2014/main" id="{04961E6A-718D-46CB-491F-2A2F43A373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43" y="5105167"/>
            <a:ext cx="8759033" cy="100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1631"/>
      </p:ext>
    </p:extLst>
  </p:cSld>
  <p:clrMapOvr>
    <a:masterClrMapping/>
  </p:clrMapOvr>
</p:sld>
</file>

<file path=ppt/theme/theme1.xml><?xml version="1.0" encoding="utf-8"?>
<a:theme xmlns:a="http://schemas.openxmlformats.org/drawingml/2006/main" name="Prognoscentret">
  <a:themeElements>
    <a:clrScheme name="Prognoscentret">
      <a:dk1>
        <a:srgbClr val="333E48"/>
      </a:dk1>
      <a:lt1>
        <a:sysClr val="window" lastClr="FFFFFF"/>
      </a:lt1>
      <a:dk2>
        <a:srgbClr val="333E48"/>
      </a:dk2>
      <a:lt2>
        <a:srgbClr val="FFFFFF"/>
      </a:lt2>
      <a:accent1>
        <a:srgbClr val="D7045A"/>
      </a:accent1>
      <a:accent2>
        <a:srgbClr val="0193D7"/>
      </a:accent2>
      <a:accent3>
        <a:srgbClr val="FF8300"/>
      </a:accent3>
      <a:accent4>
        <a:srgbClr val="00C4B3"/>
      </a:accent4>
      <a:accent5>
        <a:srgbClr val="333E48"/>
      </a:accent5>
      <a:accent6>
        <a:srgbClr val="AA4E9E"/>
      </a:accent6>
      <a:hlink>
        <a:srgbClr val="0193D7"/>
      </a:hlink>
      <a:folHlink>
        <a:srgbClr val="8DCFF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noscentret" id="{02DBC5EF-C397-4055-8FFB-B5BDA8BBC8B3}" vid="{C8FD014E-4684-4DB7-8735-F232E62038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ac5fd2-8f04-46c6-83b1-447d067c717f" xsi:nil="true"/>
    <lcf76f155ced4ddcb4097134ff3c332f xmlns="73b8d7d9-2868-41e2-880f-9cf9feaa0eb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1DA1313526BE458E789F8A763BD337" ma:contentTypeVersion="13" ma:contentTypeDescription="Create a new document." ma:contentTypeScope="" ma:versionID="f0e47cf46cb571a2cc288355ab328e91">
  <xsd:schema xmlns:xsd="http://www.w3.org/2001/XMLSchema" xmlns:xs="http://www.w3.org/2001/XMLSchema" xmlns:p="http://schemas.microsoft.com/office/2006/metadata/properties" xmlns:ns2="73b8d7d9-2868-41e2-880f-9cf9feaa0ebd" xmlns:ns3="84ac5fd2-8f04-46c6-83b1-447d067c717f" targetNamespace="http://schemas.microsoft.com/office/2006/metadata/properties" ma:root="true" ma:fieldsID="44c5ed3862770637e62a58cf10162715" ns2:_="" ns3:_="">
    <xsd:import namespace="73b8d7d9-2868-41e2-880f-9cf9feaa0ebd"/>
    <xsd:import namespace="84ac5fd2-8f04-46c6-83b1-447d067c71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8d7d9-2868-41e2-880f-9cf9feaa0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f08e7c0-3209-4ea9-8375-4d12eb869e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c5fd2-8f04-46c6-83b1-447d067c717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943605-75b5-49e0-883f-203e0cdc3069}" ma:internalName="TaxCatchAll" ma:showField="CatchAllData" ma:web="84ac5fd2-8f04-46c6-83b1-447d067c71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759435-316A-48C6-8F2D-74D711C74EF7}">
  <ds:schemaRefs>
    <ds:schemaRef ds:uri="http://www.w3.org/XML/1998/namespace"/>
    <ds:schemaRef ds:uri="http://purl.org/dc/elements/1.1/"/>
    <ds:schemaRef ds:uri="http://schemas.microsoft.com/office/2006/metadata/properties"/>
    <ds:schemaRef ds:uri="73b8d7d9-2868-41e2-880f-9cf9feaa0ebd"/>
    <ds:schemaRef ds:uri="http://schemas.microsoft.com/office/2006/documentManagement/types"/>
    <ds:schemaRef ds:uri="http://schemas.microsoft.com/office/infopath/2007/PartnerControls"/>
    <ds:schemaRef ds:uri="84ac5fd2-8f04-46c6-83b1-447d067c717f"/>
    <ds:schemaRef ds:uri="http://purl.org/dc/dcmitype/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7282BD3-2147-4ED2-B1DC-7A4724A951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E5A905-E712-4611-A758-B05ADE9EDF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8d7d9-2868-41e2-880f-9cf9feaa0ebd"/>
    <ds:schemaRef ds:uri="84ac5fd2-8f04-46c6-83b1-447d067c71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Prognoscentret</Template>
  <TotalTime>3023</TotalTime>
  <Words>356</Words>
  <Application>Microsoft Office PowerPoint</Application>
  <PresentationFormat>Bildspel på skärmen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Prognoscentret</vt:lpstr>
      <vt:lpstr>Branschrapportering Kök</vt:lpstr>
      <vt:lpstr>Om Rapporteringen</vt:lpstr>
      <vt:lpstr>TOTAL Försäljning  Fakturerad försäljning - antal stommar</vt:lpstr>
      <vt:lpstr>TOTAL Försäljning  Fakturerad ackumulerad försäljning - antal stommar</vt:lpstr>
      <vt:lpstr>TOTAL Försäljning  Fakturerad försäljning – 1000 SEK</vt:lpstr>
      <vt:lpstr>TOTAL Försäljning  Fakturerad ackumulerad försäljning – 1000 SEK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Framtida marknader!?</dc:title>
  <dc:creator>Ellinor Lindström</dc:creator>
  <cp:lastModifiedBy>Jakob Andrén</cp:lastModifiedBy>
  <cp:revision>263</cp:revision>
  <cp:lastPrinted>2016-06-03T15:33:33Z</cp:lastPrinted>
  <dcterms:created xsi:type="dcterms:W3CDTF">2016-05-31T08:35:20Z</dcterms:created>
  <dcterms:modified xsi:type="dcterms:W3CDTF">2026-01-13T08:52:28Z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0x010100601DA1313526BE458E789F8A763BD337</vt:lpwstr>
  </property>
  <property fmtid="{D5CDD505-2E9C-101B-9397-08002B2CF9AE}" pid="3" name="MediaServiceImageTags">
    <vt:lpwstr/>
  </property>
</Properties>
</file>