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handoutMasterIdLst>
    <p:handoutMasterId r:id="rId11"/>
  </p:handoutMasterIdLst>
  <p:sldIdLst>
    <p:sldId id="477" r:id="rId5"/>
    <p:sldId id="259" r:id="rId6"/>
    <p:sldId id="282" r:id="rId7"/>
    <p:sldId id="478" r:id="rId8"/>
    <p:sldId id="479" r:id="rId9"/>
    <p:sldId id="480" r:id="rId10"/>
  </p:sldIdLst>
  <p:sldSz cx="9144000" cy="6858000" type="screen4x3"/>
  <p:notesSz cx="6799263" cy="9929813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6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1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ob Andrén" userId="3521be4d-fa09-4bdf-a9bd-59f677eda5d5" providerId="ADAL" clId="{6CC794E1-688D-4569-A1E3-536ED5B7CC8E}"/>
    <pc:docChg chg="delSld">
      <pc:chgData name="Jakob Andrén" userId="3521be4d-fa09-4bdf-a9bd-59f677eda5d5" providerId="ADAL" clId="{6CC794E1-688D-4569-A1E3-536ED5B7CC8E}" dt="2024-08-26T12:59:27.733" v="6" actId="47"/>
      <pc:docMkLst>
        <pc:docMk/>
      </pc:docMkLst>
      <pc:sldChg chg="del">
        <pc:chgData name="Jakob Andrén" userId="3521be4d-fa09-4bdf-a9bd-59f677eda5d5" providerId="ADAL" clId="{6CC794E1-688D-4569-A1E3-536ED5B7CC8E}" dt="2024-08-26T12:59:13.947" v="0" actId="47"/>
        <pc:sldMkLst>
          <pc:docMk/>
          <pc:sldMk cId="2547079974" sldId="481"/>
        </pc:sldMkLst>
      </pc:sldChg>
      <pc:sldChg chg="del">
        <pc:chgData name="Jakob Andrén" userId="3521be4d-fa09-4bdf-a9bd-59f677eda5d5" providerId="ADAL" clId="{6CC794E1-688D-4569-A1E3-536ED5B7CC8E}" dt="2024-08-26T12:59:18.357" v="1" actId="47"/>
        <pc:sldMkLst>
          <pc:docMk/>
          <pc:sldMk cId="4165613428" sldId="482"/>
        </pc:sldMkLst>
      </pc:sldChg>
      <pc:sldChg chg="del">
        <pc:chgData name="Jakob Andrén" userId="3521be4d-fa09-4bdf-a9bd-59f677eda5d5" providerId="ADAL" clId="{6CC794E1-688D-4569-A1E3-536ED5B7CC8E}" dt="2024-08-26T12:59:20.045" v="2" actId="47"/>
        <pc:sldMkLst>
          <pc:docMk/>
          <pc:sldMk cId="2278114682" sldId="483"/>
        </pc:sldMkLst>
      </pc:sldChg>
      <pc:sldChg chg="del">
        <pc:chgData name="Jakob Andrén" userId="3521be4d-fa09-4bdf-a9bd-59f677eda5d5" providerId="ADAL" clId="{6CC794E1-688D-4569-A1E3-536ED5B7CC8E}" dt="2024-08-26T12:59:22.953" v="3" actId="47"/>
        <pc:sldMkLst>
          <pc:docMk/>
          <pc:sldMk cId="2103797159" sldId="484"/>
        </pc:sldMkLst>
      </pc:sldChg>
      <pc:sldChg chg="del">
        <pc:chgData name="Jakob Andrén" userId="3521be4d-fa09-4bdf-a9bd-59f677eda5d5" providerId="ADAL" clId="{6CC794E1-688D-4569-A1E3-536ED5B7CC8E}" dt="2024-08-26T12:59:24.684" v="4" actId="47"/>
        <pc:sldMkLst>
          <pc:docMk/>
          <pc:sldMk cId="2261838488" sldId="485"/>
        </pc:sldMkLst>
      </pc:sldChg>
      <pc:sldChg chg="del">
        <pc:chgData name="Jakob Andrén" userId="3521be4d-fa09-4bdf-a9bd-59f677eda5d5" providerId="ADAL" clId="{6CC794E1-688D-4569-A1E3-536ED5B7CC8E}" dt="2024-08-26T12:59:26.178" v="5" actId="47"/>
        <pc:sldMkLst>
          <pc:docMk/>
          <pc:sldMk cId="2283919883" sldId="486"/>
        </pc:sldMkLst>
      </pc:sldChg>
      <pc:sldChg chg="del">
        <pc:chgData name="Jakob Andrén" userId="3521be4d-fa09-4bdf-a9bd-59f677eda5d5" providerId="ADAL" clId="{6CC794E1-688D-4569-A1E3-536ED5B7CC8E}" dt="2024-08-26T12:59:27.733" v="6" actId="47"/>
        <pc:sldMkLst>
          <pc:docMk/>
          <pc:sldMk cId="1520565693" sldId="48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C\Teams\4CG%20Industry%20Statistics\Shared%20Documents\SE\Branschrapportering\K&#246;k\Analys\Kv%202%202024\resultatarket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C\Teams\4CG%20Industry%20Statistics\Shared%20Documents\SE\Branschrapportering\K&#246;k\Analys\Kv%202%202024\resultatarket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C\Teams\4CG%20Industry%20Statistics\Shared%20Documents\SE\Branschrapportering\K&#246;k\Analys\Kv%202%202024\resultatarket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PC\Teams\4CG%20Industry%20Statistics\Shared%20Documents\SE\Branschrapportering\K&#246;k\Analys\Kv%201%202024\resultatarket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PC\Teams\4CG%20Industry%20Statistics\Shared%20Documents\SE\Branschrapportering\K&#246;k\Analys\Kv%202%202024\resultatarket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97923875432526"/>
          <c:y val="8.4142660746171952E-2"/>
          <c:w val="0.78987687764464576"/>
          <c:h val="0.64874526544251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TMF!$B$10</c:f>
              <c:strCache>
                <c:ptCount val="1"/>
                <c:pt idx="0">
                  <c:v>  småhustillv.</c:v>
                </c:pt>
              </c:strCache>
            </c:strRef>
          </c:tx>
          <c:spPr>
            <a:gradFill rotWithShape="0">
              <a:gsLst>
                <a:gs pos="0">
                  <a:srgbClr val="000080">
                    <a:gamma/>
                    <a:shade val="72941"/>
                    <a:invGamma/>
                  </a:srgbClr>
                </a:gs>
                <a:gs pos="50000">
                  <a:srgbClr val="000080"/>
                </a:gs>
                <a:gs pos="100000">
                  <a:srgbClr val="000080">
                    <a:gamma/>
                    <a:shade val="72941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TMF!$BP$1:$BX$1</c:f>
              <c:strCache>
                <c:ptCount val="9"/>
                <c:pt idx="0">
                  <c:v>Kv.2 22</c:v>
                </c:pt>
                <c:pt idx="1">
                  <c:v>Kv.3 22</c:v>
                </c:pt>
                <c:pt idx="2">
                  <c:v>Kv.4 22</c:v>
                </c:pt>
                <c:pt idx="3">
                  <c:v>Kv.1 23</c:v>
                </c:pt>
                <c:pt idx="4">
                  <c:v>Kv.2 23</c:v>
                </c:pt>
                <c:pt idx="5">
                  <c:v>Kv.3 23</c:v>
                </c:pt>
                <c:pt idx="6">
                  <c:v>Kv.4 23</c:v>
                </c:pt>
                <c:pt idx="7">
                  <c:v>Kv.1 24</c:v>
                </c:pt>
                <c:pt idx="8">
                  <c:v>Kv.2 24</c:v>
                </c:pt>
              </c:strCache>
            </c:strRef>
          </c:cat>
          <c:val>
            <c:numRef>
              <c:f>TMF!$BP$10:$BX$10</c:f>
              <c:numCache>
                <c:formatCode>#,##0</c:formatCode>
                <c:ptCount val="9"/>
                <c:pt idx="0">
                  <c:v>76519</c:v>
                </c:pt>
                <c:pt idx="1">
                  <c:v>56966</c:v>
                </c:pt>
                <c:pt idx="2">
                  <c:v>67506</c:v>
                </c:pt>
                <c:pt idx="3">
                  <c:v>64634</c:v>
                </c:pt>
                <c:pt idx="4">
                  <c:v>59564</c:v>
                </c:pt>
                <c:pt idx="5">
                  <c:v>38350</c:v>
                </c:pt>
                <c:pt idx="6">
                  <c:v>36707</c:v>
                </c:pt>
                <c:pt idx="7">
                  <c:v>33182</c:v>
                </c:pt>
                <c:pt idx="8">
                  <c:v>31615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0E-4214-9E9C-FEE647C08564}"/>
            </c:ext>
          </c:extLst>
        </c:ser>
        <c:ser>
          <c:idx val="1"/>
          <c:order val="1"/>
          <c:tx>
            <c:strRef>
              <c:f>TMF!$B$11</c:f>
              <c:strCache>
                <c:ptCount val="1"/>
                <c:pt idx="0">
                  <c:v>  Objekt</c:v>
                </c:pt>
              </c:strCache>
            </c:strRef>
          </c:tx>
          <c:spPr>
            <a:gradFill rotWithShape="0">
              <a:gsLst>
                <a:gs pos="0">
                  <a:srgbClr val="9999FF">
                    <a:gamma/>
                    <a:shade val="46275"/>
                    <a:invGamma/>
                  </a:srgbClr>
                </a:gs>
                <a:gs pos="50000">
                  <a:srgbClr val="9999FF"/>
                </a:gs>
                <a:gs pos="100000">
                  <a:srgbClr val="9999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TMF!$BP$1:$BX$1</c:f>
              <c:strCache>
                <c:ptCount val="9"/>
                <c:pt idx="0">
                  <c:v>Kv.2 22</c:v>
                </c:pt>
                <c:pt idx="1">
                  <c:v>Kv.3 22</c:v>
                </c:pt>
                <c:pt idx="2">
                  <c:v>Kv.4 22</c:v>
                </c:pt>
                <c:pt idx="3">
                  <c:v>Kv.1 23</c:v>
                </c:pt>
                <c:pt idx="4">
                  <c:v>Kv.2 23</c:v>
                </c:pt>
                <c:pt idx="5">
                  <c:v>Kv.3 23</c:v>
                </c:pt>
                <c:pt idx="6">
                  <c:v>Kv.4 23</c:v>
                </c:pt>
                <c:pt idx="7">
                  <c:v>Kv.1 24</c:v>
                </c:pt>
                <c:pt idx="8">
                  <c:v>Kv.2 24</c:v>
                </c:pt>
              </c:strCache>
            </c:strRef>
          </c:cat>
          <c:val>
            <c:numRef>
              <c:f>TMF!$BP$11:$BX$11</c:f>
              <c:numCache>
                <c:formatCode>#,##0</c:formatCode>
                <c:ptCount val="9"/>
                <c:pt idx="0">
                  <c:v>305291</c:v>
                </c:pt>
                <c:pt idx="1">
                  <c:v>236728</c:v>
                </c:pt>
                <c:pt idx="2">
                  <c:v>323217</c:v>
                </c:pt>
                <c:pt idx="3">
                  <c:v>345087.86506420583</c:v>
                </c:pt>
                <c:pt idx="4">
                  <c:v>288162.81909046229</c:v>
                </c:pt>
                <c:pt idx="5">
                  <c:v>193602.44469500682</c:v>
                </c:pt>
                <c:pt idx="6">
                  <c:v>224880.96074685405</c:v>
                </c:pt>
                <c:pt idx="7">
                  <c:v>222729.71020011257</c:v>
                </c:pt>
                <c:pt idx="8">
                  <c:v>205684.40936733558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0E-4214-9E9C-FEE647C08564}"/>
            </c:ext>
          </c:extLst>
        </c:ser>
        <c:ser>
          <c:idx val="2"/>
          <c:order val="2"/>
          <c:tx>
            <c:strRef>
              <c:f>TMF!$B$12</c:f>
              <c:strCache>
                <c:ptCount val="1"/>
                <c:pt idx="0">
                  <c:v>  Konsument</c:v>
                </c:pt>
              </c:strCache>
            </c:strRef>
          </c:tx>
          <c:spPr>
            <a:gradFill rotWithShape="0">
              <a:gsLst>
                <a:gs pos="0">
                  <a:srgbClr val="CCCCFF">
                    <a:gamma/>
                    <a:tint val="60392"/>
                    <a:invGamma/>
                  </a:srgbClr>
                </a:gs>
                <a:gs pos="50000">
                  <a:srgbClr val="CCCCFF"/>
                </a:gs>
                <a:gs pos="100000">
                  <a:srgbClr val="CCCCFF">
                    <a:gamma/>
                    <a:tint val="60392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TMF!$BP$1:$BX$1</c:f>
              <c:strCache>
                <c:ptCount val="9"/>
                <c:pt idx="0">
                  <c:v>Kv.2 22</c:v>
                </c:pt>
                <c:pt idx="1">
                  <c:v>Kv.3 22</c:v>
                </c:pt>
                <c:pt idx="2">
                  <c:v>Kv.4 22</c:v>
                </c:pt>
                <c:pt idx="3">
                  <c:v>Kv.1 23</c:v>
                </c:pt>
                <c:pt idx="4">
                  <c:v>Kv.2 23</c:v>
                </c:pt>
                <c:pt idx="5">
                  <c:v>Kv.3 23</c:v>
                </c:pt>
                <c:pt idx="6">
                  <c:v>Kv.4 23</c:v>
                </c:pt>
                <c:pt idx="7">
                  <c:v>Kv.1 24</c:v>
                </c:pt>
                <c:pt idx="8">
                  <c:v>Kv.2 24</c:v>
                </c:pt>
              </c:strCache>
            </c:strRef>
          </c:cat>
          <c:val>
            <c:numRef>
              <c:f>TMF!$BP$12:$BX$12</c:f>
              <c:numCache>
                <c:formatCode>#,##0</c:formatCode>
                <c:ptCount val="9"/>
                <c:pt idx="0">
                  <c:v>398100</c:v>
                </c:pt>
                <c:pt idx="1">
                  <c:v>324404</c:v>
                </c:pt>
                <c:pt idx="2">
                  <c:v>332069</c:v>
                </c:pt>
                <c:pt idx="3">
                  <c:v>312847.36520538852</c:v>
                </c:pt>
                <c:pt idx="4">
                  <c:v>309987.04590560048</c:v>
                </c:pt>
                <c:pt idx="5">
                  <c:v>253494</c:v>
                </c:pt>
                <c:pt idx="6">
                  <c:v>274127.44508588302</c:v>
                </c:pt>
                <c:pt idx="7">
                  <c:v>255617.07608577429</c:v>
                </c:pt>
                <c:pt idx="8">
                  <c:v>298297.48319570289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0E-4214-9E9C-FEE647C085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100"/>
        <c:axId val="1114207695"/>
        <c:axId val="1"/>
      </c:barChart>
      <c:catAx>
        <c:axId val="11142076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114207695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0794064903780957E-3"/>
          <c:y val="0.87471347783147535"/>
          <c:w val="0.98835824938115824"/>
          <c:h val="9.774735139090987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97923875432526"/>
          <c:y val="8.4142660746171952E-2"/>
          <c:w val="0.78987687764464576"/>
          <c:h val="0.64874526544251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TMF!$B$21</c:f>
              <c:strCache>
                <c:ptCount val="1"/>
                <c:pt idx="0">
                  <c:v>  småhustillv.</c:v>
                </c:pt>
              </c:strCache>
            </c:strRef>
          </c:tx>
          <c:spPr>
            <a:gradFill rotWithShape="0">
              <a:gsLst>
                <a:gs pos="0">
                  <a:srgbClr val="000080">
                    <a:gamma/>
                    <a:shade val="72941"/>
                    <a:invGamma/>
                  </a:srgbClr>
                </a:gs>
                <a:gs pos="50000">
                  <a:srgbClr val="000080"/>
                </a:gs>
                <a:gs pos="100000">
                  <a:srgbClr val="000080">
                    <a:gamma/>
                    <a:shade val="72941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TMF!$F$2:$M$2</c:f>
              <c:strCache>
                <c:ptCount val="8"/>
                <c:pt idx="0">
                  <c:v>kv1-2 2017</c:v>
                </c:pt>
                <c:pt idx="1">
                  <c:v>kv1-2 2018</c:v>
                </c:pt>
                <c:pt idx="2">
                  <c:v>kv1-2 2019</c:v>
                </c:pt>
                <c:pt idx="3">
                  <c:v>kv1-2 2020</c:v>
                </c:pt>
                <c:pt idx="4">
                  <c:v>kv1-2 2021</c:v>
                </c:pt>
                <c:pt idx="5">
                  <c:v>kv1-2 2022</c:v>
                </c:pt>
                <c:pt idx="6">
                  <c:v>kv1-2 2023</c:v>
                </c:pt>
                <c:pt idx="7">
                  <c:v>kv1-2 2024</c:v>
                </c:pt>
              </c:strCache>
            </c:strRef>
          </c:cat>
          <c:val>
            <c:numRef>
              <c:f>TMF!$F$21:$M$21</c:f>
              <c:numCache>
                <c:formatCode>#,##0</c:formatCode>
                <c:ptCount val="8"/>
                <c:pt idx="0">
                  <c:v>120200</c:v>
                </c:pt>
                <c:pt idx="1">
                  <c:v>132198</c:v>
                </c:pt>
                <c:pt idx="2">
                  <c:v>121327</c:v>
                </c:pt>
                <c:pt idx="3">
                  <c:v>132321</c:v>
                </c:pt>
                <c:pt idx="4">
                  <c:v>141026</c:v>
                </c:pt>
                <c:pt idx="5">
                  <c:v>154435</c:v>
                </c:pt>
                <c:pt idx="6">
                  <c:v>124198</c:v>
                </c:pt>
                <c:pt idx="7">
                  <c:v>64797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2-43D9-8715-28E059401505}"/>
            </c:ext>
          </c:extLst>
        </c:ser>
        <c:ser>
          <c:idx val="1"/>
          <c:order val="1"/>
          <c:tx>
            <c:strRef>
              <c:f>TMF!$B$22</c:f>
              <c:strCache>
                <c:ptCount val="1"/>
                <c:pt idx="0">
                  <c:v>  Objekt</c:v>
                </c:pt>
              </c:strCache>
            </c:strRef>
          </c:tx>
          <c:spPr>
            <a:gradFill rotWithShape="0">
              <a:gsLst>
                <a:gs pos="0">
                  <a:srgbClr val="9999FF">
                    <a:gamma/>
                    <a:shade val="46275"/>
                    <a:invGamma/>
                  </a:srgbClr>
                </a:gs>
                <a:gs pos="50000">
                  <a:srgbClr val="9999FF"/>
                </a:gs>
                <a:gs pos="100000">
                  <a:srgbClr val="9999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TMF!$F$2:$M$2</c:f>
              <c:strCache>
                <c:ptCount val="8"/>
                <c:pt idx="0">
                  <c:v>kv1-2 2017</c:v>
                </c:pt>
                <c:pt idx="1">
                  <c:v>kv1-2 2018</c:v>
                </c:pt>
                <c:pt idx="2">
                  <c:v>kv1-2 2019</c:v>
                </c:pt>
                <c:pt idx="3">
                  <c:v>kv1-2 2020</c:v>
                </c:pt>
                <c:pt idx="4">
                  <c:v>kv1-2 2021</c:v>
                </c:pt>
                <c:pt idx="5">
                  <c:v>kv1-2 2022</c:v>
                </c:pt>
                <c:pt idx="6">
                  <c:v>kv1-2 2023</c:v>
                </c:pt>
                <c:pt idx="7">
                  <c:v>kv1-2 2024</c:v>
                </c:pt>
              </c:strCache>
            </c:strRef>
          </c:cat>
          <c:val>
            <c:numRef>
              <c:f>TMF!$F$22:$M$22</c:f>
              <c:numCache>
                <c:formatCode>#,##0</c:formatCode>
                <c:ptCount val="8"/>
                <c:pt idx="0">
                  <c:v>541789</c:v>
                </c:pt>
                <c:pt idx="1">
                  <c:v>690903.11589555652</c:v>
                </c:pt>
                <c:pt idx="2">
                  <c:v>651715</c:v>
                </c:pt>
                <c:pt idx="3">
                  <c:v>630815</c:v>
                </c:pt>
                <c:pt idx="4">
                  <c:v>599694</c:v>
                </c:pt>
                <c:pt idx="5">
                  <c:v>605832</c:v>
                </c:pt>
                <c:pt idx="6">
                  <c:v>633250.68415466812</c:v>
                </c:pt>
                <c:pt idx="7">
                  <c:v>428414.11956744816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2-43D9-8715-28E059401505}"/>
            </c:ext>
          </c:extLst>
        </c:ser>
        <c:ser>
          <c:idx val="2"/>
          <c:order val="2"/>
          <c:tx>
            <c:strRef>
              <c:f>TMF!$B$23</c:f>
              <c:strCache>
                <c:ptCount val="1"/>
                <c:pt idx="0">
                  <c:v>  Konsument</c:v>
                </c:pt>
              </c:strCache>
            </c:strRef>
          </c:tx>
          <c:spPr>
            <a:gradFill rotWithShape="0">
              <a:gsLst>
                <a:gs pos="0">
                  <a:srgbClr val="CCCCFF">
                    <a:gamma/>
                    <a:tint val="60392"/>
                    <a:invGamma/>
                  </a:srgbClr>
                </a:gs>
                <a:gs pos="50000">
                  <a:srgbClr val="CCCCFF"/>
                </a:gs>
                <a:gs pos="100000">
                  <a:srgbClr val="CCCCFF">
                    <a:gamma/>
                    <a:tint val="60392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TMF!$F$2:$M$2</c:f>
              <c:strCache>
                <c:ptCount val="8"/>
                <c:pt idx="0">
                  <c:v>kv1-2 2017</c:v>
                </c:pt>
                <c:pt idx="1">
                  <c:v>kv1-2 2018</c:v>
                </c:pt>
                <c:pt idx="2">
                  <c:v>kv1-2 2019</c:v>
                </c:pt>
                <c:pt idx="3">
                  <c:v>kv1-2 2020</c:v>
                </c:pt>
                <c:pt idx="4">
                  <c:v>kv1-2 2021</c:v>
                </c:pt>
                <c:pt idx="5">
                  <c:v>kv1-2 2022</c:v>
                </c:pt>
                <c:pt idx="6">
                  <c:v>kv1-2 2023</c:v>
                </c:pt>
                <c:pt idx="7">
                  <c:v>kv1-2 2024</c:v>
                </c:pt>
              </c:strCache>
            </c:strRef>
          </c:cat>
          <c:val>
            <c:numRef>
              <c:f>TMF!$F$23:$M$23</c:f>
              <c:numCache>
                <c:formatCode>#,##0</c:formatCode>
                <c:ptCount val="8"/>
                <c:pt idx="0">
                  <c:v>1008173.0685757052</c:v>
                </c:pt>
                <c:pt idx="1">
                  <c:v>857746.78448304627</c:v>
                </c:pt>
                <c:pt idx="2">
                  <c:v>852987.22811522987</c:v>
                </c:pt>
                <c:pt idx="3">
                  <c:v>840523</c:v>
                </c:pt>
                <c:pt idx="4">
                  <c:v>910048</c:v>
                </c:pt>
                <c:pt idx="5">
                  <c:v>814287</c:v>
                </c:pt>
                <c:pt idx="6">
                  <c:v>622834.41111098905</c:v>
                </c:pt>
                <c:pt idx="7">
                  <c:v>553914.55928147724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82-43D9-8715-28E059401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100"/>
        <c:axId val="47715823"/>
        <c:axId val="1"/>
      </c:barChart>
      <c:catAx>
        <c:axId val="477158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7715823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0091747225253113"/>
          <c:y val="0.90478958595175529"/>
          <c:w val="0.39171153715631207"/>
          <c:h val="6.5164900927273242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25762571787584"/>
          <c:y val="8.0645288314781238E-2"/>
          <c:w val="0.80656440010457164"/>
          <c:h val="0.648663482139450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TMF!$B$10</c:f>
              <c:strCache>
                <c:ptCount val="1"/>
                <c:pt idx="0">
                  <c:v>  småhustillv.</c:v>
                </c:pt>
              </c:strCache>
            </c:strRef>
          </c:tx>
          <c:spPr>
            <a:gradFill rotWithShape="0">
              <a:gsLst>
                <a:gs pos="0">
                  <a:srgbClr val="000080">
                    <a:gamma/>
                    <a:shade val="72941"/>
                    <a:invGamma/>
                  </a:srgbClr>
                </a:gs>
                <a:gs pos="50000">
                  <a:srgbClr val="000080"/>
                </a:gs>
                <a:gs pos="100000">
                  <a:srgbClr val="000080">
                    <a:gamma/>
                    <a:shade val="72941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TMF!$BP$1:$BX$1</c:f>
              <c:strCache>
                <c:ptCount val="9"/>
                <c:pt idx="0">
                  <c:v>Kv.2 22</c:v>
                </c:pt>
                <c:pt idx="1">
                  <c:v>Kv.3 22</c:v>
                </c:pt>
                <c:pt idx="2">
                  <c:v>Kv.4 22</c:v>
                </c:pt>
                <c:pt idx="3">
                  <c:v>Kv.1 23</c:v>
                </c:pt>
                <c:pt idx="4">
                  <c:v>Kv.2 23</c:v>
                </c:pt>
                <c:pt idx="5">
                  <c:v>Kv.3 23</c:v>
                </c:pt>
                <c:pt idx="6">
                  <c:v>Kv.4 23</c:v>
                </c:pt>
                <c:pt idx="7">
                  <c:v>Kv.1 24</c:v>
                </c:pt>
                <c:pt idx="8">
                  <c:v>Kv.2 24</c:v>
                </c:pt>
              </c:strCache>
            </c:strRef>
          </c:cat>
          <c:val>
            <c:numRef>
              <c:f>TMF!$BP$36:$BX$36</c:f>
              <c:numCache>
                <c:formatCode>#,##0</c:formatCode>
                <c:ptCount val="9"/>
                <c:pt idx="0">
                  <c:v>184189.628</c:v>
                </c:pt>
                <c:pt idx="1">
                  <c:v>143379.28200000001</c:v>
                </c:pt>
                <c:pt idx="2">
                  <c:v>178901.53899999999</c:v>
                </c:pt>
                <c:pt idx="3">
                  <c:v>171413.519</c:v>
                </c:pt>
                <c:pt idx="4">
                  <c:v>167050.45499999999</c:v>
                </c:pt>
                <c:pt idx="5">
                  <c:v>105364.76300000001</c:v>
                </c:pt>
                <c:pt idx="6">
                  <c:v>107098.99400000001</c:v>
                </c:pt>
                <c:pt idx="7">
                  <c:v>97982.808000000005</c:v>
                </c:pt>
                <c:pt idx="8">
                  <c:v>76838.245999999999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9-4779-AC82-80A269576FAC}"/>
            </c:ext>
          </c:extLst>
        </c:ser>
        <c:ser>
          <c:idx val="1"/>
          <c:order val="1"/>
          <c:tx>
            <c:strRef>
              <c:f>TMF!$B$11</c:f>
              <c:strCache>
                <c:ptCount val="1"/>
                <c:pt idx="0">
                  <c:v>  Objekt</c:v>
                </c:pt>
              </c:strCache>
            </c:strRef>
          </c:tx>
          <c:spPr>
            <a:gradFill rotWithShape="0">
              <a:gsLst>
                <a:gs pos="0">
                  <a:srgbClr val="9999FF">
                    <a:gamma/>
                    <a:shade val="46275"/>
                    <a:invGamma/>
                  </a:srgbClr>
                </a:gs>
                <a:gs pos="50000">
                  <a:srgbClr val="9999FF"/>
                </a:gs>
                <a:gs pos="100000">
                  <a:srgbClr val="9999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TMF!$BP$1:$BX$1</c:f>
              <c:strCache>
                <c:ptCount val="9"/>
                <c:pt idx="0">
                  <c:v>Kv.2 22</c:v>
                </c:pt>
                <c:pt idx="1">
                  <c:v>Kv.3 22</c:v>
                </c:pt>
                <c:pt idx="2">
                  <c:v>Kv.4 22</c:v>
                </c:pt>
                <c:pt idx="3">
                  <c:v>Kv.1 23</c:v>
                </c:pt>
                <c:pt idx="4">
                  <c:v>Kv.2 23</c:v>
                </c:pt>
                <c:pt idx="5">
                  <c:v>Kv.3 23</c:v>
                </c:pt>
                <c:pt idx="6">
                  <c:v>Kv.4 23</c:v>
                </c:pt>
                <c:pt idx="7">
                  <c:v>Kv.1 24</c:v>
                </c:pt>
                <c:pt idx="8">
                  <c:v>Kv.2 24</c:v>
                </c:pt>
              </c:strCache>
            </c:strRef>
          </c:cat>
          <c:val>
            <c:numRef>
              <c:f>TMF!$BP$37:$BX$37</c:f>
              <c:numCache>
                <c:formatCode>#,##0</c:formatCode>
                <c:ptCount val="9"/>
                <c:pt idx="0">
                  <c:v>591573.94099999999</c:v>
                </c:pt>
                <c:pt idx="1">
                  <c:v>463239.44400000002</c:v>
                </c:pt>
                <c:pt idx="2">
                  <c:v>665271.01500000001</c:v>
                </c:pt>
                <c:pt idx="3">
                  <c:v>696180.58611746423</c:v>
                </c:pt>
                <c:pt idx="4">
                  <c:v>622266.90621259576</c:v>
                </c:pt>
                <c:pt idx="5">
                  <c:v>416095.42800000001</c:v>
                </c:pt>
                <c:pt idx="6">
                  <c:v>480675.42475674447</c:v>
                </c:pt>
                <c:pt idx="7">
                  <c:v>462909.68609483016</c:v>
                </c:pt>
                <c:pt idx="8">
                  <c:v>422376.16609483014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D9-4779-AC82-80A269576FAC}"/>
            </c:ext>
          </c:extLst>
        </c:ser>
        <c:ser>
          <c:idx val="2"/>
          <c:order val="2"/>
          <c:tx>
            <c:strRef>
              <c:f>TMF!$B$12</c:f>
              <c:strCache>
                <c:ptCount val="1"/>
                <c:pt idx="0">
                  <c:v>  Konsument</c:v>
                </c:pt>
              </c:strCache>
            </c:strRef>
          </c:tx>
          <c:spPr>
            <a:gradFill rotWithShape="0">
              <a:gsLst>
                <a:gs pos="0">
                  <a:srgbClr val="CCCCFF">
                    <a:gamma/>
                    <a:tint val="60392"/>
                    <a:invGamma/>
                  </a:srgbClr>
                </a:gs>
                <a:gs pos="50000">
                  <a:srgbClr val="CCCCFF"/>
                </a:gs>
                <a:gs pos="100000">
                  <a:srgbClr val="CCCCFF">
                    <a:gamma/>
                    <a:tint val="60392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TMF!$BP$1:$BX$1</c:f>
              <c:strCache>
                <c:ptCount val="9"/>
                <c:pt idx="0">
                  <c:v>Kv.2 22</c:v>
                </c:pt>
                <c:pt idx="1">
                  <c:v>Kv.3 22</c:v>
                </c:pt>
                <c:pt idx="2">
                  <c:v>Kv.4 22</c:v>
                </c:pt>
                <c:pt idx="3">
                  <c:v>Kv.1 23</c:v>
                </c:pt>
                <c:pt idx="4">
                  <c:v>Kv.2 23</c:v>
                </c:pt>
                <c:pt idx="5">
                  <c:v>Kv.3 23</c:v>
                </c:pt>
                <c:pt idx="6">
                  <c:v>Kv.4 23</c:v>
                </c:pt>
                <c:pt idx="7">
                  <c:v>Kv.1 24</c:v>
                </c:pt>
                <c:pt idx="8">
                  <c:v>Kv.2 24</c:v>
                </c:pt>
              </c:strCache>
            </c:strRef>
          </c:cat>
          <c:val>
            <c:numRef>
              <c:f>TMF!$BP$38:$BX$38</c:f>
              <c:numCache>
                <c:formatCode>#,##0</c:formatCode>
                <c:ptCount val="9"/>
                <c:pt idx="0">
                  <c:v>981201.37</c:v>
                </c:pt>
                <c:pt idx="1">
                  <c:v>729379.96299999999</c:v>
                </c:pt>
                <c:pt idx="2">
                  <c:v>867374.38699999999</c:v>
                </c:pt>
                <c:pt idx="3">
                  <c:v>784112.76644143346</c:v>
                </c:pt>
                <c:pt idx="4">
                  <c:v>777141.69229435758</c:v>
                </c:pt>
                <c:pt idx="5">
                  <c:v>619613.152</c:v>
                </c:pt>
                <c:pt idx="6">
                  <c:v>743216.26092326036</c:v>
                </c:pt>
                <c:pt idx="7">
                  <c:v>669965.74072692171</c:v>
                </c:pt>
                <c:pt idx="8">
                  <c:v>782641.01694103389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D9-4779-AC82-80A269576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100"/>
        <c:axId val="1114206255"/>
        <c:axId val="1"/>
      </c:barChart>
      <c:catAx>
        <c:axId val="111420625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114206255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898047785511087"/>
          <c:y val="0.90526568248111794"/>
          <c:w val="0.41089691606776912"/>
          <c:h val="6.483996623831699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97923875432526"/>
          <c:y val="8.4142660746171952E-2"/>
          <c:w val="0.78987687764464576"/>
          <c:h val="0.64874526544251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TMF!$B$47</c:f>
              <c:strCache>
                <c:ptCount val="1"/>
                <c:pt idx="0">
                  <c:v>  småhustillv.</c:v>
                </c:pt>
              </c:strCache>
            </c:strRef>
          </c:tx>
          <c:invertIfNegative val="0"/>
          <c:cat>
            <c:multiLvlStrRef>
              <c:f>TMF!$M$2:$T$2</c:f>
            </c:multiLvlStrRef>
          </c:cat>
          <c:val>
            <c:numRef>
              <c:f>TMF!$M$47:$T$47</c:f>
            </c:numRef>
          </c:val>
          <c:extLst>
            <c:ext xmlns:c16="http://schemas.microsoft.com/office/drawing/2014/chart" uri="{C3380CC4-5D6E-409C-BE32-E72D297353CC}">
              <c16:uniqueId val="{00000000-4232-47DE-9589-E913B8DC7FA1}"/>
            </c:ext>
          </c:extLst>
        </c:ser>
        <c:ser>
          <c:idx val="1"/>
          <c:order val="1"/>
          <c:tx>
            <c:strRef>
              <c:f>TMF!$B$48</c:f>
              <c:strCache>
                <c:ptCount val="1"/>
                <c:pt idx="0">
                  <c:v>  Objekt</c:v>
                </c:pt>
              </c:strCache>
            </c:strRef>
          </c:tx>
          <c:invertIfNegative val="0"/>
          <c:cat>
            <c:multiLvlStrRef>
              <c:f>TMF!$M$2:$T$2</c:f>
            </c:multiLvlStrRef>
          </c:cat>
          <c:val>
            <c:numRef>
              <c:f>TMF!$M$48:$T$48</c:f>
            </c:numRef>
          </c:val>
          <c:extLst>
            <c:ext xmlns:c16="http://schemas.microsoft.com/office/drawing/2014/chart" uri="{C3380CC4-5D6E-409C-BE32-E72D297353CC}">
              <c16:uniqueId val="{00000001-4232-47DE-9589-E913B8DC7FA1}"/>
            </c:ext>
          </c:extLst>
        </c:ser>
        <c:ser>
          <c:idx val="2"/>
          <c:order val="2"/>
          <c:tx>
            <c:strRef>
              <c:f>TMF!$B$49</c:f>
              <c:strCache>
                <c:ptCount val="1"/>
                <c:pt idx="0">
                  <c:v>  Konsument</c:v>
                </c:pt>
              </c:strCache>
            </c:strRef>
          </c:tx>
          <c:invertIfNegative val="0"/>
          <c:cat>
            <c:multiLvlStrRef>
              <c:f>TMF!$M$2:$T$2</c:f>
            </c:multiLvlStrRef>
          </c:cat>
          <c:val>
            <c:numRef>
              <c:f>TMF!$M$49:$T$49</c:f>
            </c:numRef>
          </c:val>
          <c:extLst>
            <c:ext xmlns:c16="http://schemas.microsoft.com/office/drawing/2014/chart" uri="{C3380CC4-5D6E-409C-BE32-E72D297353CC}">
              <c16:uniqueId val="{00000002-4232-47DE-9589-E913B8DC7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100"/>
        <c:axId val="1378337920"/>
        <c:axId val="1"/>
      </c:barChart>
      <c:catAx>
        <c:axId val="137833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3783379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0055004973532834"/>
          <c:y val="0.90614481317200124"/>
          <c:w val="0.39136373382801748"/>
          <c:h val="6.7687925803209731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97923875432526"/>
          <c:y val="8.4142660746171952E-2"/>
          <c:w val="0.78987687764464576"/>
          <c:h val="0.64874526544251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TMF!$B$47</c:f>
              <c:strCache>
                <c:ptCount val="1"/>
                <c:pt idx="0">
                  <c:v>  småhustillv.</c:v>
                </c:pt>
              </c:strCache>
            </c:strRef>
          </c:tx>
          <c:spPr>
            <a:gradFill rotWithShape="0">
              <a:gsLst>
                <a:gs pos="0">
                  <a:srgbClr val="000080">
                    <a:gamma/>
                    <a:shade val="72941"/>
                    <a:invGamma/>
                  </a:srgbClr>
                </a:gs>
                <a:gs pos="50000">
                  <a:srgbClr val="000080"/>
                </a:gs>
                <a:gs pos="100000">
                  <a:srgbClr val="000080">
                    <a:gamma/>
                    <a:shade val="72941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TMF!$F$2:$M$2</c:f>
              <c:strCache>
                <c:ptCount val="8"/>
                <c:pt idx="0">
                  <c:v>kv1-2 2017</c:v>
                </c:pt>
                <c:pt idx="1">
                  <c:v>kv1-2 2018</c:v>
                </c:pt>
                <c:pt idx="2">
                  <c:v>kv1-2 2019</c:v>
                </c:pt>
                <c:pt idx="3">
                  <c:v>kv1-2 2020</c:v>
                </c:pt>
                <c:pt idx="4">
                  <c:v>kv1-2 2021</c:v>
                </c:pt>
                <c:pt idx="5">
                  <c:v>kv1-2 2022</c:v>
                </c:pt>
                <c:pt idx="6">
                  <c:v>kv1-2 2023</c:v>
                </c:pt>
                <c:pt idx="7">
                  <c:v>kv1-2 2024</c:v>
                </c:pt>
              </c:strCache>
            </c:strRef>
          </c:cat>
          <c:val>
            <c:numRef>
              <c:f>TMF!$F$47:$M$47</c:f>
              <c:numCache>
                <c:formatCode>#,##0</c:formatCode>
                <c:ptCount val="8"/>
                <c:pt idx="0">
                  <c:v>222465.76300000001</c:v>
                </c:pt>
                <c:pt idx="1">
                  <c:v>253111.283</c:v>
                </c:pt>
                <c:pt idx="2">
                  <c:v>230823.84000000003</c:v>
                </c:pt>
                <c:pt idx="3">
                  <c:v>255845.666</c:v>
                </c:pt>
                <c:pt idx="4">
                  <c:v>291035.20299999998</c:v>
                </c:pt>
                <c:pt idx="5">
                  <c:v>364997.88899999997</c:v>
                </c:pt>
                <c:pt idx="6">
                  <c:v>338463.97399999999</c:v>
                </c:pt>
                <c:pt idx="7">
                  <c:v>174821.054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D0-483A-9294-F642941C546F}"/>
            </c:ext>
          </c:extLst>
        </c:ser>
        <c:ser>
          <c:idx val="1"/>
          <c:order val="1"/>
          <c:tx>
            <c:strRef>
              <c:f>TMF!$B$48</c:f>
              <c:strCache>
                <c:ptCount val="1"/>
                <c:pt idx="0">
                  <c:v>  Objekt</c:v>
                </c:pt>
              </c:strCache>
            </c:strRef>
          </c:tx>
          <c:spPr>
            <a:gradFill rotWithShape="0">
              <a:gsLst>
                <a:gs pos="0">
                  <a:srgbClr val="9999FF">
                    <a:gamma/>
                    <a:shade val="46275"/>
                    <a:invGamma/>
                  </a:srgbClr>
                </a:gs>
                <a:gs pos="50000">
                  <a:srgbClr val="9999FF"/>
                </a:gs>
                <a:gs pos="100000">
                  <a:srgbClr val="9999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TMF!$F$2:$M$2</c:f>
              <c:strCache>
                <c:ptCount val="8"/>
                <c:pt idx="0">
                  <c:v>kv1-2 2017</c:v>
                </c:pt>
                <c:pt idx="1">
                  <c:v>kv1-2 2018</c:v>
                </c:pt>
                <c:pt idx="2">
                  <c:v>kv1-2 2019</c:v>
                </c:pt>
                <c:pt idx="3">
                  <c:v>kv1-2 2020</c:v>
                </c:pt>
                <c:pt idx="4">
                  <c:v>kv1-2 2021</c:v>
                </c:pt>
                <c:pt idx="5">
                  <c:v>kv1-2 2022</c:v>
                </c:pt>
                <c:pt idx="6">
                  <c:v>kv1-2 2023</c:v>
                </c:pt>
                <c:pt idx="7">
                  <c:v>kv1-2 2024</c:v>
                </c:pt>
              </c:strCache>
            </c:strRef>
          </c:cat>
          <c:val>
            <c:numRef>
              <c:f>TMF!$F$48:$M$48</c:f>
              <c:numCache>
                <c:formatCode>#,##0</c:formatCode>
                <c:ptCount val="8"/>
                <c:pt idx="0">
                  <c:v>858913.84100000001</c:v>
                </c:pt>
                <c:pt idx="1">
                  <c:v>1030644.81</c:v>
                </c:pt>
                <c:pt idx="2">
                  <c:v>1005161.133</c:v>
                </c:pt>
                <c:pt idx="3">
                  <c:v>1003408.9580000001</c:v>
                </c:pt>
                <c:pt idx="4">
                  <c:v>994502.80387070193</c:v>
                </c:pt>
                <c:pt idx="5">
                  <c:v>1133555.2779999999</c:v>
                </c:pt>
                <c:pt idx="6">
                  <c:v>1318447.4923300599</c:v>
                </c:pt>
                <c:pt idx="7">
                  <c:v>885285.85218966031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D0-483A-9294-F642941C546F}"/>
            </c:ext>
          </c:extLst>
        </c:ser>
        <c:ser>
          <c:idx val="2"/>
          <c:order val="2"/>
          <c:tx>
            <c:strRef>
              <c:f>TMF!$B$49</c:f>
              <c:strCache>
                <c:ptCount val="1"/>
                <c:pt idx="0">
                  <c:v>  Konsument</c:v>
                </c:pt>
              </c:strCache>
            </c:strRef>
          </c:tx>
          <c:spPr>
            <a:gradFill rotWithShape="0">
              <a:gsLst>
                <a:gs pos="0">
                  <a:srgbClr val="CCCCFF">
                    <a:gamma/>
                    <a:tint val="60392"/>
                    <a:invGamma/>
                  </a:srgbClr>
                </a:gs>
                <a:gs pos="50000">
                  <a:srgbClr val="CCCCFF"/>
                </a:gs>
                <a:gs pos="100000">
                  <a:srgbClr val="CCCCFF">
                    <a:gamma/>
                    <a:tint val="60392"/>
                    <a:invGamma/>
                  </a:srgbClr>
                </a:gs>
              </a:gsLst>
              <a:lin ang="0" scaled="1"/>
            </a:gradFill>
            <a:ln w="25400">
              <a:noFill/>
            </a:ln>
          </c:spPr>
          <c:invertIfNegative val="0"/>
          <c:cat>
            <c:strRef>
              <c:f>TMF!$F$2:$M$2</c:f>
              <c:strCache>
                <c:ptCount val="8"/>
                <c:pt idx="0">
                  <c:v>kv1-2 2017</c:v>
                </c:pt>
                <c:pt idx="1">
                  <c:v>kv1-2 2018</c:v>
                </c:pt>
                <c:pt idx="2">
                  <c:v>kv1-2 2019</c:v>
                </c:pt>
                <c:pt idx="3">
                  <c:v>kv1-2 2020</c:v>
                </c:pt>
                <c:pt idx="4">
                  <c:v>kv1-2 2021</c:v>
                </c:pt>
                <c:pt idx="5">
                  <c:v>kv1-2 2022</c:v>
                </c:pt>
                <c:pt idx="6">
                  <c:v>kv1-2 2023</c:v>
                </c:pt>
                <c:pt idx="7">
                  <c:v>kv1-2 2024</c:v>
                </c:pt>
              </c:strCache>
            </c:strRef>
          </c:cat>
          <c:val>
            <c:numRef>
              <c:f>TMF!$F$49:$M$49</c:f>
              <c:numCache>
                <c:formatCode>#,##0</c:formatCode>
                <c:ptCount val="8"/>
                <c:pt idx="0">
                  <c:v>1622239.5149179464</c:v>
                </c:pt>
                <c:pt idx="1">
                  <c:v>1513915.1355135231</c:v>
                </c:pt>
                <c:pt idx="2">
                  <c:v>1555234.8471602921</c:v>
                </c:pt>
                <c:pt idx="3">
                  <c:v>1607219.4217544419</c:v>
                </c:pt>
                <c:pt idx="4">
                  <c:v>1871153.410754442</c:v>
                </c:pt>
                <c:pt idx="5">
                  <c:v>1868855.605</c:v>
                </c:pt>
                <c:pt idx="6">
                  <c:v>1561254.458735791</c:v>
                </c:pt>
                <c:pt idx="7">
                  <c:v>1452606.7576679555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D0-483A-9294-F642941C54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100"/>
        <c:axId val="47714863"/>
        <c:axId val="1"/>
      </c:barChart>
      <c:catAx>
        <c:axId val="477148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47714863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9962041418247709"/>
          <c:y val="0.90478958595175529"/>
          <c:w val="0.39171153715631207"/>
          <c:h val="6.5164900927273242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C52FC-FE2F-4CD1-A80C-E0790D066BC1}" type="datetimeFigureOut">
              <a:rPr lang="sv-SE" smtClean="0"/>
              <a:t>2024-08-26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84B-C56B-42A5-9B02-987089138A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199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Prognoscentret-logo-color-100m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542925"/>
            <a:ext cx="4284663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ktangel 7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cxnSp>
        <p:nvCxnSpPr>
          <p:cNvPr id="9" name="Rak 8"/>
          <p:cNvCxnSpPr/>
          <p:nvPr/>
        </p:nvCxnSpPr>
        <p:spPr>
          <a:xfrm>
            <a:off x="1603375" y="3933825"/>
            <a:ext cx="6726238" cy="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1603375" y="4564063"/>
            <a:ext cx="6726238" cy="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03710" y="2822033"/>
            <a:ext cx="6726577" cy="100044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03709" y="4704280"/>
            <a:ext cx="6726579" cy="135236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1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603710" y="4031778"/>
            <a:ext cx="3289668" cy="417386"/>
          </a:xfrm>
        </p:spPr>
        <p:txBody>
          <a:bodyPr>
            <a:normAutofit/>
          </a:bodyPr>
          <a:lstStyle>
            <a:lvl1pPr marL="0" indent="0">
              <a:buNone/>
              <a:defRPr sz="1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text 3"/>
          <p:cNvSpPr>
            <a:spLocks noGrp="1"/>
          </p:cNvSpPr>
          <p:nvPr>
            <p:ph type="body" sz="half" idx="10"/>
          </p:nvPr>
        </p:nvSpPr>
        <p:spPr>
          <a:xfrm>
            <a:off x="5040618" y="4031778"/>
            <a:ext cx="3289669" cy="417386"/>
          </a:xfrm>
        </p:spPr>
        <p:txBody>
          <a:bodyPr>
            <a:normAutofit/>
          </a:bodyPr>
          <a:lstStyle>
            <a:lvl1pPr marL="0" indent="0">
              <a:buNone/>
              <a:defRPr sz="1000" b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3"/>
          <p:cNvSpPr>
            <a:spLocks noGrp="1"/>
          </p:cNvSpPr>
          <p:nvPr>
            <p:ph type="body" sz="half" idx="11"/>
          </p:nvPr>
        </p:nvSpPr>
        <p:spPr>
          <a:xfrm>
            <a:off x="1603710" y="2644748"/>
            <a:ext cx="6726578" cy="310817"/>
          </a:xfrm>
        </p:spPr>
        <p:txBody>
          <a:bodyPr>
            <a:norm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8365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6" name="Bildobjekt 7" descr="Prognoscentret-symbol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344488"/>
            <a:ext cx="6048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Rak 6"/>
          <p:cNvCxnSpPr/>
          <p:nvPr/>
        </p:nvCxnSpPr>
        <p:spPr>
          <a:xfrm>
            <a:off x="96043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280828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8355013" y="6445250"/>
            <a:ext cx="4762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9802" y="940118"/>
            <a:ext cx="7726998" cy="100044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9802" y="2092960"/>
            <a:ext cx="7726998" cy="3809683"/>
          </a:xfrm>
        </p:spPr>
        <p:txBody>
          <a:bodyPr/>
          <a:lstStyle>
            <a:lvl1pPr marL="254000" indent="-254000">
              <a:buClr>
                <a:schemeClr val="accent1"/>
              </a:buClr>
              <a:defRPr/>
            </a:lvl1pPr>
            <a:lvl2pPr marL="536575" indent="-268288" defTabSz="536575">
              <a:buClr>
                <a:schemeClr val="accent1"/>
              </a:buClr>
              <a:defRPr/>
            </a:lvl2pPr>
            <a:lvl3pPr marL="715963" indent="-179388">
              <a:buClr>
                <a:schemeClr val="accent1"/>
              </a:buClr>
              <a:defRPr/>
            </a:lvl3pPr>
            <a:lvl4pPr marL="965200" indent="-231775" defTabSz="528638">
              <a:buClr>
                <a:schemeClr val="accent1"/>
              </a:buClr>
              <a:defRPr/>
            </a:lvl4pPr>
            <a:lvl5pPr marL="1162050" indent="-193675">
              <a:buClr>
                <a:schemeClr val="accent1"/>
              </a:buCl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13"/>
          </p:nvPr>
        </p:nvSpPr>
        <p:spPr>
          <a:xfrm>
            <a:off x="959802" y="516348"/>
            <a:ext cx="7726998" cy="310817"/>
          </a:xfrm>
        </p:spPr>
        <p:txBody>
          <a:bodyPr>
            <a:norm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4"/>
          </p:nvPr>
        </p:nvSpPr>
        <p:spPr>
          <a:xfrm>
            <a:off x="2852738" y="6391275"/>
            <a:ext cx="1390650" cy="254000"/>
          </a:xfrm>
        </p:spPr>
        <p:txBody>
          <a:bodyPr/>
          <a:lstStyle>
            <a:lvl1pPr>
              <a:defRPr b="1">
                <a:solidFill>
                  <a:srgbClr val="7F7F7F"/>
                </a:solidFill>
              </a:defRPr>
            </a:lvl1pPr>
          </a:lstStyle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68892D33-CE01-4875-9E80-CFC4402A2305}" type="datetime1">
              <a:rPr lang="sv-SE" altLang="sv-SE" b="0"/>
              <a:pPr/>
              <a:t>2024-08-26</a:t>
            </a:fld>
            <a:endParaRPr lang="sv-SE" altLang="sv-SE" b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5"/>
          </p:nvPr>
        </p:nvSpPr>
        <p:spPr>
          <a:xfrm>
            <a:off x="995363" y="6391275"/>
            <a:ext cx="1685925" cy="254000"/>
          </a:xfrm>
        </p:spPr>
        <p:txBody>
          <a:bodyPr/>
          <a:lstStyle>
            <a:lvl1pPr algn="l">
              <a:defRPr sz="900" b="1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6"/>
          </p:nvPr>
        </p:nvSpPr>
        <p:spPr>
          <a:xfrm>
            <a:off x="8355013" y="6391275"/>
            <a:ext cx="457200" cy="254000"/>
          </a:xfrm>
        </p:spPr>
        <p:txBody>
          <a:bodyPr/>
          <a:lstStyle>
            <a:lvl1pPr algn="l">
              <a:defRPr>
                <a:solidFill>
                  <a:srgbClr val="7F7F7F"/>
                </a:solidFill>
              </a:defRPr>
            </a:lvl1pPr>
          </a:lstStyle>
          <a:p>
            <a:fld id="{31FB0B97-F7EF-4B36-96A1-AD6F2C0E125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2063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7" name="Bildobjekt 7" descr="Prognoscentret-symbol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344488"/>
            <a:ext cx="6048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ak 9"/>
          <p:cNvCxnSpPr/>
          <p:nvPr/>
        </p:nvCxnSpPr>
        <p:spPr>
          <a:xfrm>
            <a:off x="96043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280828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 flipH="1">
            <a:off x="8355013" y="6445250"/>
            <a:ext cx="4762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959802" y="940118"/>
            <a:ext cx="7726998" cy="100044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959802" y="2092960"/>
            <a:ext cx="3729220" cy="3809683"/>
          </a:xfrm>
        </p:spPr>
        <p:txBody>
          <a:bodyPr/>
          <a:lstStyle>
            <a:lvl1pPr marL="254000" indent="-254000">
              <a:buClr>
                <a:schemeClr val="accent1"/>
              </a:buClr>
              <a:defRPr/>
            </a:lvl1pPr>
            <a:lvl2pPr marL="536575" indent="-268288" defTabSz="536575">
              <a:buClr>
                <a:schemeClr val="accent1"/>
              </a:buClr>
              <a:defRPr/>
            </a:lvl2pPr>
            <a:lvl3pPr marL="715963" indent="-179388">
              <a:buClr>
                <a:schemeClr val="accent1"/>
              </a:buClr>
              <a:defRPr/>
            </a:lvl3pPr>
            <a:lvl4pPr marL="965200" indent="-231775" defTabSz="528638">
              <a:buClr>
                <a:schemeClr val="accent1"/>
              </a:buClr>
              <a:defRPr/>
            </a:lvl4pPr>
            <a:lvl5pPr marL="1162050" indent="-193675">
              <a:buClr>
                <a:schemeClr val="accent1"/>
              </a:buCl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text 3"/>
          <p:cNvSpPr>
            <a:spLocks noGrp="1"/>
          </p:cNvSpPr>
          <p:nvPr>
            <p:ph type="body" sz="half" idx="13"/>
          </p:nvPr>
        </p:nvSpPr>
        <p:spPr>
          <a:xfrm>
            <a:off x="959802" y="516348"/>
            <a:ext cx="7726998" cy="310817"/>
          </a:xfrm>
        </p:spPr>
        <p:txBody>
          <a:bodyPr>
            <a:norm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innehåll 2"/>
          <p:cNvSpPr>
            <a:spLocks noGrp="1"/>
          </p:cNvSpPr>
          <p:nvPr>
            <p:ph idx="14"/>
          </p:nvPr>
        </p:nvSpPr>
        <p:spPr>
          <a:xfrm>
            <a:off x="4957664" y="2092960"/>
            <a:ext cx="3729136" cy="3809683"/>
          </a:xfrm>
        </p:spPr>
        <p:txBody>
          <a:bodyPr/>
          <a:lstStyle>
            <a:lvl1pPr marL="254000" indent="-254000">
              <a:buClr>
                <a:schemeClr val="accent1"/>
              </a:buClr>
              <a:defRPr/>
            </a:lvl1pPr>
            <a:lvl2pPr marL="536575" indent="-268288" defTabSz="536575">
              <a:buClr>
                <a:schemeClr val="accent1"/>
              </a:buClr>
              <a:defRPr/>
            </a:lvl2pPr>
            <a:lvl3pPr marL="715963" indent="-179388">
              <a:buClr>
                <a:schemeClr val="accent1"/>
              </a:buClr>
              <a:defRPr/>
            </a:lvl3pPr>
            <a:lvl4pPr marL="965200" indent="-231775" defTabSz="528638">
              <a:buClr>
                <a:schemeClr val="accent1"/>
              </a:buClr>
              <a:defRPr/>
            </a:lvl4pPr>
            <a:lvl5pPr marL="1162050" indent="-193675">
              <a:buClr>
                <a:schemeClr val="accent1"/>
              </a:buCl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5"/>
          </p:nvPr>
        </p:nvSpPr>
        <p:spPr>
          <a:xfrm>
            <a:off x="2852738" y="6391275"/>
            <a:ext cx="1390650" cy="254000"/>
          </a:xfrm>
        </p:spPr>
        <p:txBody>
          <a:bodyPr/>
          <a:lstStyle>
            <a:lvl1pPr>
              <a:defRPr b="1">
                <a:solidFill>
                  <a:srgbClr val="7F7F7F"/>
                </a:solidFill>
              </a:defRPr>
            </a:lvl1pPr>
          </a:lstStyle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4897D734-87C7-46EE-B44D-6AF68D6BD20B}" type="datetime1">
              <a:rPr lang="sv-SE" altLang="sv-SE" b="0"/>
              <a:pPr/>
              <a:t>2024-08-26</a:t>
            </a:fld>
            <a:endParaRPr lang="sv-SE" altLang="sv-SE" b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6"/>
          </p:nvPr>
        </p:nvSpPr>
        <p:spPr>
          <a:xfrm>
            <a:off x="995363" y="6391275"/>
            <a:ext cx="1685925" cy="254000"/>
          </a:xfrm>
        </p:spPr>
        <p:txBody>
          <a:bodyPr/>
          <a:lstStyle>
            <a:lvl1pPr algn="l">
              <a:defRPr sz="900" b="1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7"/>
          </p:nvPr>
        </p:nvSpPr>
        <p:spPr>
          <a:xfrm>
            <a:off x="8355013" y="6391275"/>
            <a:ext cx="457200" cy="254000"/>
          </a:xfrm>
        </p:spPr>
        <p:txBody>
          <a:bodyPr/>
          <a:lstStyle>
            <a:lvl1pPr algn="l">
              <a:defRPr>
                <a:solidFill>
                  <a:srgbClr val="7F7F7F"/>
                </a:solidFill>
              </a:defRPr>
            </a:lvl1pPr>
          </a:lstStyle>
          <a:p>
            <a:fld id="{B8050853-53E0-4368-9256-35CF48CBAF1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3959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6" descr="Prognoscentret-logo-color-100m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542925"/>
            <a:ext cx="4284663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ktangel 4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cxnSp>
        <p:nvCxnSpPr>
          <p:cNvPr id="6" name="Rak 5"/>
          <p:cNvCxnSpPr/>
          <p:nvPr/>
        </p:nvCxnSpPr>
        <p:spPr>
          <a:xfrm>
            <a:off x="1603375" y="3933825"/>
            <a:ext cx="6726238" cy="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603375" y="3119438"/>
            <a:ext cx="6726238" cy="0"/>
          </a:xfrm>
          <a:prstGeom prst="line">
            <a:avLst/>
          </a:prstGeom>
          <a:ln w="57150" cmpd="sng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1603710" y="3268051"/>
            <a:ext cx="6726577" cy="55442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Underrubrik 2"/>
          <p:cNvSpPr>
            <a:spLocks noGrp="1"/>
          </p:cNvSpPr>
          <p:nvPr>
            <p:ph type="subTitle" idx="1"/>
          </p:nvPr>
        </p:nvSpPr>
        <p:spPr>
          <a:xfrm>
            <a:off x="1603709" y="4044840"/>
            <a:ext cx="6726579" cy="934878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630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5" name="Bildobjekt 7" descr="Prognoscentret-symbol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344488"/>
            <a:ext cx="6048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Rak 6"/>
          <p:cNvCxnSpPr/>
          <p:nvPr/>
        </p:nvCxnSpPr>
        <p:spPr>
          <a:xfrm>
            <a:off x="96043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280828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8355013" y="6445250"/>
            <a:ext cx="4762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959802" y="940118"/>
            <a:ext cx="7726998" cy="100044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13"/>
          </p:nvPr>
        </p:nvSpPr>
        <p:spPr>
          <a:xfrm>
            <a:off x="959802" y="516348"/>
            <a:ext cx="7726998" cy="310817"/>
          </a:xfrm>
        </p:spPr>
        <p:txBody>
          <a:bodyPr>
            <a:normAutofit/>
          </a:bodyPr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4"/>
          </p:nvPr>
        </p:nvSpPr>
        <p:spPr>
          <a:xfrm>
            <a:off x="2852738" y="6391275"/>
            <a:ext cx="1390650" cy="254000"/>
          </a:xfrm>
        </p:spPr>
        <p:txBody>
          <a:bodyPr/>
          <a:lstStyle>
            <a:lvl1pPr>
              <a:defRPr b="1">
                <a:solidFill>
                  <a:srgbClr val="7F7F7F"/>
                </a:solidFill>
              </a:defRPr>
            </a:lvl1pPr>
          </a:lstStyle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1BCBBEE5-ED4F-4BD4-B9D5-19EB1E371903}" type="datetime1">
              <a:rPr lang="sv-SE" altLang="sv-SE" b="0"/>
              <a:pPr/>
              <a:t>2024-08-26</a:t>
            </a:fld>
            <a:endParaRPr lang="sv-SE" altLang="sv-SE" b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5"/>
          </p:nvPr>
        </p:nvSpPr>
        <p:spPr>
          <a:xfrm>
            <a:off x="995363" y="6391275"/>
            <a:ext cx="1685925" cy="254000"/>
          </a:xfrm>
        </p:spPr>
        <p:txBody>
          <a:bodyPr/>
          <a:lstStyle>
            <a:lvl1pPr algn="l">
              <a:defRPr sz="900" b="1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6"/>
          </p:nvPr>
        </p:nvSpPr>
        <p:spPr>
          <a:xfrm>
            <a:off x="8355013" y="6391275"/>
            <a:ext cx="457200" cy="254000"/>
          </a:xfrm>
        </p:spPr>
        <p:txBody>
          <a:bodyPr/>
          <a:lstStyle>
            <a:lvl1pPr algn="l">
              <a:defRPr>
                <a:solidFill>
                  <a:srgbClr val="7F7F7F"/>
                </a:solidFill>
              </a:defRPr>
            </a:lvl1pPr>
          </a:lstStyle>
          <a:p>
            <a:fld id="{8AA6F4EA-C484-4BAC-A71F-BE71AFE3C1E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7380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6" name="Bildobjekt 7" descr="Prognoscentret-symbol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344488"/>
            <a:ext cx="6048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Rak 6"/>
          <p:cNvCxnSpPr/>
          <p:nvPr/>
        </p:nvCxnSpPr>
        <p:spPr>
          <a:xfrm>
            <a:off x="96043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280828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 flipH="1">
            <a:off x="8355013" y="6445250"/>
            <a:ext cx="4762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9802" y="1196766"/>
            <a:ext cx="2505711" cy="72681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59802" y="2027176"/>
            <a:ext cx="2505711" cy="4098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3"/>
          </p:nvPr>
        </p:nvSpPr>
        <p:spPr>
          <a:xfrm>
            <a:off x="3575050" y="1196766"/>
            <a:ext cx="5111750" cy="4929397"/>
          </a:xfrm>
        </p:spPr>
        <p:txBody>
          <a:bodyPr/>
          <a:lstStyle>
            <a:lvl1pPr marL="254000" indent="-254000">
              <a:buClr>
                <a:schemeClr val="accent1"/>
              </a:buClr>
              <a:defRPr/>
            </a:lvl1pPr>
            <a:lvl2pPr marL="536575" indent="-268288" defTabSz="536575">
              <a:buClr>
                <a:schemeClr val="accent1"/>
              </a:buClr>
              <a:defRPr/>
            </a:lvl2pPr>
            <a:lvl3pPr marL="715963" indent="-179388">
              <a:buClr>
                <a:schemeClr val="accent1"/>
              </a:buClr>
              <a:defRPr/>
            </a:lvl3pPr>
            <a:lvl4pPr marL="965200" indent="-231775" defTabSz="528638">
              <a:buClr>
                <a:schemeClr val="accent1"/>
              </a:buClr>
              <a:defRPr/>
            </a:lvl4pPr>
            <a:lvl5pPr marL="1162050" indent="-193675">
              <a:buClr>
                <a:schemeClr val="accent1"/>
              </a:buCl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4"/>
          </p:nvPr>
        </p:nvSpPr>
        <p:spPr>
          <a:xfrm>
            <a:off x="2852738" y="6391275"/>
            <a:ext cx="1390650" cy="254000"/>
          </a:xfrm>
        </p:spPr>
        <p:txBody>
          <a:bodyPr/>
          <a:lstStyle>
            <a:lvl1pPr>
              <a:defRPr b="1">
                <a:solidFill>
                  <a:srgbClr val="7F7F7F"/>
                </a:solidFill>
              </a:defRPr>
            </a:lvl1pPr>
          </a:lstStyle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10110CCF-880B-44A0-850A-33155AD63002}" type="datetime1">
              <a:rPr lang="sv-SE" altLang="sv-SE" b="0"/>
              <a:pPr/>
              <a:t>2024-08-26</a:t>
            </a:fld>
            <a:endParaRPr lang="sv-SE" altLang="sv-SE" b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5"/>
          </p:nvPr>
        </p:nvSpPr>
        <p:spPr>
          <a:xfrm>
            <a:off x="995363" y="6391275"/>
            <a:ext cx="1685925" cy="254000"/>
          </a:xfrm>
        </p:spPr>
        <p:txBody>
          <a:bodyPr/>
          <a:lstStyle>
            <a:lvl1pPr algn="l">
              <a:defRPr sz="900" b="1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6"/>
          </p:nvPr>
        </p:nvSpPr>
        <p:spPr>
          <a:xfrm>
            <a:off x="8355013" y="6391275"/>
            <a:ext cx="457200" cy="254000"/>
          </a:xfrm>
        </p:spPr>
        <p:txBody>
          <a:bodyPr/>
          <a:lstStyle>
            <a:lvl1pPr algn="l">
              <a:defRPr>
                <a:solidFill>
                  <a:srgbClr val="7F7F7F"/>
                </a:solidFill>
              </a:defRPr>
            </a:lvl1pPr>
          </a:lstStyle>
          <a:p>
            <a:fld id="{CCA3E9A4-BAAD-4F73-8BE1-13063FB3BAF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4405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6" name="Bildobjekt 7" descr="Prognoscentret-symbol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344488"/>
            <a:ext cx="6048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Rak 6"/>
          <p:cNvCxnSpPr/>
          <p:nvPr/>
        </p:nvCxnSpPr>
        <p:spPr>
          <a:xfrm>
            <a:off x="96043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280828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H="1">
            <a:off x="8355013" y="6445250"/>
            <a:ext cx="4762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9802" y="4800600"/>
            <a:ext cx="77269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959801" y="1017657"/>
            <a:ext cx="7726997" cy="370991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59801" y="5432466"/>
            <a:ext cx="7726996" cy="7223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2852738" y="6391275"/>
            <a:ext cx="1390650" cy="254000"/>
          </a:xfrm>
        </p:spPr>
        <p:txBody>
          <a:bodyPr/>
          <a:lstStyle>
            <a:lvl1pPr>
              <a:defRPr b="1">
                <a:solidFill>
                  <a:srgbClr val="7F7F7F"/>
                </a:solidFill>
              </a:defRPr>
            </a:lvl1pPr>
          </a:lstStyle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E6E48A04-E835-44BB-95B3-3C28C02D39B8}" type="datetime1">
              <a:rPr lang="sv-SE" altLang="sv-SE" b="0"/>
              <a:pPr/>
              <a:t>2024-08-26</a:t>
            </a:fld>
            <a:endParaRPr lang="sv-SE" altLang="sv-SE" b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95363" y="6391275"/>
            <a:ext cx="1685925" cy="254000"/>
          </a:xfrm>
        </p:spPr>
        <p:txBody>
          <a:bodyPr/>
          <a:lstStyle>
            <a:lvl1pPr algn="l">
              <a:defRPr sz="900" b="1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355013" y="6391275"/>
            <a:ext cx="457200" cy="254000"/>
          </a:xfrm>
        </p:spPr>
        <p:txBody>
          <a:bodyPr/>
          <a:lstStyle>
            <a:lvl1pPr algn="l">
              <a:defRPr>
                <a:solidFill>
                  <a:srgbClr val="7F7F7F"/>
                </a:solidFill>
              </a:defRPr>
            </a:lvl1pPr>
          </a:lstStyle>
          <a:p>
            <a:fld id="{0863DDB1-9F85-40AF-89BD-AA1361272F9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2076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3" name="Bildobjekt 7" descr="Prognoscentret-symbol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344488"/>
            <a:ext cx="6048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Rak 3"/>
          <p:cNvCxnSpPr/>
          <p:nvPr/>
        </p:nvCxnSpPr>
        <p:spPr>
          <a:xfrm>
            <a:off x="96043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>
            <a:off x="2808288" y="6445250"/>
            <a:ext cx="0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flipH="1">
            <a:off x="8355013" y="6445250"/>
            <a:ext cx="4762" cy="41275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2852738" y="6391275"/>
            <a:ext cx="1390650" cy="254000"/>
          </a:xfrm>
        </p:spPr>
        <p:txBody>
          <a:bodyPr/>
          <a:lstStyle>
            <a:lvl1pPr>
              <a:defRPr b="1">
                <a:solidFill>
                  <a:srgbClr val="7F7F7F"/>
                </a:solidFill>
              </a:defRPr>
            </a:lvl1pPr>
          </a:lstStyle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8FE68A8A-259A-4B0D-83C1-13F593308B83}" type="datetime1">
              <a:rPr lang="sv-SE" altLang="sv-SE" b="0"/>
              <a:pPr/>
              <a:t>2024-08-26</a:t>
            </a:fld>
            <a:endParaRPr lang="sv-SE" altLang="sv-SE" b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95363" y="6391275"/>
            <a:ext cx="1685925" cy="254000"/>
          </a:xfrm>
        </p:spPr>
        <p:txBody>
          <a:bodyPr/>
          <a:lstStyle>
            <a:lvl1pPr algn="l">
              <a:defRPr sz="900" b="1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355013" y="6391275"/>
            <a:ext cx="457200" cy="254000"/>
          </a:xfrm>
        </p:spPr>
        <p:txBody>
          <a:bodyPr/>
          <a:lstStyle>
            <a:lvl1pPr algn="l">
              <a:defRPr>
                <a:solidFill>
                  <a:srgbClr val="7F7F7F"/>
                </a:solidFill>
              </a:defRPr>
            </a:lvl1pPr>
          </a:lstStyle>
          <a:p>
            <a:fld id="{D30811DA-8E69-4541-B462-E198B21B083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3047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F92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5294C-10E9-407B-8AE0-B57D186EDC27}" type="datetime1">
              <a:rPr lang="sv-SE" altLang="sv-SE"/>
              <a:pPr/>
              <a:t>2024-08-26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F92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405AD5-AE79-485F-93E7-AD902B97DC9C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 Black"/>
          <a:ea typeface="MS PGothic" panose="020B0600070205080204" pitchFamily="34" charset="-128"/>
          <a:cs typeface="Arial Black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anose="020B0A040201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Branschrapportering</a:t>
            </a:r>
            <a:br>
              <a:rPr lang="sv-SE" dirty="0"/>
            </a:br>
            <a:r>
              <a:rPr lang="sv-SE" sz="1600" dirty="0"/>
              <a:t>Kök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half" idx="10"/>
          </p:nvPr>
        </p:nvSpPr>
        <p:spPr>
          <a:xfrm>
            <a:off x="1677329" y="3999760"/>
            <a:ext cx="3289669" cy="417386"/>
          </a:xfrm>
        </p:spPr>
        <p:txBody>
          <a:bodyPr/>
          <a:lstStyle/>
          <a:p>
            <a:r>
              <a:rPr lang="sv-SE" dirty="0"/>
              <a:t>Stockholm Aug 2024</a:t>
            </a:r>
          </a:p>
        </p:txBody>
      </p:sp>
    </p:spTree>
    <p:extLst>
      <p:ext uri="{BB962C8B-B14F-4D97-AF65-F5344CB8AC3E}">
        <p14:creationId xmlns:p14="http://schemas.microsoft.com/office/powerpoint/2010/main" val="408155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6615" y="621941"/>
            <a:ext cx="7726998" cy="1000442"/>
          </a:xfrm>
        </p:spPr>
        <p:txBody>
          <a:bodyPr>
            <a:normAutofit/>
          </a:bodyPr>
          <a:lstStyle/>
          <a:p>
            <a:r>
              <a:rPr lang="sv-SE" sz="2400" dirty="0"/>
              <a:t>Om Rapporteringen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4"/>
          </p:nvPr>
        </p:nvSpPr>
        <p:spPr>
          <a:xfrm>
            <a:off x="828806" y="1499273"/>
            <a:ext cx="3414582" cy="2321474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accent1"/>
                </a:solidFill>
              </a:rPr>
              <a:t>Metod</a:t>
            </a:r>
          </a:p>
          <a:p>
            <a:pPr marL="0" indent="0">
              <a:buNone/>
            </a:pPr>
            <a:r>
              <a:rPr lang="sv-SE" sz="1100" dirty="0"/>
              <a:t>Prognoscentret AB skall insamla försäljningsstatistik av kök. Kvartalsvis skall köksaktörer rapportera senaste kvartalets försäljning av kök på den svenska marknaden till Prognoscentret AB. </a:t>
            </a:r>
          </a:p>
          <a:p>
            <a:pPr marL="0" indent="0">
              <a:buNone/>
            </a:pPr>
            <a:r>
              <a:rPr lang="sv-SE" sz="1100" dirty="0"/>
              <a:t>Analys och rapportering kommer att göras av Prognoscentret som en neutral part. Allt kommer att ske konfidentiellt där Prognoscentret garanterar att ingen utomstående får insyn i de enskilda företagens inrapporterade försäljningsvärden. Prognoscentret kommer till varje företag att rapportera deras försäljning i förhållande till branschens (dvs alla medverkande företag). 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4897D734-87C7-46EE-B44D-6AF68D6BD20B}" type="datetime1">
              <a:rPr lang="sv-SE" altLang="sv-SE" b="0" smtClean="0"/>
              <a:pPr/>
              <a:t>2024-08-26</a:t>
            </a:fld>
            <a:endParaRPr lang="sv-SE" altLang="sv-SE" b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050853-53E0-4368-9256-35CF48CBAF13}" type="slidenum">
              <a:rPr lang="sv-SE" altLang="sv-SE" smtClean="0"/>
              <a:pPr/>
              <a:t>2</a:t>
            </a:fld>
            <a:endParaRPr lang="sv-SE" altLang="sv-SE"/>
          </a:p>
        </p:txBody>
      </p:sp>
      <p:sp>
        <p:nvSpPr>
          <p:cNvPr id="11" name="Platshållare för innehåll 4">
            <a:extLst>
              <a:ext uri="{FF2B5EF4-FFF2-40B4-BE49-F238E27FC236}">
                <a16:creationId xmlns:a16="http://schemas.microsoft.com/office/drawing/2014/main" id="{65505F1D-006B-4090-ADF4-8D806527DA9F}"/>
              </a:ext>
            </a:extLst>
          </p:cNvPr>
          <p:cNvSpPr txBox="1">
            <a:spLocks/>
          </p:cNvSpPr>
          <p:nvPr/>
        </p:nvSpPr>
        <p:spPr bwMode="auto">
          <a:xfrm>
            <a:off x="828806" y="4192912"/>
            <a:ext cx="3743194" cy="2321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4000" indent="-2540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536575" indent="-268288" algn="l" defTabSz="536575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715963" indent="-17938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65200" indent="-231775" algn="l" defTabSz="5286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162050" indent="-19367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solidFill>
                  <a:schemeClr val="accent1"/>
                </a:solidFill>
              </a:rPr>
              <a:t>Medverkande företag</a:t>
            </a:r>
          </a:p>
          <a:p>
            <a:pPr marL="0" indent="0">
              <a:buNone/>
            </a:pPr>
            <a:r>
              <a:rPr lang="sv-SE" sz="1100" dirty="0"/>
              <a:t>HTH Kök, Kvänum Kök, Lidhults Kök, Nobia Sverige </a:t>
            </a:r>
            <a:r>
              <a:rPr lang="sv-SE" sz="1100" dirty="0" err="1"/>
              <a:t>Modexa</a:t>
            </a:r>
            <a:r>
              <a:rPr lang="sv-SE" sz="1100" dirty="0"/>
              <a:t> Scandinavian </a:t>
            </a:r>
            <a:r>
              <a:rPr lang="sv-SE" sz="1100" dirty="0" err="1"/>
              <a:t>Kitchen</a:t>
            </a:r>
            <a:r>
              <a:rPr lang="sv-SE" sz="1100" dirty="0"/>
              <a:t>, Smedstorps snickeri Vedum Kök AB, IKEA, Ballingslöv, Kvik, </a:t>
            </a:r>
            <a:r>
              <a:rPr lang="sv-SE" sz="1100" dirty="0" err="1"/>
              <a:t>Epoq</a:t>
            </a:r>
            <a:r>
              <a:rPr lang="sv-SE" sz="1100" dirty="0"/>
              <a:t> Kungsäter kök, </a:t>
            </a:r>
            <a:r>
              <a:rPr lang="sv-SE" sz="1100" dirty="0" err="1"/>
              <a:t>Härjedals</a:t>
            </a:r>
            <a:r>
              <a:rPr lang="sv-SE" sz="1100" dirty="0"/>
              <a:t> Kök, Storsjö Kök, Puustelli, </a:t>
            </a:r>
            <a:r>
              <a:rPr lang="sv-SE" sz="1100" dirty="0" err="1"/>
              <a:t>Noblessa</a:t>
            </a:r>
            <a:r>
              <a:rPr lang="sv-SE" sz="1100" dirty="0"/>
              <a:t>.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r>
              <a:rPr lang="sv-SE" sz="1100" i="1" dirty="0"/>
              <a:t>* </a:t>
            </a:r>
            <a:r>
              <a:rPr lang="sv-SE" sz="1100" i="1" dirty="0" err="1"/>
              <a:t>Modexa</a:t>
            </a:r>
            <a:r>
              <a:rPr lang="sv-SE" sz="1100" i="1" dirty="0"/>
              <a:t>, Härjedalsk ök och Kvänum rapporterar ej in antal stommar, utan enbart värdet på köket</a:t>
            </a:r>
          </a:p>
        </p:txBody>
      </p:sp>
      <p:sp>
        <p:nvSpPr>
          <p:cNvPr id="12" name="Platshållare för innehåll 4">
            <a:extLst>
              <a:ext uri="{FF2B5EF4-FFF2-40B4-BE49-F238E27FC236}">
                <a16:creationId xmlns:a16="http://schemas.microsoft.com/office/drawing/2014/main" id="{82C3C771-8303-42CE-8492-CCDA48E27CB8}"/>
              </a:ext>
            </a:extLst>
          </p:cNvPr>
          <p:cNvSpPr txBox="1">
            <a:spLocks/>
          </p:cNvSpPr>
          <p:nvPr/>
        </p:nvSpPr>
        <p:spPr bwMode="auto">
          <a:xfrm>
            <a:off x="4868228" y="1499273"/>
            <a:ext cx="3743194" cy="473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4000" indent="-2540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536575" indent="-268288" algn="l" defTabSz="536575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715963" indent="-17938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65200" indent="-231775" algn="l" defTabSz="528638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162050" indent="-19367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solidFill>
                  <a:schemeClr val="accent1"/>
                </a:solidFill>
              </a:rPr>
              <a:t>Mätvärden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r>
              <a:rPr lang="sv-SE" sz="1100" b="1" dirty="0"/>
              <a:t>Småhus:</a:t>
            </a:r>
          </a:p>
          <a:p>
            <a:pPr marL="0" indent="0">
              <a:buNone/>
            </a:pPr>
            <a:r>
              <a:rPr lang="sv-SE" sz="1100" dirty="0"/>
              <a:t>- Antal skåpenheter. ”stommar”</a:t>
            </a:r>
          </a:p>
          <a:p>
            <a:pPr marL="0" indent="0">
              <a:buNone/>
            </a:pPr>
            <a:r>
              <a:rPr lang="sv-SE" sz="1100" dirty="0"/>
              <a:t>- Leveransvärdet, ex moms. Det kompletta köket (inkl bänkskivor, blandare, diskbänkar, belysning). Ej vitvaror, montering och frakt samt eventuellt andra tilläggstjänster.</a:t>
            </a:r>
          </a:p>
          <a:p>
            <a:pPr>
              <a:buFontTx/>
              <a:buChar char="-"/>
            </a:pPr>
            <a:endParaRPr lang="sv-SE" sz="1100" i="1" dirty="0"/>
          </a:p>
          <a:p>
            <a:pPr marL="0" indent="0">
              <a:buNone/>
            </a:pPr>
            <a:r>
              <a:rPr lang="sv-SE" sz="1100" b="1" dirty="0"/>
              <a:t>Objekt:</a:t>
            </a:r>
          </a:p>
          <a:p>
            <a:pPr marL="0" indent="0">
              <a:buNone/>
            </a:pPr>
            <a:r>
              <a:rPr lang="sv-SE" sz="1100" dirty="0"/>
              <a:t>- Antal skåpenheter. ”stommar”</a:t>
            </a:r>
          </a:p>
          <a:p>
            <a:pPr marL="0" indent="0">
              <a:buNone/>
            </a:pPr>
            <a:r>
              <a:rPr lang="sv-SE" sz="1100" dirty="0"/>
              <a:t>- Leveransvärdet, ex moms. Det kompletta köket (inkl bänkskivor, blandare, diskbänkar, belysning). Ej vitvaror, montering och frakt samt eventuellt andra tilläggstjänster.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r>
              <a:rPr lang="sv-SE" sz="1100" b="1" dirty="0"/>
              <a:t>Konsument:</a:t>
            </a:r>
          </a:p>
          <a:p>
            <a:pPr marL="0" indent="0">
              <a:buNone/>
            </a:pPr>
            <a:r>
              <a:rPr lang="sv-SE" sz="1100" dirty="0"/>
              <a:t>- Antal skåpenheter. ”stommar”</a:t>
            </a:r>
          </a:p>
          <a:p>
            <a:pPr marL="0" indent="0">
              <a:buNone/>
            </a:pPr>
            <a:r>
              <a:rPr lang="sv-SE" sz="1100" dirty="0"/>
              <a:t>- Leveransvärdet, ex moms. Det kompletta köket (inkl bänkskivor, blandare, diskbänkar, belysning). Ej vitvaror, montering och frakt samt eventuellt andra tilläggstjänster.</a:t>
            </a:r>
          </a:p>
          <a:p>
            <a:pPr marL="0" indent="0">
              <a:buNone/>
            </a:pPr>
            <a:r>
              <a:rPr lang="sv-SE" sz="1100" dirty="0"/>
              <a:t>- Leveransvärdet exkluderar handelsmarginal, ex moms. Det kompletta köket (inkl bänkskivor, blandare, diskbänkar, belysning och vitvaror). Ej montering och frakt samt eventuellt andra tilläggstjänster.</a:t>
            </a:r>
          </a:p>
          <a:p>
            <a:pPr marL="0" indent="0">
              <a:buNone/>
            </a:pPr>
            <a:endParaRPr lang="sv-SE" sz="1100" dirty="0"/>
          </a:p>
          <a:p>
            <a:pPr>
              <a:buFontTx/>
              <a:buChar char="-"/>
            </a:pPr>
            <a:endParaRPr lang="sv-SE" sz="1100" i="1" dirty="0"/>
          </a:p>
        </p:txBody>
      </p:sp>
    </p:spTree>
    <p:extLst>
      <p:ext uri="{BB962C8B-B14F-4D97-AF65-F5344CB8AC3E}">
        <p14:creationId xmlns:p14="http://schemas.microsoft.com/office/powerpoint/2010/main" val="251397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4897D734-87C7-46EE-B44D-6AF68D6BD20B}" type="datetime1">
              <a:rPr lang="sv-SE" altLang="sv-SE" b="0" smtClean="0"/>
              <a:pPr/>
              <a:t>2024-08-26</a:t>
            </a:fld>
            <a:endParaRPr lang="sv-SE" altLang="sv-SE" b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050853-53E0-4368-9256-35CF48CBAF13}" type="slidenum">
              <a:rPr lang="sv-SE" altLang="sv-SE" smtClean="0"/>
              <a:pPr/>
              <a:t>3</a:t>
            </a:fld>
            <a:endParaRPr lang="sv-SE" altLang="sv-SE"/>
          </a:p>
        </p:txBody>
      </p:sp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959802" y="752391"/>
            <a:ext cx="7943974" cy="1000442"/>
          </a:xfrm>
        </p:spPr>
        <p:txBody>
          <a:bodyPr>
            <a:normAutofit/>
          </a:bodyPr>
          <a:lstStyle/>
          <a:p>
            <a:r>
              <a:rPr lang="sv-SE" sz="2400" b="1" dirty="0">
                <a:latin typeface="Arial Black" panose="020B0A04020102020204" pitchFamily="34" charset="0"/>
                <a:cs typeface="Arial" panose="020B0604020202020204" pitchFamily="34" charset="0"/>
              </a:rPr>
              <a:t>TOTAL Försäljning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Fakturerad försäljning - antal stommar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37B17EC-5B56-8E17-7A1F-B4EDC00960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346060"/>
              </p:ext>
            </p:extLst>
          </p:nvPr>
        </p:nvGraphicFramePr>
        <p:xfrm>
          <a:off x="1634490" y="1908810"/>
          <a:ext cx="5875020" cy="304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Bildobjekt 4">
            <a:extLst>
              <a:ext uri="{FF2B5EF4-FFF2-40B4-BE49-F238E27FC236}">
                <a16:creationId xmlns:a16="http://schemas.microsoft.com/office/drawing/2014/main" id="{1D1D5CDB-46FE-FE72-D44B-90DD1859E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59883"/>
            <a:ext cx="9144000" cy="82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65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4897D734-87C7-46EE-B44D-6AF68D6BD20B}" type="datetime1">
              <a:rPr lang="sv-SE" altLang="sv-SE" b="0" smtClean="0"/>
              <a:pPr/>
              <a:t>2024-08-26</a:t>
            </a:fld>
            <a:endParaRPr lang="sv-SE" altLang="sv-SE" b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050853-53E0-4368-9256-35CF48CBAF13}" type="slidenum">
              <a:rPr lang="sv-SE" altLang="sv-SE" smtClean="0"/>
              <a:pPr/>
              <a:t>4</a:t>
            </a:fld>
            <a:endParaRPr lang="sv-SE" altLang="sv-SE"/>
          </a:p>
        </p:txBody>
      </p:sp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959802" y="752391"/>
            <a:ext cx="7943974" cy="1000442"/>
          </a:xfrm>
        </p:spPr>
        <p:txBody>
          <a:bodyPr>
            <a:normAutofit/>
          </a:bodyPr>
          <a:lstStyle/>
          <a:p>
            <a:r>
              <a:rPr lang="sv-SE" sz="2400" b="1" dirty="0">
                <a:latin typeface="Arial Black" panose="020B0A04020102020204" pitchFamily="34" charset="0"/>
                <a:cs typeface="Arial" panose="020B0604020202020204" pitchFamily="34" charset="0"/>
              </a:rPr>
              <a:t>TOTAL Försäljning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Fakturerad ackumulerad försäljning - antal stommar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18110F2-5EC7-9637-87BC-DD3210B5B2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035660"/>
              </p:ext>
            </p:extLst>
          </p:nvPr>
        </p:nvGraphicFramePr>
        <p:xfrm>
          <a:off x="1305878" y="1669113"/>
          <a:ext cx="5875020" cy="304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21EE092D-DAB8-5C36-1034-4C9877548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5" y="5460302"/>
            <a:ext cx="8968444" cy="64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89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4897D734-87C7-46EE-B44D-6AF68D6BD20B}" type="datetime1">
              <a:rPr lang="sv-SE" altLang="sv-SE" b="0" smtClean="0"/>
              <a:pPr/>
              <a:t>2024-08-26</a:t>
            </a:fld>
            <a:endParaRPr lang="sv-SE" altLang="sv-SE" b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050853-53E0-4368-9256-35CF48CBAF13}" type="slidenum">
              <a:rPr lang="sv-SE" altLang="sv-SE" smtClean="0"/>
              <a:pPr/>
              <a:t>5</a:t>
            </a:fld>
            <a:endParaRPr lang="sv-SE" altLang="sv-SE"/>
          </a:p>
        </p:txBody>
      </p:sp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959802" y="752391"/>
            <a:ext cx="7943974" cy="1000442"/>
          </a:xfrm>
        </p:spPr>
        <p:txBody>
          <a:bodyPr>
            <a:normAutofit/>
          </a:bodyPr>
          <a:lstStyle/>
          <a:p>
            <a:r>
              <a:rPr lang="sv-SE" sz="2400" b="1" dirty="0">
                <a:latin typeface="Arial Black" panose="020B0A04020102020204" pitchFamily="34" charset="0"/>
                <a:cs typeface="Arial" panose="020B0604020202020204" pitchFamily="34" charset="0"/>
              </a:rPr>
              <a:t>TOTAL Försäljning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Fakturerad försäljning – 1000 SEK</a:t>
            </a:r>
          </a:p>
        </p:txBody>
      </p:sp>
      <p:graphicFrame>
        <p:nvGraphicFramePr>
          <p:cNvPr id="2" name="Chart 3">
            <a:extLst>
              <a:ext uri="{FF2B5EF4-FFF2-40B4-BE49-F238E27FC236}">
                <a16:creationId xmlns:a16="http://schemas.microsoft.com/office/drawing/2014/main" id="{F278D19F-5E51-2BFC-CD64-7007F7A92B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943822"/>
              </p:ext>
            </p:extLst>
          </p:nvPr>
        </p:nvGraphicFramePr>
        <p:xfrm>
          <a:off x="1771650" y="1901190"/>
          <a:ext cx="5600700" cy="3055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Bildobjekt 4">
            <a:extLst>
              <a:ext uri="{FF2B5EF4-FFF2-40B4-BE49-F238E27FC236}">
                <a16:creationId xmlns:a16="http://schemas.microsoft.com/office/drawing/2014/main" id="{6818B906-9364-ACD9-4E49-06D0D6BE4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99" y="5314097"/>
            <a:ext cx="8980040" cy="84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142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altLang="sv-SE"/>
              <a:t>Datum</a:t>
            </a:r>
            <a:r>
              <a:rPr lang="sv-SE" altLang="sv-SE" b="0"/>
              <a:t> </a:t>
            </a:r>
            <a:fld id="{4897D734-87C7-46EE-B44D-6AF68D6BD20B}" type="datetime1">
              <a:rPr lang="sv-SE" altLang="sv-SE" b="0" smtClean="0"/>
              <a:pPr/>
              <a:t>2024-08-26</a:t>
            </a:fld>
            <a:endParaRPr lang="sv-SE" altLang="sv-SE" b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Prognoscentret AB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050853-53E0-4368-9256-35CF48CBAF13}" type="slidenum">
              <a:rPr lang="sv-SE" altLang="sv-SE" smtClean="0"/>
              <a:pPr/>
              <a:t>6</a:t>
            </a:fld>
            <a:endParaRPr lang="sv-SE" altLang="sv-SE"/>
          </a:p>
        </p:txBody>
      </p:sp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959802" y="752391"/>
            <a:ext cx="7943974" cy="1000442"/>
          </a:xfrm>
        </p:spPr>
        <p:txBody>
          <a:bodyPr>
            <a:normAutofit/>
          </a:bodyPr>
          <a:lstStyle/>
          <a:p>
            <a:r>
              <a:rPr lang="sv-SE" sz="2400" b="1" dirty="0">
                <a:latin typeface="Arial Black" panose="020B0A04020102020204" pitchFamily="34" charset="0"/>
                <a:cs typeface="Arial" panose="020B0604020202020204" pitchFamily="34" charset="0"/>
              </a:rPr>
              <a:t>TOTAL Försäljning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Fakturerad ackumulerad försäljning – 1000 SEK</a:t>
            </a: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9A9C8FF0-E555-A123-C5DA-D83BB1BC3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741488"/>
              </p:ext>
            </p:extLst>
          </p:nvPr>
        </p:nvGraphicFramePr>
        <p:xfrm>
          <a:off x="995363" y="1752833"/>
          <a:ext cx="5873750" cy="299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C699B4D-B169-486A-C252-C28525059744}"/>
              </a:ext>
            </a:extLst>
          </p:cNvPr>
          <p:cNvGraphicFramePr>
            <a:graphicFrameLocks/>
          </p:cNvGraphicFramePr>
          <p:nvPr/>
        </p:nvGraphicFramePr>
        <p:xfrm>
          <a:off x="1634490" y="1908810"/>
          <a:ext cx="5875020" cy="304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Bildobjekt 4">
            <a:extLst>
              <a:ext uri="{FF2B5EF4-FFF2-40B4-BE49-F238E27FC236}">
                <a16:creationId xmlns:a16="http://schemas.microsoft.com/office/drawing/2014/main" id="{6275E38E-DE00-C1DA-B51B-CD5FE24466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56" y="5427365"/>
            <a:ext cx="8961120" cy="64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1631"/>
      </p:ext>
    </p:extLst>
  </p:cSld>
  <p:clrMapOvr>
    <a:masterClrMapping/>
  </p:clrMapOvr>
</p:sld>
</file>

<file path=ppt/theme/theme1.xml><?xml version="1.0" encoding="utf-8"?>
<a:theme xmlns:a="http://schemas.openxmlformats.org/drawingml/2006/main" name="Prognoscentret">
  <a:themeElements>
    <a:clrScheme name="Prognoscentret">
      <a:dk1>
        <a:srgbClr val="333E48"/>
      </a:dk1>
      <a:lt1>
        <a:sysClr val="window" lastClr="FFFFFF"/>
      </a:lt1>
      <a:dk2>
        <a:srgbClr val="333E48"/>
      </a:dk2>
      <a:lt2>
        <a:srgbClr val="FFFFFF"/>
      </a:lt2>
      <a:accent1>
        <a:srgbClr val="D7045A"/>
      </a:accent1>
      <a:accent2>
        <a:srgbClr val="0193D7"/>
      </a:accent2>
      <a:accent3>
        <a:srgbClr val="FF8300"/>
      </a:accent3>
      <a:accent4>
        <a:srgbClr val="00C4B3"/>
      </a:accent4>
      <a:accent5>
        <a:srgbClr val="333E48"/>
      </a:accent5>
      <a:accent6>
        <a:srgbClr val="AA4E9E"/>
      </a:accent6>
      <a:hlink>
        <a:srgbClr val="0193D7"/>
      </a:hlink>
      <a:folHlink>
        <a:srgbClr val="8DCF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noscentret" id="{02DBC5EF-C397-4055-8FFB-B5BDA8BBC8B3}" vid="{C8FD014E-4684-4DB7-8735-F232E620385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1DA1313526BE458E789F8A763BD337" ma:contentTypeVersion="13" ma:contentTypeDescription="Create a new document." ma:contentTypeScope="" ma:versionID="a84a345a6da7a4e9e35a595c5844bcdb">
  <xsd:schema xmlns:xsd="http://www.w3.org/2001/XMLSchema" xmlns:xs="http://www.w3.org/2001/XMLSchema" xmlns:p="http://schemas.microsoft.com/office/2006/metadata/properties" xmlns:ns2="73b8d7d9-2868-41e2-880f-9cf9feaa0ebd" xmlns:ns3="84ac5fd2-8f04-46c6-83b1-447d067c717f" targetNamespace="http://schemas.microsoft.com/office/2006/metadata/properties" ma:root="true" ma:fieldsID="b6c1f988b7dc70685dcc06343d08013b" ns2:_="" ns3:_="">
    <xsd:import namespace="73b8d7d9-2868-41e2-880f-9cf9feaa0ebd"/>
    <xsd:import namespace="84ac5fd2-8f04-46c6-83b1-447d067c71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8d7d9-2868-41e2-880f-9cf9feaa0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f08e7c0-3209-4ea9-8375-4d12eb869e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c5fd2-8f04-46c6-83b1-447d067c717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943605-75b5-49e0-883f-203e0cdc3069}" ma:internalName="TaxCatchAll" ma:showField="CatchAllData" ma:web="84ac5fd2-8f04-46c6-83b1-447d067c71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ac5fd2-8f04-46c6-83b1-447d067c717f" xsi:nil="true"/>
    <lcf76f155ced4ddcb4097134ff3c332f xmlns="73b8d7d9-2868-41e2-880f-9cf9feaa0eb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07E3F5-F80F-4DAF-B3DD-8F56B8DB2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b8d7d9-2868-41e2-880f-9cf9feaa0ebd"/>
    <ds:schemaRef ds:uri="84ac5fd2-8f04-46c6-83b1-447d067c71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282BD3-2147-4ED2-B1DC-7A4724A95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759435-316A-48C6-8F2D-74D711C74EF7}">
  <ds:schemaRefs>
    <ds:schemaRef ds:uri="http://schemas.microsoft.com/office/2006/metadata/properties"/>
    <ds:schemaRef ds:uri="http://schemas.microsoft.com/office/infopath/2007/PartnerControls"/>
    <ds:schemaRef ds:uri="79a20a40-b661-4bce-b7e9-c7d2f7c10e81"/>
    <ds:schemaRef ds:uri="02e31b64-b367-4206-9d37-774c84e0277a"/>
    <ds:schemaRef ds:uri="84ac5fd2-8f04-46c6-83b1-447d067c717f"/>
    <ds:schemaRef ds:uri="73b8d7d9-2868-41e2-880f-9cf9feaa0e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Prognoscentret</Template>
  <TotalTime>2922</TotalTime>
  <Words>356</Words>
  <Application>Microsoft Office PowerPoint</Application>
  <PresentationFormat>Bildspel på skärmen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Prognoscentret</vt:lpstr>
      <vt:lpstr>Branschrapportering Kök</vt:lpstr>
      <vt:lpstr>Om Rapporteringen</vt:lpstr>
      <vt:lpstr>TOTAL Försäljning  Fakturerad försäljning - antal stommar</vt:lpstr>
      <vt:lpstr>TOTAL Försäljning  Fakturerad ackumulerad försäljning - antal stommar</vt:lpstr>
      <vt:lpstr>TOTAL Försäljning  Fakturerad försäljning – 1000 SEK</vt:lpstr>
      <vt:lpstr>TOTAL Försäljning  Fakturerad ackumulerad försäljning – 1000 SEK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Framtida marknader!?</dc:title>
  <dc:creator>Ellinor Lindström</dc:creator>
  <cp:lastModifiedBy>Jakob Andrén</cp:lastModifiedBy>
  <cp:revision>263</cp:revision>
  <cp:lastPrinted>2016-06-03T15:33:33Z</cp:lastPrinted>
  <dcterms:created xsi:type="dcterms:W3CDTF">2016-05-31T08:35:20Z</dcterms:created>
  <dcterms:modified xsi:type="dcterms:W3CDTF">2024-08-26T12:59:32Z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0x010100601DA1313526BE458E789F8A763BD337</vt:lpwstr>
  </property>
  <property fmtid="{D5CDD505-2E9C-101B-9397-08002B2CF9AE}" pid="3" name="MediaServiceImageTags">
    <vt:lpwstr/>
  </property>
</Properties>
</file>