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Ex2.xml" ContentType="application/vnd.ms-office.chartex+xml"/>
  <Override PartName="/ppt/charts/style4.xml" ContentType="application/vnd.ms-office.chartstyle+xml"/>
  <Override PartName="/ppt/charts/colors4.xml" ContentType="application/vnd.ms-office.chartcolorstyle+xml"/>
  <Override PartName="/ppt/charts/chart3.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style9.xml" ContentType="application/vnd.ms-office.chartstyle+xml"/>
  <Override PartName="/ppt/charts/colors9.xml" ContentType="application/vnd.ms-office.chartcolorstyle+xml"/>
  <Override PartName="/ppt/charts/chart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9.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0.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1.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2.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702" r:id="rId5"/>
  </p:sldMasterIdLst>
  <p:notesMasterIdLst>
    <p:notesMasterId r:id="rId128"/>
  </p:notesMasterIdLst>
  <p:handoutMasterIdLst>
    <p:handoutMasterId r:id="rId129"/>
  </p:handoutMasterIdLst>
  <p:sldIdLst>
    <p:sldId id="274" r:id="rId6"/>
    <p:sldId id="318" r:id="rId7"/>
    <p:sldId id="290" r:id="rId8"/>
    <p:sldId id="291" r:id="rId9"/>
    <p:sldId id="292" r:id="rId10"/>
    <p:sldId id="294" r:id="rId11"/>
    <p:sldId id="437" r:id="rId12"/>
    <p:sldId id="317" r:id="rId13"/>
    <p:sldId id="299" r:id="rId14"/>
    <p:sldId id="320" r:id="rId15"/>
    <p:sldId id="400" r:id="rId16"/>
    <p:sldId id="257" r:id="rId17"/>
    <p:sldId id="321" r:id="rId18"/>
    <p:sldId id="264" r:id="rId19"/>
    <p:sldId id="265" r:id="rId20"/>
    <p:sldId id="261" r:id="rId21"/>
    <p:sldId id="262" r:id="rId22"/>
    <p:sldId id="322" r:id="rId23"/>
    <p:sldId id="402" r:id="rId24"/>
    <p:sldId id="403" r:id="rId25"/>
    <p:sldId id="404" r:id="rId26"/>
    <p:sldId id="405" r:id="rId27"/>
    <p:sldId id="406" r:id="rId28"/>
    <p:sldId id="407" r:id="rId29"/>
    <p:sldId id="408" r:id="rId30"/>
    <p:sldId id="409" r:id="rId31"/>
    <p:sldId id="410" r:id="rId32"/>
    <p:sldId id="411" r:id="rId33"/>
    <p:sldId id="293" r:id="rId34"/>
    <p:sldId id="342" r:id="rId35"/>
    <p:sldId id="329" r:id="rId36"/>
    <p:sldId id="422" r:id="rId37"/>
    <p:sldId id="330" r:id="rId38"/>
    <p:sldId id="423" r:id="rId39"/>
    <p:sldId id="331" r:id="rId40"/>
    <p:sldId id="424" r:id="rId41"/>
    <p:sldId id="343" r:id="rId42"/>
    <p:sldId id="296" r:id="rId43"/>
    <p:sldId id="412" r:id="rId44"/>
    <p:sldId id="434" r:id="rId45"/>
    <p:sldId id="344" r:id="rId46"/>
    <p:sldId id="332" r:id="rId47"/>
    <p:sldId id="334" r:id="rId48"/>
    <p:sldId id="336" r:id="rId49"/>
    <p:sldId id="337" r:id="rId50"/>
    <p:sldId id="338" r:id="rId51"/>
    <p:sldId id="339" r:id="rId52"/>
    <p:sldId id="340" r:id="rId53"/>
    <p:sldId id="341" r:id="rId54"/>
    <p:sldId id="349" r:id="rId55"/>
    <p:sldId id="298" r:id="rId56"/>
    <p:sldId id="345" r:id="rId57"/>
    <p:sldId id="346" r:id="rId58"/>
    <p:sldId id="347" r:id="rId59"/>
    <p:sldId id="395" r:id="rId60"/>
    <p:sldId id="418" r:id="rId61"/>
    <p:sldId id="348" r:id="rId62"/>
    <p:sldId id="306" r:id="rId63"/>
    <p:sldId id="304" r:id="rId64"/>
    <p:sldId id="363" r:id="rId65"/>
    <p:sldId id="356" r:id="rId66"/>
    <p:sldId id="420" r:id="rId67"/>
    <p:sldId id="421" r:id="rId68"/>
    <p:sldId id="436" r:id="rId69"/>
    <p:sldId id="358" r:id="rId70"/>
    <p:sldId id="359" r:id="rId71"/>
    <p:sldId id="364" r:id="rId72"/>
    <p:sldId id="429" r:id="rId73"/>
    <p:sldId id="430" r:id="rId74"/>
    <p:sldId id="392" r:id="rId75"/>
    <p:sldId id="377" r:id="rId76"/>
    <p:sldId id="378" r:id="rId77"/>
    <p:sldId id="367" r:id="rId78"/>
    <p:sldId id="368" r:id="rId79"/>
    <p:sldId id="369" r:id="rId80"/>
    <p:sldId id="370" r:id="rId81"/>
    <p:sldId id="386" r:id="rId82"/>
    <p:sldId id="387" r:id="rId83"/>
    <p:sldId id="388" r:id="rId84"/>
    <p:sldId id="372" r:id="rId85"/>
    <p:sldId id="373" r:id="rId86"/>
    <p:sldId id="389" r:id="rId87"/>
    <p:sldId id="381" r:id="rId88"/>
    <p:sldId id="376" r:id="rId89"/>
    <p:sldId id="385" r:id="rId90"/>
    <p:sldId id="393" r:id="rId91"/>
    <p:sldId id="382" r:id="rId92"/>
    <p:sldId id="383" r:id="rId93"/>
    <p:sldId id="384" r:id="rId94"/>
    <p:sldId id="414" r:id="rId95"/>
    <p:sldId id="433" r:id="rId96"/>
    <p:sldId id="413" r:id="rId97"/>
    <p:sldId id="301" r:id="rId98"/>
    <p:sldId id="416" r:id="rId99"/>
    <p:sldId id="302" r:id="rId100"/>
    <p:sldId id="303" r:id="rId101"/>
    <p:sldId id="307" r:id="rId102"/>
    <p:sldId id="417" r:id="rId103"/>
    <p:sldId id="308" r:id="rId104"/>
    <p:sldId id="309" r:id="rId105"/>
    <p:sldId id="351" r:id="rId106"/>
    <p:sldId id="259" r:id="rId107"/>
    <p:sldId id="352" r:id="rId108"/>
    <p:sldId id="419" r:id="rId109"/>
    <p:sldId id="353" r:id="rId110"/>
    <p:sldId id="354" r:id="rId111"/>
    <p:sldId id="355" r:id="rId112"/>
    <p:sldId id="431" r:id="rId113"/>
    <p:sldId id="432" r:id="rId114"/>
    <p:sldId id="350" r:id="rId115"/>
    <p:sldId id="427" r:id="rId116"/>
    <p:sldId id="397" r:id="rId117"/>
    <p:sldId id="426" r:id="rId118"/>
    <p:sldId id="396" r:id="rId119"/>
    <p:sldId id="425" r:id="rId120"/>
    <p:sldId id="312" r:id="rId121"/>
    <p:sldId id="435" r:id="rId122"/>
    <p:sldId id="398" r:id="rId123"/>
    <p:sldId id="289" r:id="rId124"/>
    <p:sldId id="314" r:id="rId125"/>
    <p:sldId id="315" r:id="rId126"/>
    <p:sldId id="316" r:id="rId127"/>
  </p:sldIdLst>
  <p:sldSz cx="9144000" cy="5715000" type="screen16x1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0041E918-7F22-4781-B948-E1C564662E68}">
          <p14:sldIdLst>
            <p14:sldId id="274"/>
            <p14:sldId id="318"/>
          </p14:sldIdLst>
        </p14:section>
        <p14:section name="Inledning" id="{4E89E784-88E5-46FA-AF2F-3A627B56DA23}">
          <p14:sldIdLst>
            <p14:sldId id="290"/>
            <p14:sldId id="291"/>
            <p14:sldId id="292"/>
            <p14:sldId id="294"/>
            <p14:sldId id="437"/>
          </p14:sldIdLst>
        </p14:section>
        <p14:section name="Inför projektet" id="{81061402-F9EC-4A39-95DB-60B0D6124BCB}">
          <p14:sldIdLst>
            <p14:sldId id="317"/>
            <p14:sldId id="299"/>
            <p14:sldId id="320"/>
          </p14:sldIdLst>
        </p14:section>
        <p14:section name="Intervjustudie" id="{0D1704E1-697E-446F-9973-53999B23ABAA}">
          <p14:sldIdLst>
            <p14:sldId id="400"/>
            <p14:sldId id="257"/>
            <p14:sldId id="321"/>
            <p14:sldId id="264"/>
            <p14:sldId id="265"/>
            <p14:sldId id="261"/>
            <p14:sldId id="262"/>
            <p14:sldId id="322"/>
            <p14:sldId id="402"/>
            <p14:sldId id="403"/>
            <p14:sldId id="404"/>
            <p14:sldId id="405"/>
            <p14:sldId id="406"/>
            <p14:sldId id="407"/>
            <p14:sldId id="408"/>
            <p14:sldId id="409"/>
            <p14:sldId id="410"/>
            <p14:sldId id="411"/>
          </p14:sldIdLst>
        </p14:section>
        <p14:section name="Lärdomar från fallstudierna" id="{7FAA2BF4-A7AA-47B1-9885-4D6EF82C87A2}">
          <p14:sldIdLst>
            <p14:sldId id="293"/>
            <p14:sldId id="342"/>
            <p14:sldId id="329"/>
            <p14:sldId id="422"/>
            <p14:sldId id="330"/>
            <p14:sldId id="423"/>
            <p14:sldId id="331"/>
            <p14:sldId id="424"/>
            <p14:sldId id="343"/>
            <p14:sldId id="296"/>
            <p14:sldId id="412"/>
            <p14:sldId id="434"/>
            <p14:sldId id="344"/>
            <p14:sldId id="332"/>
            <p14:sldId id="334"/>
            <p14:sldId id="336"/>
            <p14:sldId id="337"/>
            <p14:sldId id="338"/>
            <p14:sldId id="339"/>
            <p14:sldId id="340"/>
            <p14:sldId id="341"/>
          </p14:sldIdLst>
        </p14:section>
        <p14:section name="Lärdomar från projektet" id="{C63D41DD-7C42-43EE-98B0-C56912860014}">
          <p14:sldIdLst>
            <p14:sldId id="349"/>
            <p14:sldId id="298"/>
            <p14:sldId id="345"/>
            <p14:sldId id="346"/>
            <p14:sldId id="347"/>
            <p14:sldId id="395"/>
            <p14:sldId id="418"/>
            <p14:sldId id="348"/>
            <p14:sldId id="306"/>
          </p14:sldIdLst>
        </p14:section>
        <p14:section name="Analys av resultat" id="{7B786488-462C-497C-B674-5C0787D1FEB2}">
          <p14:sldIdLst>
            <p14:sldId id="304"/>
            <p14:sldId id="363"/>
            <p14:sldId id="356"/>
            <p14:sldId id="420"/>
            <p14:sldId id="421"/>
            <p14:sldId id="436"/>
            <p14:sldId id="358"/>
            <p14:sldId id="359"/>
            <p14:sldId id="364"/>
            <p14:sldId id="429"/>
            <p14:sldId id="430"/>
            <p14:sldId id="392"/>
            <p14:sldId id="377"/>
            <p14:sldId id="378"/>
            <p14:sldId id="367"/>
            <p14:sldId id="368"/>
            <p14:sldId id="369"/>
            <p14:sldId id="370"/>
            <p14:sldId id="386"/>
            <p14:sldId id="387"/>
            <p14:sldId id="388"/>
            <p14:sldId id="372"/>
            <p14:sldId id="373"/>
            <p14:sldId id="389"/>
            <p14:sldId id="381"/>
            <p14:sldId id="376"/>
            <p14:sldId id="385"/>
            <p14:sldId id="393"/>
            <p14:sldId id="382"/>
            <p14:sldId id="383"/>
            <p14:sldId id="384"/>
            <p14:sldId id="414"/>
            <p14:sldId id="433"/>
            <p14:sldId id="413"/>
          </p14:sldIdLst>
        </p14:section>
        <p14:section name="Nuläge datahantering och önskat läge" id="{E834A036-0D95-4CE2-B693-927CB061D5A5}">
          <p14:sldIdLst>
            <p14:sldId id="301"/>
            <p14:sldId id="416"/>
            <p14:sldId id="302"/>
            <p14:sldId id="303"/>
          </p14:sldIdLst>
        </p14:section>
        <p14:section name="Schabloner och nyckeltal" id="{1555167F-62D9-4B3A-B97B-D87A9652B971}">
          <p14:sldIdLst>
            <p14:sldId id="307"/>
            <p14:sldId id="417"/>
            <p14:sldId id="308"/>
            <p14:sldId id="309"/>
            <p14:sldId id="351"/>
            <p14:sldId id="259"/>
            <p14:sldId id="352"/>
            <p14:sldId id="419"/>
            <p14:sldId id="353"/>
            <p14:sldId id="354"/>
            <p14:sldId id="355"/>
            <p14:sldId id="431"/>
            <p14:sldId id="432"/>
            <p14:sldId id="350"/>
            <p14:sldId id="427"/>
            <p14:sldId id="397"/>
            <p14:sldId id="426"/>
            <p14:sldId id="396"/>
            <p14:sldId id="425"/>
          </p14:sldIdLst>
        </p14:section>
        <p14:section name="Rekommendationer" id="{EC66012E-A732-40EA-94D7-7933D7D3C718}">
          <p14:sldIdLst>
            <p14:sldId id="312"/>
            <p14:sldId id="435"/>
            <p14:sldId id="398"/>
            <p14:sldId id="289"/>
            <p14:sldId id="314"/>
          </p14:sldIdLst>
        </p14:section>
        <p14:section name="Avslut" id="{AD07E901-6E4B-470A-A640-04861EAB5F8F}">
          <p14:sldIdLst>
            <p14:sldId id="315"/>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gström, Sara" initials="BS" lastIdx="28" clrIdx="0">
    <p:extLst>
      <p:ext uri="{19B8F6BF-5375-455C-9EA6-DF929625EA0E}">
        <p15:presenceInfo xmlns:p15="http://schemas.microsoft.com/office/powerpoint/2012/main" userId="S::sara.borgstrom@wsp.com::d97afe95-18de-4edf-9f18-843218f0ac29" providerId="AD"/>
      </p:ext>
    </p:extLst>
  </p:cmAuthor>
  <p:cmAuthor id="2" name="Åsa Thrysin" initials="ÅT" lastIdx="37" clrIdx="1">
    <p:extLst>
      <p:ext uri="{19B8F6BF-5375-455C-9EA6-DF929625EA0E}">
        <p15:presenceInfo xmlns:p15="http://schemas.microsoft.com/office/powerpoint/2012/main" userId="S::asa.thrysin@ivl.se::33392169-d8c3-41a2-9400-0734a5582069" providerId="AD"/>
      </p:ext>
    </p:extLst>
  </p:cmAuthor>
  <p:cmAuthor id="3" name="Rosenkilde, Anders" initials="RA" lastIdx="20" clrIdx="2">
    <p:extLst>
      <p:ext uri="{19B8F6BF-5375-455C-9EA6-DF929625EA0E}">
        <p15:presenceInfo xmlns:p15="http://schemas.microsoft.com/office/powerpoint/2012/main" userId="S::anders.rosenkilde_tmf.se#ext#@wsponline.onmicrosoft.com::c0d3c4d9-423a-4c84-8827-d4f5082967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2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6CB94E-A4FD-4132-9F98-8BC59DE4EFEA}" v="6" dt="2021-11-01T11:56:09.042"/>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commentAuthors" Target="commentAuthors.xml"/><Relationship Id="rId13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136"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a Thrysin" userId="33392169-d8c3-41a2-9400-0734a5582069" providerId="ADAL" clId="{FA6CB94E-A4FD-4132-9F98-8BC59DE4EFEA}"/>
    <pc:docChg chg="modSld">
      <pc:chgData name="Åsa Thrysin" userId="33392169-d8c3-41a2-9400-0734a5582069" providerId="ADAL" clId="{FA6CB94E-A4FD-4132-9F98-8BC59DE4EFEA}" dt="2021-11-01T11:56:09.042" v="5" actId="20577"/>
      <pc:docMkLst>
        <pc:docMk/>
      </pc:docMkLst>
      <pc:sldChg chg="modSp modAnim">
        <pc:chgData name="Åsa Thrysin" userId="33392169-d8c3-41a2-9400-0734a5582069" providerId="ADAL" clId="{FA6CB94E-A4FD-4132-9F98-8BC59DE4EFEA}" dt="2021-11-01T11:56:00.890" v="2" actId="20577"/>
        <pc:sldMkLst>
          <pc:docMk/>
          <pc:sldMk cId="826950822" sldId="314"/>
        </pc:sldMkLst>
        <pc:spChg chg="mod">
          <ac:chgData name="Åsa Thrysin" userId="33392169-d8c3-41a2-9400-0734a5582069" providerId="ADAL" clId="{FA6CB94E-A4FD-4132-9F98-8BC59DE4EFEA}" dt="2021-11-01T11:56:00.890" v="2" actId="20577"/>
          <ac:spMkLst>
            <pc:docMk/>
            <pc:sldMk cId="826950822" sldId="314"/>
            <ac:spMk id="4" creationId="{01E08565-9E41-48C9-82E7-FECF8AC0C310}"/>
          </ac:spMkLst>
        </pc:spChg>
      </pc:sldChg>
      <pc:sldChg chg="modSp modAnim">
        <pc:chgData name="Åsa Thrysin" userId="33392169-d8c3-41a2-9400-0734a5582069" providerId="ADAL" clId="{FA6CB94E-A4FD-4132-9F98-8BC59DE4EFEA}" dt="2021-11-01T11:56:09.042" v="5" actId="20577"/>
        <pc:sldMkLst>
          <pc:docMk/>
          <pc:sldMk cId="3604161585" sldId="437"/>
        </pc:sldMkLst>
        <pc:spChg chg="mod">
          <ac:chgData name="Åsa Thrysin" userId="33392169-d8c3-41a2-9400-0734a5582069" providerId="ADAL" clId="{FA6CB94E-A4FD-4132-9F98-8BC59DE4EFEA}" dt="2021-11-01T11:56:09.042" v="5" actId="20577"/>
          <ac:spMkLst>
            <pc:docMk/>
            <pc:sldMk cId="3604161585" sldId="437"/>
            <ac:spMk id="4" creationId="{01E08565-9E41-48C9-82E7-FECF8AC0C31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erome.se\gemensam\DMB\Exploavd\OBJEKT\Malm&#246;\9366%20Sege%20Park%20Malm&#246;\CO2\Klimatber&#228;kningar\Klimatkalkyl%20SEGE%202021%20maj%202021-06-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oleObject" Target="https://ivlse.sharepoint.com/sites/uppdragsprojekt/Projektdokument/512916%20KlivP&#229;%20sm&#229;hus%20&#8211;%20klimatp&#229;verkan%20i%20ett%20livscykelperspektiv/02%20Arbetsmaterial/AP%204%20Gemensamt%20arbetss&#228;tt/EPDer%20fiskarhedenvillan/Tidl&#246;s%2001%20Klivp&#229;.xlsx" TargetMode="External"/><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ams.corp.pbwan.net\DavWWWRoot\projects\10296037\Document\3_Dokument\AP%205%20Resultatspridning\Fr&#229;n%20referensv&#228;rdesprojektet\Ny%20ber&#228;kning\Fortsatta%20analyser%20sm&#229;hu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ams.corp.pbwan.net\DavWWWRoot\projects\10296037\Document\3_Dokument\AP%205%20Resultatspridning\Fr&#229;n%20referensv&#228;rdesprojektet\Ny%20ber&#228;kning\Fortsatta%20analyser%20sm&#229;hu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sv-SE" b="1"/>
              <a:t>SEGE - Klimatavtrycket för respektive</a:t>
            </a:r>
            <a:r>
              <a:rPr lang="sv-SE" b="1" baseline="0"/>
              <a:t> produkt</a:t>
            </a:r>
            <a:endParaRPr lang="sv-SE"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0461073349726061"/>
          <c:y val="0.30008258967629048"/>
          <c:w val="0.58241907728722719"/>
          <c:h val="0.46447926509186349"/>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6F-476E-837D-BFC05094FE33}"/>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326F-476E-837D-BFC05094FE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26F-476E-837D-BFC05094FE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26F-476E-837D-BFC05094FE3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26F-476E-837D-BFC05094FE3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26F-476E-837D-BFC05094FE3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26F-476E-837D-BFC05094FE33}"/>
              </c:ext>
            </c:extLst>
          </c:dPt>
          <c:dPt>
            <c:idx val="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F-326F-476E-837D-BFC05094FE3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26F-476E-837D-BFC05094FE3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326F-476E-837D-BFC05094FE33}"/>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326F-476E-837D-BFC05094FE33}"/>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326F-476E-837D-BFC05094FE33}"/>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326F-476E-837D-BFC05094FE33}"/>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326F-476E-837D-BFC05094FE33}"/>
              </c:ext>
            </c:extLst>
          </c:dPt>
          <c:dPt>
            <c:idx val="1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1D-326F-476E-837D-BFC05094FE33}"/>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326F-476E-837D-BFC05094FE33}"/>
              </c:ext>
            </c:extLst>
          </c:dPt>
          <c:dPt>
            <c:idx val="16"/>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21-326F-476E-837D-BFC05094FE33}"/>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326F-476E-837D-BFC05094FE33}"/>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326F-476E-837D-BFC05094FE33}"/>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326F-476E-837D-BFC05094FE33}"/>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326F-476E-837D-BFC05094FE33}"/>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326F-476E-837D-BFC05094FE33}"/>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326F-476E-837D-BFC05094FE33}"/>
              </c:ext>
            </c:extLst>
          </c:dPt>
          <c:dPt>
            <c:idx val="23"/>
            <c:bubble3D val="0"/>
            <c:spPr>
              <a:solidFill>
                <a:schemeClr val="bg2"/>
              </a:solidFill>
              <a:ln w="19050">
                <a:solidFill>
                  <a:schemeClr val="lt1"/>
                </a:solidFill>
              </a:ln>
              <a:effectLst/>
            </c:spPr>
            <c:extLst>
              <c:ext xmlns:c16="http://schemas.microsoft.com/office/drawing/2014/chart" uri="{C3380CC4-5D6E-409C-BE32-E72D297353CC}">
                <c16:uniqueId val="{0000002F-326F-476E-837D-BFC05094FE33}"/>
              </c:ext>
            </c:extLst>
          </c:dPt>
          <c:dPt>
            <c:idx val="24"/>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31-326F-476E-837D-BFC05094FE33}"/>
              </c:ext>
            </c:extLst>
          </c:dPt>
          <c:dPt>
            <c:idx val="25"/>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33-326F-476E-837D-BFC05094FE33}"/>
              </c:ext>
            </c:extLst>
          </c:dPt>
          <c:dPt>
            <c:idx val="26"/>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35-326F-476E-837D-BFC05094FE33}"/>
              </c:ext>
            </c:extLst>
          </c:dPt>
          <c:dPt>
            <c:idx val="2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37-326F-476E-837D-BFC05094FE33}"/>
              </c:ext>
            </c:extLst>
          </c:dPt>
          <c:dPt>
            <c:idx val="28"/>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39-326F-476E-837D-BFC05094FE33}"/>
              </c:ext>
            </c:extLst>
          </c:dPt>
          <c:dPt>
            <c:idx val="29"/>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3B-326F-476E-837D-BFC05094FE33}"/>
              </c:ext>
            </c:extLst>
          </c:dPt>
          <c:dPt>
            <c:idx val="30"/>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3D-326F-476E-837D-BFC05094FE33}"/>
              </c:ext>
            </c:extLst>
          </c:dPt>
          <c:dPt>
            <c:idx val="31"/>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3F-326F-476E-837D-BFC05094FE33}"/>
              </c:ext>
            </c:extLst>
          </c:dPt>
          <c:dPt>
            <c:idx val="32"/>
            <c:bubble3D val="0"/>
            <c:spPr>
              <a:solidFill>
                <a:schemeClr val="accent3">
                  <a:lumMod val="50000"/>
                </a:schemeClr>
              </a:solidFill>
              <a:ln w="19050">
                <a:solidFill>
                  <a:schemeClr val="lt1"/>
                </a:solidFill>
              </a:ln>
              <a:effectLst/>
            </c:spPr>
            <c:extLst>
              <c:ext xmlns:c16="http://schemas.microsoft.com/office/drawing/2014/chart" uri="{C3380CC4-5D6E-409C-BE32-E72D297353CC}">
                <c16:uniqueId val="{00000041-326F-476E-837D-BFC05094FE33}"/>
              </c:ext>
            </c:extLst>
          </c:dPt>
          <c:dPt>
            <c:idx val="33"/>
            <c:bubble3D val="0"/>
            <c:spPr>
              <a:solidFill>
                <a:schemeClr val="accent4">
                  <a:lumMod val="50000"/>
                </a:schemeClr>
              </a:solidFill>
              <a:ln w="19050">
                <a:solidFill>
                  <a:schemeClr val="lt1"/>
                </a:solidFill>
              </a:ln>
              <a:effectLst/>
            </c:spPr>
            <c:extLst>
              <c:ext xmlns:c16="http://schemas.microsoft.com/office/drawing/2014/chart" uri="{C3380CC4-5D6E-409C-BE32-E72D297353CC}">
                <c16:uniqueId val="{00000043-326F-476E-837D-BFC05094FE33}"/>
              </c:ext>
            </c:extLst>
          </c:dPt>
          <c:dPt>
            <c:idx val="34"/>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45-326F-476E-837D-BFC05094FE33}"/>
              </c:ext>
            </c:extLst>
          </c:dPt>
          <c:dPt>
            <c:idx val="35"/>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47-326F-476E-837D-BFC05094FE33}"/>
              </c:ext>
            </c:extLst>
          </c:dPt>
          <c:dPt>
            <c:idx val="36"/>
            <c:bubble3D val="0"/>
            <c:spPr>
              <a:solidFill>
                <a:schemeClr val="accent1">
                  <a:lumMod val="70000"/>
                  <a:lumOff val="30000"/>
                </a:schemeClr>
              </a:solidFill>
              <a:ln w="19050">
                <a:solidFill>
                  <a:schemeClr val="lt1"/>
                </a:solidFill>
              </a:ln>
              <a:effectLst/>
            </c:spPr>
            <c:extLst>
              <c:ext xmlns:c16="http://schemas.microsoft.com/office/drawing/2014/chart" uri="{C3380CC4-5D6E-409C-BE32-E72D297353CC}">
                <c16:uniqueId val="{00000049-326F-476E-837D-BFC05094FE33}"/>
              </c:ext>
            </c:extLst>
          </c:dPt>
          <c:dPt>
            <c:idx val="37"/>
            <c:bubble3D val="0"/>
            <c:spPr>
              <a:solidFill>
                <a:schemeClr val="accent2">
                  <a:lumMod val="70000"/>
                  <a:lumOff val="30000"/>
                </a:schemeClr>
              </a:solidFill>
              <a:ln w="19050">
                <a:solidFill>
                  <a:schemeClr val="lt1"/>
                </a:solidFill>
              </a:ln>
              <a:effectLst/>
            </c:spPr>
            <c:extLst>
              <c:ext xmlns:c16="http://schemas.microsoft.com/office/drawing/2014/chart" uri="{C3380CC4-5D6E-409C-BE32-E72D297353CC}">
                <c16:uniqueId val="{0000004B-326F-476E-837D-BFC05094FE33}"/>
              </c:ext>
            </c:extLst>
          </c:dPt>
          <c:dPt>
            <c:idx val="38"/>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4D-326F-476E-837D-BFC05094FE33}"/>
              </c:ext>
            </c:extLst>
          </c:dPt>
          <c:dPt>
            <c:idx val="39"/>
            <c:bubble3D val="0"/>
            <c:spPr>
              <a:solidFill>
                <a:schemeClr val="accent4">
                  <a:lumMod val="70000"/>
                  <a:lumOff val="30000"/>
                </a:schemeClr>
              </a:solidFill>
              <a:ln w="19050">
                <a:solidFill>
                  <a:schemeClr val="lt1"/>
                </a:solidFill>
              </a:ln>
              <a:effectLst/>
            </c:spPr>
            <c:extLst>
              <c:ext xmlns:c16="http://schemas.microsoft.com/office/drawing/2014/chart" uri="{C3380CC4-5D6E-409C-BE32-E72D297353CC}">
                <c16:uniqueId val="{0000004F-326F-476E-837D-BFC05094FE33}"/>
              </c:ext>
            </c:extLst>
          </c:dPt>
          <c:dLbls>
            <c:dLbl>
              <c:idx val="0"/>
              <c:layout>
                <c:manualLayout>
                  <c:x val="1.3036582163027766E-2"/>
                  <c:y val="-9.7404024496937885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326F-476E-837D-BFC05094FE33}"/>
                </c:ext>
              </c:extLst>
            </c:dLbl>
            <c:dLbl>
              <c:idx val="1"/>
              <c:layout>
                <c:manualLayout>
                  <c:x val="6.0442182577757839E-2"/>
                  <c:y val="-0.13043329196501621"/>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326F-476E-837D-BFC05094FE33}"/>
                </c:ext>
              </c:extLst>
            </c:dLbl>
            <c:dLbl>
              <c:idx val="2"/>
              <c:layout>
                <c:manualLayout>
                  <c:x val="0.22969355022845739"/>
                  <c:y val="-9.4176027996500433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6441368015265404"/>
                      <c:h val="5.5488888888888886E-2"/>
                    </c:manualLayout>
                  </c15:layout>
                </c:ext>
                <c:ext xmlns:c16="http://schemas.microsoft.com/office/drawing/2014/chart" uri="{C3380CC4-5D6E-409C-BE32-E72D297353CC}">
                  <c16:uniqueId val="{00000005-326F-476E-837D-BFC05094FE33}"/>
                </c:ext>
              </c:extLst>
            </c:dLbl>
            <c:dLbl>
              <c:idx val="3"/>
              <c:layout>
                <c:manualLayout>
                  <c:x val="0.22170636896180168"/>
                  <c:y val="-7.328696412948385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181398872636342"/>
                      <c:h val="5.5488888888888886E-2"/>
                    </c:manualLayout>
                  </c15:layout>
                </c:ext>
                <c:ext xmlns:c16="http://schemas.microsoft.com/office/drawing/2014/chart" uri="{C3380CC4-5D6E-409C-BE32-E72D297353CC}">
                  <c16:uniqueId val="{00000007-326F-476E-837D-BFC05094FE33}"/>
                </c:ext>
              </c:extLst>
            </c:dLbl>
            <c:dLbl>
              <c:idx val="4"/>
              <c:layout>
                <c:manualLayout>
                  <c:x val="0.22293574949763387"/>
                  <c:y val="-5.8643569553805855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326F-476E-837D-BFC05094FE33}"/>
                </c:ext>
              </c:extLst>
            </c:dLbl>
            <c:dLbl>
              <c:idx val="5"/>
              <c:layout>
                <c:manualLayout>
                  <c:x val="0.20343510270930051"/>
                  <c:y val="-3.8456342957130442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326F-476E-837D-BFC05094FE33}"/>
                </c:ext>
              </c:extLst>
            </c:dLbl>
            <c:dLbl>
              <c:idx val="6"/>
              <c:delete val="1"/>
              <c:extLst>
                <c:ext xmlns:c15="http://schemas.microsoft.com/office/drawing/2012/chart" uri="{CE6537A1-D6FC-4f65-9D91-7224C49458BB}"/>
                <c:ext xmlns:c16="http://schemas.microsoft.com/office/drawing/2014/chart" uri="{C3380CC4-5D6E-409C-BE32-E72D297353CC}">
                  <c16:uniqueId val="{0000000D-326F-476E-837D-BFC05094FE33}"/>
                </c:ext>
              </c:extLst>
            </c:dLbl>
            <c:dLbl>
              <c:idx val="7"/>
              <c:layout>
                <c:manualLayout>
                  <c:x val="0.18270912035928277"/>
                  <c:y val="3.7195100612423446E-3"/>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326F-476E-837D-BFC05094FE33}"/>
                </c:ext>
              </c:extLst>
            </c:dLbl>
            <c:dLbl>
              <c:idx val="8"/>
              <c:layout>
                <c:manualLayout>
                  <c:x val="0.19115857086817278"/>
                  <c:y val="5.3871916010498608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1192580577144721"/>
                      <c:h val="5.5488888888888886E-2"/>
                    </c:manualLayout>
                  </c15:layout>
                </c:ext>
                <c:ext xmlns:c16="http://schemas.microsoft.com/office/drawing/2014/chart" uri="{C3380CC4-5D6E-409C-BE32-E72D297353CC}">
                  <c16:uniqueId val="{00000011-326F-476E-837D-BFC05094FE33}"/>
                </c:ext>
              </c:extLst>
            </c:dLbl>
            <c:dLbl>
              <c:idx val="9"/>
              <c:layout>
                <c:manualLayout>
                  <c:x val="0.20018292049610853"/>
                  <c:y val="9.3263692038495188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9024102658504385"/>
                      <c:h val="5.5488888888888886E-2"/>
                    </c:manualLayout>
                  </c15:layout>
                </c:ext>
                <c:ext xmlns:c16="http://schemas.microsoft.com/office/drawing/2014/chart" uri="{C3380CC4-5D6E-409C-BE32-E72D297353CC}">
                  <c16:uniqueId val="{00000013-326F-476E-837D-BFC05094FE33}"/>
                </c:ext>
              </c:extLst>
            </c:dLbl>
            <c:dLbl>
              <c:idx val="10"/>
              <c:layout>
                <c:manualLayout>
                  <c:x val="0.21257855237869608"/>
                  <c:y val="0.13305319335083116"/>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3031704716817403"/>
                      <c:h val="5.5488888888888886E-2"/>
                    </c:manualLayout>
                  </c15:layout>
                </c:ext>
                <c:ext xmlns:c16="http://schemas.microsoft.com/office/drawing/2014/chart" uri="{C3380CC4-5D6E-409C-BE32-E72D297353CC}">
                  <c16:uniqueId val="{00000015-326F-476E-837D-BFC05094FE33}"/>
                </c:ext>
              </c:extLst>
            </c:dLbl>
            <c:dLbl>
              <c:idx val="11"/>
              <c:delete val="1"/>
              <c:extLst>
                <c:ext xmlns:c15="http://schemas.microsoft.com/office/drawing/2012/chart" uri="{CE6537A1-D6FC-4f65-9D91-7224C49458BB}"/>
                <c:ext xmlns:c16="http://schemas.microsoft.com/office/drawing/2014/chart" uri="{C3380CC4-5D6E-409C-BE32-E72D297353CC}">
                  <c16:uniqueId val="{00000017-326F-476E-837D-BFC05094FE33}"/>
                </c:ext>
              </c:extLst>
            </c:dLbl>
            <c:dLbl>
              <c:idx val="12"/>
              <c:layout>
                <c:manualLayout>
                  <c:x val="0.2618237370889116"/>
                  <c:y val="0.1871821522309711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32002782974706834"/>
                      <c:h val="7.9900087489063867E-2"/>
                    </c:manualLayout>
                  </c15:layout>
                </c:ext>
                <c:ext xmlns:c16="http://schemas.microsoft.com/office/drawing/2014/chart" uri="{C3380CC4-5D6E-409C-BE32-E72D297353CC}">
                  <c16:uniqueId val="{00000019-326F-476E-837D-BFC05094FE33}"/>
                </c:ext>
              </c:extLst>
            </c:dLbl>
            <c:dLbl>
              <c:idx val="13"/>
              <c:delete val="1"/>
              <c:extLst>
                <c:ext xmlns:c15="http://schemas.microsoft.com/office/drawing/2012/chart" uri="{CE6537A1-D6FC-4f65-9D91-7224C49458BB}"/>
                <c:ext xmlns:c16="http://schemas.microsoft.com/office/drawing/2014/chart" uri="{C3380CC4-5D6E-409C-BE32-E72D297353CC}">
                  <c16:uniqueId val="{0000001B-326F-476E-837D-BFC05094FE33}"/>
                </c:ext>
              </c:extLst>
            </c:dLbl>
            <c:dLbl>
              <c:idx val="14"/>
              <c:layout>
                <c:manualLayout>
                  <c:x val="2.0627011836857653E-2"/>
                  <c:y val="0.2003280839895013"/>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5783347920327587"/>
                      <c:h val="5.5488888888888886E-2"/>
                    </c:manualLayout>
                  </c15:layout>
                </c:ext>
                <c:ext xmlns:c16="http://schemas.microsoft.com/office/drawing/2014/chart" uri="{C3380CC4-5D6E-409C-BE32-E72D297353CC}">
                  <c16:uniqueId val="{0000001D-326F-476E-837D-BFC05094FE33}"/>
                </c:ext>
              </c:extLst>
            </c:dLbl>
            <c:dLbl>
              <c:idx val="15"/>
              <c:delete val="1"/>
              <c:extLst>
                <c:ext xmlns:c15="http://schemas.microsoft.com/office/drawing/2012/chart" uri="{CE6537A1-D6FC-4f65-9D91-7224C49458BB}"/>
                <c:ext xmlns:c16="http://schemas.microsoft.com/office/drawing/2014/chart" uri="{C3380CC4-5D6E-409C-BE32-E72D297353CC}">
                  <c16:uniqueId val="{0000001F-326F-476E-837D-BFC05094FE33}"/>
                </c:ext>
              </c:extLst>
            </c:dLbl>
            <c:dLbl>
              <c:idx val="16"/>
              <c:layout>
                <c:manualLayout>
                  <c:x val="-4.3370436005952986E-2"/>
                  <c:y val="0.11728713910761154"/>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21-326F-476E-837D-BFC05094FE33}"/>
                </c:ext>
              </c:extLst>
            </c:dLbl>
            <c:dLbl>
              <c:idx val="19"/>
              <c:delete val="1"/>
              <c:extLst>
                <c:ext xmlns:c15="http://schemas.microsoft.com/office/drawing/2012/chart" uri="{CE6537A1-D6FC-4f65-9D91-7224C49458BB}"/>
                <c:ext xmlns:c16="http://schemas.microsoft.com/office/drawing/2014/chart" uri="{C3380CC4-5D6E-409C-BE32-E72D297353CC}">
                  <c16:uniqueId val="{00000027-326F-476E-837D-BFC05094FE33}"/>
                </c:ext>
              </c:extLst>
            </c:dLbl>
            <c:dLbl>
              <c:idx val="20"/>
              <c:layout>
                <c:manualLayout>
                  <c:x val="-0.22823113258776934"/>
                  <c:y val="0.1880006124234470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1"/>
              <c:showSerName val="0"/>
              <c:showPercent val="1"/>
              <c:showBubbleSize val="0"/>
              <c:separator> </c:separator>
              <c:extLst>
                <c:ext xmlns:c15="http://schemas.microsoft.com/office/drawing/2012/chart" uri="{CE6537A1-D6FC-4f65-9D91-7224C49458BB}">
                  <c15:layout>
                    <c:manualLayout>
                      <c:w val="0.22387302579166349"/>
                      <c:h val="8.7895888013998225E-2"/>
                    </c:manualLayout>
                  </c15:layout>
                </c:ext>
                <c:ext xmlns:c16="http://schemas.microsoft.com/office/drawing/2014/chart" uri="{C3380CC4-5D6E-409C-BE32-E72D297353CC}">
                  <c16:uniqueId val="{00000029-326F-476E-837D-BFC05094FE33}"/>
                </c:ext>
              </c:extLst>
            </c:dLbl>
            <c:dLbl>
              <c:idx val="21"/>
              <c:delete val="1"/>
              <c:extLst>
                <c:ext xmlns:c15="http://schemas.microsoft.com/office/drawing/2012/chart" uri="{CE6537A1-D6FC-4f65-9D91-7224C49458BB}"/>
                <c:ext xmlns:c16="http://schemas.microsoft.com/office/drawing/2014/chart" uri="{C3380CC4-5D6E-409C-BE32-E72D297353CC}">
                  <c16:uniqueId val="{0000002B-326F-476E-837D-BFC05094FE33}"/>
                </c:ext>
              </c:extLst>
            </c:dLbl>
            <c:dLbl>
              <c:idx val="22"/>
              <c:layout>
                <c:manualLayout>
                  <c:x val="-0.20473272450459254"/>
                  <c:y val="0.11387191601049869"/>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2D-326F-476E-837D-BFC05094FE33}"/>
                </c:ext>
              </c:extLst>
            </c:dLbl>
            <c:dLbl>
              <c:idx val="23"/>
              <c:layout>
                <c:manualLayout>
                  <c:x val="-0.20848592265462965"/>
                  <c:y val="7.3357305336832893E-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2F-326F-476E-837D-BFC05094FE33}"/>
                </c:ext>
              </c:extLst>
            </c:dLbl>
            <c:dLbl>
              <c:idx val="24"/>
              <c:delete val="1"/>
              <c:extLst>
                <c:ext xmlns:c15="http://schemas.microsoft.com/office/drawing/2012/chart" uri="{CE6537A1-D6FC-4f65-9D91-7224C49458BB}"/>
                <c:ext xmlns:c16="http://schemas.microsoft.com/office/drawing/2014/chart" uri="{C3380CC4-5D6E-409C-BE32-E72D297353CC}">
                  <c16:uniqueId val="{00000031-326F-476E-837D-BFC05094FE33}"/>
                </c:ext>
              </c:extLst>
            </c:dLbl>
            <c:dLbl>
              <c:idx val="25"/>
              <c:delete val="1"/>
              <c:extLst>
                <c:ext xmlns:c15="http://schemas.microsoft.com/office/drawing/2012/chart" uri="{CE6537A1-D6FC-4f65-9D91-7224C49458BB}"/>
                <c:ext xmlns:c16="http://schemas.microsoft.com/office/drawing/2014/chart" uri="{C3380CC4-5D6E-409C-BE32-E72D297353CC}">
                  <c16:uniqueId val="{00000033-326F-476E-837D-BFC05094FE33}"/>
                </c:ext>
              </c:extLst>
            </c:dLbl>
            <c:dLbl>
              <c:idx val="26"/>
              <c:layout>
                <c:manualLayout>
                  <c:x val="-0.18348015900606615"/>
                  <c:y val="0"/>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35-326F-476E-837D-BFC05094FE33}"/>
                </c:ext>
              </c:extLst>
            </c:dLbl>
            <c:dLbl>
              <c:idx val="27"/>
              <c:layout>
                <c:manualLayout>
                  <c:x val="-0.19350077549858885"/>
                  <c:y val="-2.3579352580927467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19405083207301557"/>
                      <c:h val="5.5488888888888886E-2"/>
                    </c:manualLayout>
                  </c15:layout>
                </c:ext>
                <c:ext xmlns:c16="http://schemas.microsoft.com/office/drawing/2014/chart" uri="{C3380CC4-5D6E-409C-BE32-E72D297353CC}">
                  <c16:uniqueId val="{00000037-326F-476E-837D-BFC05094FE33}"/>
                </c:ext>
              </c:extLst>
            </c:dLbl>
            <c:dLbl>
              <c:idx val="28"/>
              <c:delete val="1"/>
              <c:extLst>
                <c:ext xmlns:c15="http://schemas.microsoft.com/office/drawing/2012/chart" uri="{CE6537A1-D6FC-4f65-9D91-7224C49458BB}"/>
                <c:ext xmlns:c16="http://schemas.microsoft.com/office/drawing/2014/chart" uri="{C3380CC4-5D6E-409C-BE32-E72D297353CC}">
                  <c16:uniqueId val="{00000039-326F-476E-837D-BFC05094FE33}"/>
                </c:ext>
              </c:extLst>
            </c:dLbl>
            <c:dLbl>
              <c:idx val="29"/>
              <c:delete val="1"/>
              <c:extLst>
                <c:ext xmlns:c15="http://schemas.microsoft.com/office/drawing/2012/chart" uri="{CE6537A1-D6FC-4f65-9D91-7224C49458BB}"/>
                <c:ext xmlns:c16="http://schemas.microsoft.com/office/drawing/2014/chart" uri="{C3380CC4-5D6E-409C-BE32-E72D297353CC}">
                  <c16:uniqueId val="{0000003B-326F-476E-837D-BFC05094FE33}"/>
                </c:ext>
              </c:extLst>
            </c:dLbl>
            <c:dLbl>
              <c:idx val="31"/>
              <c:delete val="1"/>
              <c:extLst>
                <c:ext xmlns:c15="http://schemas.microsoft.com/office/drawing/2012/chart" uri="{CE6537A1-D6FC-4f65-9D91-7224C49458BB}"/>
                <c:ext xmlns:c16="http://schemas.microsoft.com/office/drawing/2014/chart" uri="{C3380CC4-5D6E-409C-BE32-E72D297353CC}">
                  <c16:uniqueId val="{0000003F-326F-476E-837D-BFC05094FE33}"/>
                </c:ext>
              </c:extLst>
            </c:dLbl>
            <c:dLbl>
              <c:idx val="32"/>
              <c:delete val="1"/>
              <c:extLst>
                <c:ext xmlns:c15="http://schemas.microsoft.com/office/drawing/2012/chart" uri="{CE6537A1-D6FC-4f65-9D91-7224C49458BB}"/>
                <c:ext xmlns:c16="http://schemas.microsoft.com/office/drawing/2014/chart" uri="{C3380CC4-5D6E-409C-BE32-E72D297353CC}">
                  <c16:uniqueId val="{00000041-326F-476E-837D-BFC05094FE33}"/>
                </c:ext>
              </c:extLst>
            </c:dLbl>
            <c:dLbl>
              <c:idx val="34"/>
              <c:delete val="1"/>
              <c:extLst>
                <c:ext xmlns:c15="http://schemas.microsoft.com/office/drawing/2012/chart" uri="{CE6537A1-D6FC-4f65-9D91-7224C49458BB}"/>
                <c:ext xmlns:c16="http://schemas.microsoft.com/office/drawing/2014/chart" uri="{C3380CC4-5D6E-409C-BE32-E72D297353CC}">
                  <c16:uniqueId val="{00000045-326F-476E-837D-BFC05094FE33}"/>
                </c:ext>
              </c:extLst>
            </c:dLbl>
            <c:dLbl>
              <c:idx val="35"/>
              <c:layout>
                <c:manualLayout>
                  <c:x val="-0.20508233139082238"/>
                  <c:y val="-6.3977077865266838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4925110466587086"/>
                      <c:h val="5.5488888888888886E-2"/>
                    </c:manualLayout>
                  </c15:layout>
                </c:ext>
                <c:ext xmlns:c16="http://schemas.microsoft.com/office/drawing/2014/chart" uri="{C3380CC4-5D6E-409C-BE32-E72D297353CC}">
                  <c16:uniqueId val="{00000047-326F-476E-837D-BFC05094FE33}"/>
                </c:ext>
              </c:extLst>
            </c:dLbl>
            <c:dLbl>
              <c:idx val="36"/>
              <c:delete val="1"/>
              <c:extLst>
                <c:ext xmlns:c15="http://schemas.microsoft.com/office/drawing/2012/chart" uri="{CE6537A1-D6FC-4f65-9D91-7224C49458BB}"/>
                <c:ext xmlns:c16="http://schemas.microsoft.com/office/drawing/2014/chart" uri="{C3380CC4-5D6E-409C-BE32-E72D297353CC}">
                  <c16:uniqueId val="{00000049-326F-476E-837D-BFC05094FE33}"/>
                </c:ext>
              </c:extLst>
            </c:dLbl>
            <c:dLbl>
              <c:idx val="37"/>
              <c:layout>
                <c:manualLayout>
                  <c:x val="-0.23370089108290479"/>
                  <c:y val="-0.11073735783027126"/>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6599416989202457"/>
                      <c:h val="5.5488888888888886E-2"/>
                    </c:manualLayout>
                  </c15:layout>
                </c:ext>
                <c:ext xmlns:c16="http://schemas.microsoft.com/office/drawing/2014/chart" uri="{C3380CC4-5D6E-409C-BE32-E72D297353CC}">
                  <c16:uniqueId val="{0000004B-326F-476E-837D-BFC05094FE33}"/>
                </c:ext>
              </c:extLst>
            </c:dLbl>
            <c:dLbl>
              <c:idx val="38"/>
              <c:layout>
                <c:manualLayout>
                  <c:x val="-0.200606315778631"/>
                  <c:y val="-0.16376657917760279"/>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4472295644767447"/>
                      <c:h val="5.5488888888888886E-2"/>
                    </c:manualLayout>
                  </c15:layout>
                </c:ext>
                <c:ext xmlns:c16="http://schemas.microsoft.com/office/drawing/2014/chart" uri="{C3380CC4-5D6E-409C-BE32-E72D297353CC}">
                  <c16:uniqueId val="{0000004D-326F-476E-837D-BFC05094FE33}"/>
                </c:ext>
              </c:extLst>
            </c:dLbl>
            <c:dLbl>
              <c:idx val="39"/>
              <c:layout>
                <c:manualLayout>
                  <c:x val="-7.9785629327691829E-3"/>
                  <c:y val="-0.14970831146106736"/>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4F-326F-476E-837D-BFC05094FE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'A1-A3 Klimatpåverkan'!$E$12:$E$51</c:f>
              <c:strCache>
                <c:ptCount val="40"/>
                <c:pt idx="0">
                  <c:v>Armering</c:v>
                </c:pt>
                <c:pt idx="1">
                  <c:v>Betong</c:v>
                </c:pt>
                <c:pt idx="2">
                  <c:v>Brandgips/Knauf</c:v>
                </c:pt>
                <c:pt idx="3">
                  <c:v>Byggfolie/Tectis</c:v>
                </c:pt>
                <c:pt idx="4">
                  <c:v>Cellplast s100</c:v>
                </c:pt>
                <c:pt idx="5">
                  <c:v>Cellplast s200</c:v>
                </c:pt>
                <c:pt idx="6">
                  <c:v>Distans armering</c:v>
                </c:pt>
                <c:pt idx="7">
                  <c:v>Gips/Knauf</c:v>
                </c:pt>
                <c:pt idx="8">
                  <c:v>Glasull/Isover skiva Ultimate</c:v>
                </c:pt>
                <c:pt idx="9">
                  <c:v>Fasadskiva 30 skiva</c:v>
                </c:pt>
                <c:pt idx="10">
                  <c:v>Grund M Virke</c:v>
                </c:pt>
                <c:pt idx="11">
                  <c:v>Minerit</c:v>
                </c:pt>
                <c:pt idx="12">
                  <c:v>OSB skiva/Kronospan</c:v>
                </c:pt>
                <c:pt idx="13">
                  <c:v>Polypropylen/Isover</c:v>
                </c:pt>
                <c:pt idx="14">
                  <c:v>Spånskiva/Forestia</c:v>
                </c:pt>
                <c:pt idx="15">
                  <c:v>Vindskydd Diffo/Tectis</c:v>
                </c:pt>
                <c:pt idx="16">
                  <c:v>Virke</c:v>
                </c:pt>
                <c:pt idx="17">
                  <c:v>(tom)</c:v>
                </c:pt>
                <c:pt idx="18">
                  <c:v>Puts STO/Ventec</c:v>
                </c:pt>
                <c:pt idx="19">
                  <c:v>Vindstrappa/Bygg Era</c:v>
                </c:pt>
                <c:pt idx="20">
                  <c:v>Elastoflex YEP 2500 Underlagspapp/Icopal</c:v>
                </c:pt>
                <c:pt idx="21">
                  <c:v>Limträ/Moelven</c:v>
                </c:pt>
                <c:pt idx="22">
                  <c:v>Stålbalk</c:v>
                </c:pt>
                <c:pt idx="23">
                  <c:v>Takavvattning/Lindab</c:v>
                </c:pt>
                <c:pt idx="24">
                  <c:v>Betongtakpannor/Monier</c:v>
                </c:pt>
                <c:pt idx="25">
                  <c:v>Ytterdör Bor-Dörren</c:v>
                </c:pt>
                <c:pt idx="26">
                  <c:v>Fönster SP/Traryd</c:v>
                </c:pt>
                <c:pt idx="27">
                  <c:v>Planja Greencoat</c:v>
                </c:pt>
                <c:pt idx="28">
                  <c:v>Spik och skruv</c:v>
                </c:pt>
                <c:pt idx="29">
                  <c:v>Beslag varmförzinkad</c:v>
                </c:pt>
                <c:pt idx="30">
                  <c:v>Tejp till plastfolie /Tectis</c:v>
                </c:pt>
                <c:pt idx="31">
                  <c:v>Butyl</c:v>
                </c:pt>
                <c:pt idx="32">
                  <c:v>Fogmassa/Polymeriserande oljor</c:v>
                </c:pt>
                <c:pt idx="33">
                  <c:v>Trälim</c:v>
                </c:pt>
                <c:pt idx="34">
                  <c:v>Utefog/Silanterminerad polyeter</c:v>
                </c:pt>
                <c:pt idx="35">
                  <c:v>Plywood/Moelven</c:v>
                </c:pt>
                <c:pt idx="36">
                  <c:v>Imp Virke</c:v>
                </c:pt>
                <c:pt idx="37">
                  <c:v>Faltak Modern Termowood</c:v>
                </c:pt>
                <c:pt idx="38">
                  <c:v>Cellulosaisolering Icell Skiva</c:v>
                </c:pt>
                <c:pt idx="39">
                  <c:v>Cellulosaisolering Icell lösull</c:v>
                </c:pt>
              </c:strCache>
            </c:strRef>
          </c:cat>
          <c:val>
            <c:numRef>
              <c:f>'A1-A3 Klimatpåverkan'!$J$12:$J$51</c:f>
              <c:numCache>
                <c:formatCode>0</c:formatCode>
                <c:ptCount val="40"/>
                <c:pt idx="0">
                  <c:v>1038</c:v>
                </c:pt>
                <c:pt idx="1">
                  <c:v>4291.0447761194027</c:v>
                </c:pt>
                <c:pt idx="2">
                  <c:v>1082.0625168211002</c:v>
                </c:pt>
                <c:pt idx="3">
                  <c:v>408.834</c:v>
                </c:pt>
                <c:pt idx="4">
                  <c:v>3453.0263157894733</c:v>
                </c:pt>
                <c:pt idx="5">
                  <c:v>524.17368421052629</c:v>
                </c:pt>
                <c:pt idx="6">
                  <c:v>45.232895825</c:v>
                </c:pt>
                <c:pt idx="7">
                  <c:v>7447.8512222222216</c:v>
                </c:pt>
                <c:pt idx="8">
                  <c:v>2025</c:v>
                </c:pt>
                <c:pt idx="9">
                  <c:v>1127.2727272727273</c:v>
                </c:pt>
                <c:pt idx="10">
                  <c:v>452.91617014417182</c:v>
                </c:pt>
                <c:pt idx="11">
                  <c:v>70.421999999999997</c:v>
                </c:pt>
                <c:pt idx="12">
                  <c:v>442.04900000000004</c:v>
                </c:pt>
                <c:pt idx="13">
                  <c:v>34.377000827000003</c:v>
                </c:pt>
                <c:pt idx="14">
                  <c:v>3687.8721804511279</c:v>
                </c:pt>
                <c:pt idx="15">
                  <c:v>144.72</c:v>
                </c:pt>
                <c:pt idx="16">
                  <c:v>2058.0233128834357</c:v>
                </c:pt>
                <c:pt idx="19">
                  <c:v>30.305</c:v>
                </c:pt>
                <c:pt idx="20">
                  <c:v>1082.8999999999999</c:v>
                </c:pt>
                <c:pt idx="21">
                  <c:v>0</c:v>
                </c:pt>
                <c:pt idx="22">
                  <c:v>1826.08</c:v>
                </c:pt>
                <c:pt idx="23">
                  <c:v>1407.0000000000002</c:v>
                </c:pt>
                <c:pt idx="24">
                  <c:v>0</c:v>
                </c:pt>
                <c:pt idx="25">
                  <c:v>70.064000000000007</c:v>
                </c:pt>
                <c:pt idx="26">
                  <c:v>8421.3737999999994</c:v>
                </c:pt>
                <c:pt idx="27">
                  <c:v>1080.93</c:v>
                </c:pt>
                <c:pt idx="28">
                  <c:v>147.19999999999999</c:v>
                </c:pt>
                <c:pt idx="29">
                  <c:v>213.46899999999999</c:v>
                </c:pt>
                <c:pt idx="31">
                  <c:v>37.772903220000003</c:v>
                </c:pt>
                <c:pt idx="32">
                  <c:v>70.8</c:v>
                </c:pt>
                <c:pt idx="34">
                  <c:v>8.125</c:v>
                </c:pt>
                <c:pt idx="35">
                  <c:v>1510.1966666666663</c:v>
                </c:pt>
                <c:pt idx="36">
                  <c:v>0</c:v>
                </c:pt>
                <c:pt idx="37">
                  <c:v>2544.9195402298851</c:v>
                </c:pt>
                <c:pt idx="38">
                  <c:v>2760</c:v>
                </c:pt>
                <c:pt idx="39">
                  <c:v>1056</c:v>
                </c:pt>
              </c:numCache>
            </c:numRef>
          </c:val>
          <c:extLst>
            <c:ext xmlns:c16="http://schemas.microsoft.com/office/drawing/2014/chart" uri="{C3380CC4-5D6E-409C-BE32-E72D297353CC}">
              <c16:uniqueId val="{00000050-326F-476E-837D-BFC05094FE33}"/>
            </c:ext>
          </c:extLst>
        </c:ser>
        <c:dLbls>
          <c:showLegendKey val="0"/>
          <c:showVal val="1"/>
          <c:showCatName val="0"/>
          <c:showSerName val="0"/>
          <c:showPercent val="0"/>
          <c:showBubbleSize val="0"/>
          <c:showLeaderLines val="1"/>
        </c:dLbls>
        <c:firstSliceAng val="0"/>
        <c:holeSize val="5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b="0" i="0" u="none" strike="noStrike" baseline="0">
                <a:effectLst/>
              </a:rPr>
              <a:t>Medelvärde klimatpåverkan A1-A5 Byggdelar 2027 </a:t>
            </a:r>
            <a:br>
              <a:rPr lang="sv-SE" sz="1400" b="0" i="0" u="none" strike="noStrike" baseline="0">
                <a:effectLst/>
              </a:rPr>
            </a:br>
            <a:r>
              <a:rPr lang="sv-SE" sz="900" b="0" i="0" u="none" strike="noStrike" baseline="0">
                <a:effectLst/>
              </a:rPr>
              <a:t>(Byggdelar summerat A1-A3, A4 och A5 Spill)</a:t>
            </a:r>
            <a:r>
              <a:rPr lang="sv-SE" sz="90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Medelvärden!$A$2</c:f>
              <c:strCache>
                <c:ptCount val="1"/>
                <c:pt idx="0">
                  <c:v>Småhus</c:v>
                </c:pt>
              </c:strCache>
            </c:strRef>
          </c:tx>
          <c:dPt>
            <c:idx val="0"/>
            <c:bubble3D val="0"/>
            <c:spPr>
              <a:solidFill>
                <a:schemeClr val="accent1"/>
              </a:solidFill>
              <a:ln>
                <a:noFill/>
              </a:ln>
              <a:effectLst/>
            </c:spPr>
            <c:extLst>
              <c:ext xmlns:c16="http://schemas.microsoft.com/office/drawing/2014/chart" uri="{C3380CC4-5D6E-409C-BE32-E72D297353CC}">
                <c16:uniqueId val="{00000001-8621-4505-8A88-D1BBB18E6A66}"/>
              </c:ext>
            </c:extLst>
          </c:dPt>
          <c:dPt>
            <c:idx val="1"/>
            <c:bubble3D val="0"/>
            <c:spPr>
              <a:solidFill>
                <a:schemeClr val="accent2"/>
              </a:solidFill>
              <a:ln>
                <a:noFill/>
              </a:ln>
              <a:effectLst/>
            </c:spPr>
            <c:extLst>
              <c:ext xmlns:c16="http://schemas.microsoft.com/office/drawing/2014/chart" uri="{C3380CC4-5D6E-409C-BE32-E72D297353CC}">
                <c16:uniqueId val="{00000003-8621-4505-8A88-D1BBB18E6A66}"/>
              </c:ext>
            </c:extLst>
          </c:dPt>
          <c:dPt>
            <c:idx val="2"/>
            <c:bubble3D val="0"/>
            <c:spPr>
              <a:solidFill>
                <a:schemeClr val="accent3"/>
              </a:solidFill>
              <a:ln>
                <a:noFill/>
              </a:ln>
              <a:effectLst/>
            </c:spPr>
            <c:extLst>
              <c:ext xmlns:c16="http://schemas.microsoft.com/office/drawing/2014/chart" uri="{C3380CC4-5D6E-409C-BE32-E72D297353CC}">
                <c16:uniqueId val="{00000005-8621-4505-8A88-D1BBB18E6A66}"/>
              </c:ext>
            </c:extLst>
          </c:dPt>
          <c:dPt>
            <c:idx val="3"/>
            <c:bubble3D val="0"/>
            <c:spPr>
              <a:solidFill>
                <a:schemeClr val="accent4"/>
              </a:solidFill>
              <a:ln>
                <a:noFill/>
              </a:ln>
              <a:effectLst/>
            </c:spPr>
            <c:extLst>
              <c:ext xmlns:c16="http://schemas.microsoft.com/office/drawing/2014/chart" uri="{C3380CC4-5D6E-409C-BE32-E72D297353CC}">
                <c16:uniqueId val="{00000007-8621-4505-8A88-D1BBB18E6A66}"/>
              </c:ext>
            </c:extLst>
          </c:dPt>
          <c:dPt>
            <c:idx val="4"/>
            <c:bubble3D val="0"/>
            <c:spPr>
              <a:solidFill>
                <a:schemeClr val="accent5"/>
              </a:solidFill>
              <a:ln>
                <a:noFill/>
              </a:ln>
              <a:effectLst/>
            </c:spPr>
            <c:extLst>
              <c:ext xmlns:c16="http://schemas.microsoft.com/office/drawing/2014/chart" uri="{C3380CC4-5D6E-409C-BE32-E72D297353CC}">
                <c16:uniqueId val="{00000009-8621-4505-8A88-D1BBB18E6A66}"/>
              </c:ext>
            </c:extLst>
          </c:dPt>
          <c:dPt>
            <c:idx val="5"/>
            <c:bubble3D val="0"/>
            <c:spPr>
              <a:solidFill>
                <a:schemeClr val="accent6"/>
              </a:solidFill>
              <a:ln>
                <a:noFill/>
              </a:ln>
              <a:effectLst/>
            </c:spPr>
            <c:extLst>
              <c:ext xmlns:c16="http://schemas.microsoft.com/office/drawing/2014/chart" uri="{C3380CC4-5D6E-409C-BE32-E72D297353CC}">
                <c16:uniqueId val="{0000000B-8621-4505-8A88-D1BBB18E6A66}"/>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8621-4505-8A88-D1BBB18E6A66}"/>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8621-4505-8A88-D1BBB18E6A66}"/>
              </c:ext>
            </c:extLst>
          </c:dPt>
          <c:dLbls>
            <c:dLbl>
              <c:idx val="7"/>
              <c:layout>
                <c:manualLayout>
                  <c:x val="6.760710935778215E-2"/>
                  <c:y val="-1.9738902501478476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621-4505-8A88-D1BBB18E6A6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(Medelvärden!$AN$1:$AU$1,Medelvärden!$AW$1:$AX$1)</c:f>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extLst/>
            </c:strRef>
          </c:cat>
          <c:val>
            <c:numRef>
              <c:f>(Medelvärden!$AN$2:$AU$2,Medelvärden!$AW$2:$AX$2)</c:f>
              <c:numCache>
                <c:formatCode>0</c:formatCode>
                <c:ptCount val="8"/>
                <c:pt idx="0">
                  <c:v>43.664388867936331</c:v>
                </c:pt>
                <c:pt idx="1">
                  <c:v>7.9730918334625311</c:v>
                </c:pt>
                <c:pt idx="2">
                  <c:v>27.808540681378929</c:v>
                </c:pt>
                <c:pt idx="3">
                  <c:v>32.808552852743972</c:v>
                </c:pt>
                <c:pt idx="4">
                  <c:v>6.0548084145786385</c:v>
                </c:pt>
                <c:pt idx="5">
                  <c:v>23.286962418880368</c:v>
                </c:pt>
                <c:pt idx="6">
                  <c:v>9.7569170128841929</c:v>
                </c:pt>
                <c:pt idx="7">
                  <c:v>10.8</c:v>
                </c:pt>
              </c:numCache>
              <c:extLst/>
            </c:numRef>
          </c:val>
          <c:extLst xmlns:c15="http://schemas.microsoft.com/office/drawing/2012/chart">
            <c:ext xmlns:c16="http://schemas.microsoft.com/office/drawing/2014/chart" uri="{C3380CC4-5D6E-409C-BE32-E72D297353CC}">
              <c16:uniqueId val="{00000010-8621-4505-8A88-D1BBB18E6A66}"/>
            </c:ext>
          </c:extLst>
        </c:ser>
        <c:dLbls>
          <c:dLblPos val="outEnd"/>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Medelvärden!$A$3</c15:sqref>
                        </c15:formulaRef>
                      </c:ext>
                    </c:extLst>
                    <c:strCache>
                      <c:ptCount val="1"/>
                      <c:pt idx="0">
                        <c:v>Förskola</c:v>
                      </c:pt>
                    </c:strCache>
                  </c:strRef>
                </c:tx>
                <c:dPt>
                  <c:idx val="0"/>
                  <c:bubble3D val="0"/>
                  <c:spPr>
                    <a:solidFill>
                      <a:schemeClr val="accent1"/>
                    </a:solidFill>
                    <a:ln>
                      <a:noFill/>
                    </a:ln>
                    <a:effectLst/>
                  </c:spPr>
                  <c:extLst>
                    <c:ext xmlns:c16="http://schemas.microsoft.com/office/drawing/2014/chart" uri="{C3380CC4-5D6E-409C-BE32-E72D297353CC}">
                      <c16:uniqueId val="{00000012-8621-4505-8A88-D1BBB18E6A66}"/>
                    </c:ext>
                  </c:extLst>
                </c:dPt>
                <c:dPt>
                  <c:idx val="1"/>
                  <c:bubble3D val="0"/>
                  <c:spPr>
                    <a:solidFill>
                      <a:schemeClr val="accent2"/>
                    </a:solidFill>
                    <a:ln>
                      <a:noFill/>
                    </a:ln>
                    <a:effectLst/>
                  </c:spPr>
                  <c:extLst>
                    <c:ext xmlns:c16="http://schemas.microsoft.com/office/drawing/2014/chart" uri="{C3380CC4-5D6E-409C-BE32-E72D297353CC}">
                      <c16:uniqueId val="{00000014-8621-4505-8A88-D1BBB18E6A66}"/>
                    </c:ext>
                  </c:extLst>
                </c:dPt>
                <c:dPt>
                  <c:idx val="2"/>
                  <c:bubble3D val="0"/>
                  <c:spPr>
                    <a:solidFill>
                      <a:schemeClr val="accent3"/>
                    </a:solidFill>
                    <a:ln>
                      <a:noFill/>
                    </a:ln>
                    <a:effectLst/>
                  </c:spPr>
                  <c:extLst>
                    <c:ext xmlns:c16="http://schemas.microsoft.com/office/drawing/2014/chart" uri="{C3380CC4-5D6E-409C-BE32-E72D297353CC}">
                      <c16:uniqueId val="{00000016-8621-4505-8A88-D1BBB18E6A66}"/>
                    </c:ext>
                  </c:extLst>
                </c:dPt>
                <c:dPt>
                  <c:idx val="3"/>
                  <c:bubble3D val="0"/>
                  <c:spPr>
                    <a:solidFill>
                      <a:schemeClr val="accent4"/>
                    </a:solidFill>
                    <a:ln>
                      <a:noFill/>
                    </a:ln>
                    <a:effectLst/>
                  </c:spPr>
                  <c:extLst>
                    <c:ext xmlns:c16="http://schemas.microsoft.com/office/drawing/2014/chart" uri="{C3380CC4-5D6E-409C-BE32-E72D297353CC}">
                      <c16:uniqueId val="{00000018-8621-4505-8A88-D1BBB18E6A66}"/>
                    </c:ext>
                  </c:extLst>
                </c:dPt>
                <c:dPt>
                  <c:idx val="4"/>
                  <c:bubble3D val="0"/>
                  <c:spPr>
                    <a:solidFill>
                      <a:schemeClr val="accent5"/>
                    </a:solidFill>
                    <a:ln>
                      <a:noFill/>
                    </a:ln>
                    <a:effectLst/>
                  </c:spPr>
                  <c:extLst>
                    <c:ext xmlns:c16="http://schemas.microsoft.com/office/drawing/2014/chart" uri="{C3380CC4-5D6E-409C-BE32-E72D297353CC}">
                      <c16:uniqueId val="{0000001A-8621-4505-8A88-D1BBB18E6A66}"/>
                    </c:ext>
                  </c:extLst>
                </c:dPt>
                <c:dPt>
                  <c:idx val="5"/>
                  <c:bubble3D val="0"/>
                  <c:spPr>
                    <a:solidFill>
                      <a:schemeClr val="accent6"/>
                    </a:solidFill>
                    <a:ln>
                      <a:noFill/>
                    </a:ln>
                    <a:effectLst/>
                  </c:spPr>
                  <c:extLst>
                    <c:ext xmlns:c16="http://schemas.microsoft.com/office/drawing/2014/chart" uri="{C3380CC4-5D6E-409C-BE32-E72D297353CC}">
                      <c16:uniqueId val="{0000001C-8621-4505-8A88-D1BBB18E6A66}"/>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1E-8621-4505-8A88-D1BBB18E6A66}"/>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20-8621-4505-8A88-D1BBB18E6A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(Medelvärden!$AN$1:$AU$1,Medelvärden!$AW$1:$AX$1)</c15:sqref>
                        </c15:formulaRef>
                      </c:ext>
                    </c:extLst>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strRef>
                </c:cat>
                <c:val>
                  <c:numRef>
                    <c:extLst>
                      <c:ext uri="{02D57815-91ED-43cb-92C2-25804820EDAC}">
                        <c15:formulaRef>
                          <c15:sqref>(Medelvärden!$AN$3:$AU$3,Medelvärden!$AW$3:$AX$3)</c15:sqref>
                        </c15:formulaRef>
                      </c:ext>
                    </c:extLst>
                    <c:numCache>
                      <c:formatCode>0</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21-8621-4505-8A88-D1BBB18E6A66}"/>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Medelvärden!$A$4</c15:sqref>
                        </c15:formulaRef>
                      </c:ext>
                    </c:extLst>
                    <c:strCache>
                      <c:ptCount val="1"/>
                      <c:pt idx="0">
                        <c:v>Kontor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23-8621-4505-8A88-D1BBB18E6A66}"/>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25-8621-4505-8A88-D1BBB18E6A66}"/>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27-8621-4505-8A88-D1BBB18E6A66}"/>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29-8621-4505-8A88-D1BBB18E6A66}"/>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2B-8621-4505-8A88-D1BBB18E6A66}"/>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2D-8621-4505-8A88-D1BBB18E6A66}"/>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2F-8621-4505-8A88-D1BBB18E6A66}"/>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31-8621-4505-8A88-D1BBB18E6A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(Medelvärden!$AN$1:$AU$1,Medelvärden!$AW$1:$AX$1)</c15:sqref>
                        </c15:formulaRef>
                      </c:ext>
                    </c:extLst>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strRef>
                </c:cat>
                <c:val>
                  <c:numRef>
                    <c:extLst xmlns:c15="http://schemas.microsoft.com/office/drawing/2012/chart">
                      <c:ext xmlns:c15="http://schemas.microsoft.com/office/drawing/2012/chart" uri="{02D57815-91ED-43cb-92C2-25804820EDAC}">
                        <c15:formulaRef>
                          <c15:sqref>(Medelvärden!$AN$4:$AU$4,Medelvärden!$AW$4:$AX$4)</c15:sqref>
                        </c15:formulaRef>
                      </c:ext>
                    </c:extLst>
                    <c:numCache>
                      <c:formatCode>0</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32-8621-4505-8A88-D1BBB18E6A66}"/>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Medelvärden!$A$5</c15:sqref>
                        </c15:formulaRef>
                      </c:ext>
                    </c:extLst>
                    <c:strCache>
                      <c:ptCount val="1"/>
                      <c:pt idx="0">
                        <c:v>Skola</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34-8621-4505-8A88-D1BBB18E6A66}"/>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36-8621-4505-8A88-D1BBB18E6A66}"/>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38-8621-4505-8A88-D1BBB18E6A66}"/>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3A-8621-4505-8A88-D1BBB18E6A66}"/>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3C-8621-4505-8A88-D1BBB18E6A66}"/>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3E-8621-4505-8A88-D1BBB18E6A66}"/>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40-8621-4505-8A88-D1BBB18E6A66}"/>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42-8621-4505-8A88-D1BBB18E6A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(Medelvärden!$AN$1:$AU$1,Medelvärden!$AW$1:$AX$1)</c15:sqref>
                        </c15:formulaRef>
                      </c:ext>
                    </c:extLst>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strRef>
                </c:cat>
                <c:val>
                  <c:numRef>
                    <c:extLst xmlns:c15="http://schemas.microsoft.com/office/drawing/2012/chart">
                      <c:ext xmlns:c15="http://schemas.microsoft.com/office/drawing/2012/chart" uri="{02D57815-91ED-43cb-92C2-25804820EDAC}">
                        <c15:formulaRef>
                          <c15:sqref>(Medelvärden!$AN$5:$AU$5,Medelvärden!$AW$5:$AX$5)</c15:sqref>
                        </c15:formulaRef>
                      </c:ext>
                    </c:extLst>
                    <c:numCache>
                      <c:formatCode>0</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43-8621-4505-8A88-D1BBB18E6A66}"/>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Medelvärden!$A$6</c15:sqref>
                        </c15:formulaRef>
                      </c:ext>
                    </c:extLst>
                    <c:strCache>
                      <c:ptCount val="1"/>
                      <c:pt idx="0">
                        <c:v>Småhus</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45-8621-4505-8A88-D1BBB18E6A66}"/>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47-8621-4505-8A88-D1BBB18E6A66}"/>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49-8621-4505-8A88-D1BBB18E6A66}"/>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4B-8621-4505-8A88-D1BBB18E6A66}"/>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4D-8621-4505-8A88-D1BBB18E6A66}"/>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4F-8621-4505-8A88-D1BBB18E6A66}"/>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51-8621-4505-8A88-D1BBB18E6A66}"/>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53-8621-4505-8A88-D1BBB18E6A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(Medelvärden!$AN$1:$AU$1,Medelvärden!$AW$1:$AX$1)</c15:sqref>
                        </c15:formulaRef>
                      </c:ext>
                    </c:extLst>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strRef>
                </c:cat>
                <c:val>
                  <c:numRef>
                    <c:extLst xmlns:c15="http://schemas.microsoft.com/office/drawing/2012/chart">
                      <c:ext xmlns:c15="http://schemas.microsoft.com/office/drawing/2012/chart" uri="{02D57815-91ED-43cb-92C2-25804820EDAC}">
                        <c15:formulaRef>
                          <c15:sqref>(Medelvärden!$AN$6:$AU$6,Medelvärden!$AW$6:$AX$6)</c15:sqref>
                        </c15:formulaRef>
                      </c:ext>
                    </c:extLst>
                    <c:numCache>
                      <c:formatCode>0</c:formatCode>
                      <c:ptCount val="8"/>
                      <c:pt idx="0">
                        <c:v>0</c:v>
                      </c:pt>
                      <c:pt idx="1">
                        <c:v>0</c:v>
                      </c:pt>
                      <c:pt idx="2">
                        <c:v>0</c:v>
                      </c:pt>
                      <c:pt idx="3">
                        <c:v>0</c:v>
                      </c:pt>
                      <c:pt idx="4">
                        <c:v>0</c:v>
                      </c:pt>
                      <c:pt idx="5">
                        <c:v>0</c:v>
                      </c:pt>
                      <c:pt idx="6">
                        <c:v>0</c:v>
                      </c:pt>
                      <c:pt idx="7" formatCode="0.0">
                        <c:v>10.799999999999999</c:v>
                      </c:pt>
                    </c:numCache>
                  </c:numRef>
                </c:val>
                <c:extLst xmlns:c15="http://schemas.microsoft.com/office/drawing/2012/chart">
                  <c:ext xmlns:c16="http://schemas.microsoft.com/office/drawing/2014/chart" uri="{C3380CC4-5D6E-409C-BE32-E72D297353CC}">
                    <c16:uniqueId val="{00000054-8621-4505-8A88-D1BBB18E6A66}"/>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Medelvärden!$A$7</c15:sqref>
                        </c15:formulaRef>
                      </c:ext>
                    </c:extLst>
                    <c:strCache>
                      <c:ptCount val="1"/>
                      <c:pt idx="0">
                        <c:v>Handelsbyggnad</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56-8621-4505-8A88-D1BBB18E6A66}"/>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58-8621-4505-8A88-D1BBB18E6A66}"/>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5A-8621-4505-8A88-D1BBB18E6A66}"/>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5C-8621-4505-8A88-D1BBB18E6A66}"/>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5E-8621-4505-8A88-D1BBB18E6A66}"/>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60-8621-4505-8A88-D1BBB18E6A66}"/>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62-8621-4505-8A88-D1BBB18E6A66}"/>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64-8621-4505-8A88-D1BBB18E6A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(Medelvärden!$AN$1:$AU$1,Medelvärden!$AW$1:$AX$1)</c15:sqref>
                        </c15:formulaRef>
                      </c:ext>
                    </c:extLst>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strRef>
                </c:cat>
                <c:val>
                  <c:numRef>
                    <c:extLst xmlns:c15="http://schemas.microsoft.com/office/drawing/2012/chart">
                      <c:ext xmlns:c15="http://schemas.microsoft.com/office/drawing/2012/chart" uri="{02D57815-91ED-43cb-92C2-25804820EDAC}">
                        <c15:formulaRef>
                          <c15:sqref>(Medelvärden!$AN$7:$AU$7,Medelvärden!$AW$7:$AX$7)</c15:sqref>
                        </c15:formulaRef>
                      </c:ext>
                    </c:extLst>
                    <c:numCache>
                      <c:formatCode>0</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65-8621-4505-8A88-D1BBB18E6A66}"/>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Medelvärden!$A$8</c15:sqref>
                        </c15:formulaRef>
                      </c:ext>
                    </c:extLst>
                    <c:strCache>
                      <c:ptCount val="1"/>
                      <c:pt idx="0">
                        <c:v>Övriga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67-8621-4505-8A88-D1BBB18E6A66}"/>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69-8621-4505-8A88-D1BBB18E6A66}"/>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6B-8621-4505-8A88-D1BBB18E6A66}"/>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6D-8621-4505-8A88-D1BBB18E6A66}"/>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6F-8621-4505-8A88-D1BBB18E6A66}"/>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71-8621-4505-8A88-D1BBB18E6A66}"/>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73-8621-4505-8A88-D1BBB18E6A66}"/>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75-8621-4505-8A88-D1BBB18E6A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(Medelvärden!$AN$1:$AU$1,Medelvärden!$AW$1:$AX$1)</c15:sqref>
                        </c15:formulaRef>
                      </c:ext>
                    </c:extLst>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strRef>
                </c:cat>
                <c:val>
                  <c:numRef>
                    <c:extLst xmlns:c15="http://schemas.microsoft.com/office/drawing/2012/chart">
                      <c:ext xmlns:c15="http://schemas.microsoft.com/office/drawing/2012/chart" uri="{02D57815-91ED-43cb-92C2-25804820EDAC}">
                        <c15:formulaRef>
                          <c15:sqref>(Medelvärden!$AN$8:$AU$8,Medelvärden!$AW$8:$AX$8)</c15:sqref>
                        </c15:formulaRef>
                      </c:ext>
                    </c:extLst>
                    <c:numCache>
                      <c:formatCode>0</c:formatCode>
                      <c:ptCount val="8"/>
                      <c:pt idx="0">
                        <c:v>0</c:v>
                      </c:pt>
                      <c:pt idx="1">
                        <c:v>0</c:v>
                      </c:pt>
                      <c:pt idx="2">
                        <c:v>0</c:v>
                      </c:pt>
                      <c:pt idx="3">
                        <c:v>0</c:v>
                      </c:pt>
                      <c:pt idx="4">
                        <c:v>0</c:v>
                      </c:pt>
                      <c:pt idx="5">
                        <c:v>0</c:v>
                      </c:pt>
                      <c:pt idx="6">
                        <c:v>0</c:v>
                      </c:pt>
                      <c:pt idx="7">
                        <c:v>10.8</c:v>
                      </c:pt>
                    </c:numCache>
                  </c:numRef>
                </c:val>
                <c:extLst xmlns:c15="http://schemas.microsoft.com/office/drawing/2012/chart">
                  <c:ext xmlns:c16="http://schemas.microsoft.com/office/drawing/2014/chart" uri="{C3380CC4-5D6E-409C-BE32-E72D297353CC}">
                    <c16:uniqueId val="{00000076-8621-4505-8A88-D1BBB18E6A66}"/>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Medelvärden!$A$9</c15:sqref>
                        </c15:formulaRef>
                      </c:ext>
                    </c:extLst>
                    <c:strCache>
                      <c:ptCount val="1"/>
                      <c:pt idx="0">
                        <c:v>Alla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78-8621-4505-8A88-D1BBB18E6A66}"/>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7A-8621-4505-8A88-D1BBB18E6A66}"/>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7C-8621-4505-8A88-D1BBB18E6A66}"/>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7E-8621-4505-8A88-D1BBB18E6A66}"/>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80-8621-4505-8A88-D1BBB18E6A66}"/>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82-8621-4505-8A88-D1BBB18E6A66}"/>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84-8621-4505-8A88-D1BBB18E6A66}"/>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86-8621-4505-8A88-D1BBB18E6A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(Medelvärden!$AN$1:$AU$1,Medelvärden!$AW$1:$AX$1)</c15:sqref>
                        </c15:formulaRef>
                      </c:ext>
                    </c:extLst>
                    <c:strCache>
                      <c:ptCount val="8"/>
                      <c:pt idx="0">
                        <c:v>Byggdel 2 husunderbyggnad, i klimatdeklaration</c:v>
                      </c:pt>
                      <c:pt idx="1">
                        <c:v>Byggdel 3 Stomme</c:v>
                      </c:pt>
                      <c:pt idx="2">
                        <c:v>Byggdel 4 Yttertak</c:v>
                      </c:pt>
                      <c:pt idx="3">
                        <c:v>Byggdel 5 Fasader</c:v>
                      </c:pt>
                      <c:pt idx="4">
                        <c:v>Byggdel 6 stomkomplettering</c:v>
                      </c:pt>
                      <c:pt idx="5">
                        <c:v>Byggdel 7 rumskompl.</c:v>
                      </c:pt>
                      <c:pt idx="6">
                        <c:v>Byggdel 8 installationer exkl. solceller</c:v>
                      </c:pt>
                      <c:pt idx="7">
                        <c:v>A5 Energi</c:v>
                      </c:pt>
                    </c:strCache>
                  </c:strRef>
                </c:cat>
                <c:val>
                  <c:numRef>
                    <c:extLst xmlns:c15="http://schemas.microsoft.com/office/drawing/2012/chart">
                      <c:ext xmlns:c15="http://schemas.microsoft.com/office/drawing/2012/chart" uri="{02D57815-91ED-43cb-92C2-25804820EDAC}">
                        <c15:formulaRef>
                          <c15:sqref>(Medelvärden!$AN$9:$AU$9,Medelvärden!$AW$9:$AX$9)</c15:sqref>
                        </c15:formulaRef>
                      </c:ext>
                    </c:extLst>
                    <c:numCache>
                      <c:formatCode>0</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87-8621-4505-8A88-D1BBB18E6A66}"/>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Klimatpåverkan A1-A5 Byggdelar 2022 [kg CO2e/m2 BTA]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stacked"/>
        <c:varyColors val="0"/>
        <c:ser>
          <c:idx val="1"/>
          <c:order val="1"/>
          <c:tx>
            <c:strRef>
              <c:f>'2. Byggdelar A1-A5'!$AI$1</c:f>
              <c:strCache>
                <c:ptCount val="1"/>
                <c:pt idx="0">
                  <c:v>Byggdel 2, husunderbyggand, i klimatdeklaration</c:v>
                </c:pt>
              </c:strCache>
            </c:strRef>
          </c:tx>
          <c:spPr>
            <a:solidFill>
              <a:schemeClr val="accent2"/>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A1-A5'!$AI$2:$AI$13</c:f>
              <c:numCache>
                <c:formatCode>General</c:formatCode>
                <c:ptCount val="12"/>
                <c:pt idx="0">
                  <c:v>23.131544303108051</c:v>
                </c:pt>
                <c:pt idx="1">
                  <c:v>70.563314784491354</c:v>
                </c:pt>
                <c:pt idx="2">
                  <c:v>36.711106894042636</c:v>
                </c:pt>
                <c:pt idx="3">
                  <c:v>23.63302212442067</c:v>
                </c:pt>
                <c:pt idx="4">
                  <c:v>46.570685530191511</c:v>
                </c:pt>
                <c:pt idx="5">
                  <c:v>57.520549524357669</c:v>
                </c:pt>
                <c:pt idx="6">
                  <c:v>46.809758258780157</c:v>
                </c:pt>
                <c:pt idx="7">
                  <c:v>46.832853986196291</c:v>
                </c:pt>
                <c:pt idx="8">
                  <c:v>43.409563705881823</c:v>
                </c:pt>
                <c:pt idx="9">
                  <c:v>33.105298515613896</c:v>
                </c:pt>
                <c:pt idx="10">
                  <c:v>46.586705368210914</c:v>
                </c:pt>
                <c:pt idx="11">
                  <c:v>49.098263419941041</c:v>
                </c:pt>
              </c:numCache>
            </c:numRef>
          </c:val>
          <c:extLst>
            <c:ext xmlns:c16="http://schemas.microsoft.com/office/drawing/2014/chart" uri="{C3380CC4-5D6E-409C-BE32-E72D297353CC}">
              <c16:uniqueId val="{00000000-AFFE-4525-A7FB-CBE31F3F6858}"/>
            </c:ext>
          </c:extLst>
        </c:ser>
        <c:ser>
          <c:idx val="2"/>
          <c:order val="2"/>
          <c:tx>
            <c:strRef>
              <c:f>'2. Byggdelar A1-A5'!$AJ$1</c:f>
              <c:strCache>
                <c:ptCount val="1"/>
                <c:pt idx="0">
                  <c:v>Byggdel 3, stomme</c:v>
                </c:pt>
              </c:strCache>
            </c:strRef>
          </c:tx>
          <c:spPr>
            <a:solidFill>
              <a:schemeClr val="accent3"/>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A1-A5'!$AJ$2:$AJ$13</c:f>
              <c:numCache>
                <c:formatCode>General</c:formatCode>
                <c:ptCount val="12"/>
                <c:pt idx="0">
                  <c:v>9.1830391577979356</c:v>
                </c:pt>
                <c:pt idx="1">
                  <c:v>0</c:v>
                </c:pt>
                <c:pt idx="2">
                  <c:v>21.246650024166208</c:v>
                </c:pt>
                <c:pt idx="3">
                  <c:v>14.262213502579618</c:v>
                </c:pt>
                <c:pt idx="4">
                  <c:v>3.9635500089206284</c:v>
                </c:pt>
                <c:pt idx="5">
                  <c:v>10.867484013712787</c:v>
                </c:pt>
                <c:pt idx="6">
                  <c:v>4.210169276876969</c:v>
                </c:pt>
                <c:pt idx="7">
                  <c:v>8.1869862206152852</c:v>
                </c:pt>
                <c:pt idx="8">
                  <c:v>4.7305965914951891</c:v>
                </c:pt>
                <c:pt idx="9">
                  <c:v>13.229560343676471</c:v>
                </c:pt>
                <c:pt idx="10">
                  <c:v>2.1739639727006468</c:v>
                </c:pt>
                <c:pt idx="11">
                  <c:v>3.6228888890086215</c:v>
                </c:pt>
              </c:numCache>
            </c:numRef>
          </c:val>
          <c:extLst>
            <c:ext xmlns:c16="http://schemas.microsoft.com/office/drawing/2014/chart" uri="{C3380CC4-5D6E-409C-BE32-E72D297353CC}">
              <c16:uniqueId val="{00000001-AFFE-4525-A7FB-CBE31F3F6858}"/>
            </c:ext>
          </c:extLst>
        </c:ser>
        <c:ser>
          <c:idx val="3"/>
          <c:order val="3"/>
          <c:tx>
            <c:strRef>
              <c:f>'2. Byggdelar A1-A5'!$AK$1</c:f>
              <c:strCache>
                <c:ptCount val="1"/>
                <c:pt idx="0">
                  <c:v>Byggdel 4, yttertak</c:v>
                </c:pt>
              </c:strCache>
            </c:strRef>
          </c:tx>
          <c:spPr>
            <a:solidFill>
              <a:schemeClr val="accent4"/>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A1-A5'!$AK$2:$AK$13</c:f>
              <c:numCache>
                <c:formatCode>General</c:formatCode>
                <c:ptCount val="12"/>
                <c:pt idx="0">
                  <c:v>26.709944578677739</c:v>
                </c:pt>
                <c:pt idx="1">
                  <c:v>27.762738854949855</c:v>
                </c:pt>
                <c:pt idx="2">
                  <c:v>10.60048484713325</c:v>
                </c:pt>
                <c:pt idx="3">
                  <c:v>9.1540171051080321</c:v>
                </c:pt>
                <c:pt idx="4">
                  <c:v>20.520569465223979</c:v>
                </c:pt>
                <c:pt idx="5">
                  <c:v>37.724392904075359</c:v>
                </c:pt>
                <c:pt idx="6">
                  <c:v>47.155801229888674</c:v>
                </c:pt>
                <c:pt idx="7">
                  <c:v>51.205636697612277</c:v>
                </c:pt>
                <c:pt idx="8">
                  <c:v>21.520626122822598</c:v>
                </c:pt>
                <c:pt idx="9">
                  <c:v>19.226351507164242</c:v>
                </c:pt>
                <c:pt idx="10">
                  <c:v>42.044181449599414</c:v>
                </c:pt>
                <c:pt idx="11">
                  <c:v>20.077743414291799</c:v>
                </c:pt>
              </c:numCache>
            </c:numRef>
          </c:val>
          <c:extLst>
            <c:ext xmlns:c16="http://schemas.microsoft.com/office/drawing/2014/chart" uri="{C3380CC4-5D6E-409C-BE32-E72D297353CC}">
              <c16:uniqueId val="{00000002-AFFE-4525-A7FB-CBE31F3F6858}"/>
            </c:ext>
          </c:extLst>
        </c:ser>
        <c:ser>
          <c:idx val="4"/>
          <c:order val="4"/>
          <c:tx>
            <c:strRef>
              <c:f>'2. Byggdelar A1-A5'!$AL$1</c:f>
              <c:strCache>
                <c:ptCount val="1"/>
                <c:pt idx="0">
                  <c:v>Byggdel 5, fasader</c:v>
                </c:pt>
              </c:strCache>
            </c:strRef>
          </c:tx>
          <c:spPr>
            <a:solidFill>
              <a:schemeClr val="accent5"/>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A1-A5'!$AL$2:$AL$13</c:f>
              <c:numCache>
                <c:formatCode>General</c:formatCode>
                <c:ptCount val="12"/>
                <c:pt idx="0">
                  <c:v>29.441944035281843</c:v>
                </c:pt>
                <c:pt idx="1">
                  <c:v>49.408895484027354</c:v>
                </c:pt>
                <c:pt idx="2">
                  <c:v>23.126294038716988</c:v>
                </c:pt>
                <c:pt idx="3">
                  <c:v>24.306519302352889</c:v>
                </c:pt>
                <c:pt idx="4">
                  <c:v>36.494991140209997</c:v>
                </c:pt>
                <c:pt idx="5">
                  <c:v>38.995277706958156</c:v>
                </c:pt>
                <c:pt idx="6">
                  <c:v>30.29922953153665</c:v>
                </c:pt>
                <c:pt idx="7">
                  <c:v>23.86631796045312</c:v>
                </c:pt>
                <c:pt idx="8">
                  <c:v>33.386988121489075</c:v>
                </c:pt>
                <c:pt idx="9">
                  <c:v>45.803179514185395</c:v>
                </c:pt>
                <c:pt idx="10">
                  <c:v>25.407986417918593</c:v>
                </c:pt>
                <c:pt idx="11">
                  <c:v>33.165010979797671</c:v>
                </c:pt>
              </c:numCache>
            </c:numRef>
          </c:val>
          <c:extLst>
            <c:ext xmlns:c16="http://schemas.microsoft.com/office/drawing/2014/chart" uri="{C3380CC4-5D6E-409C-BE32-E72D297353CC}">
              <c16:uniqueId val="{00000003-AFFE-4525-A7FB-CBE31F3F6858}"/>
            </c:ext>
          </c:extLst>
        </c:ser>
        <c:ser>
          <c:idx val="6"/>
          <c:order val="6"/>
          <c:tx>
            <c:strRef>
              <c:f>'2. Byggdelar A1-A5'!$AN$1</c:f>
              <c:strCache>
                <c:ptCount val="1"/>
                <c:pt idx="0">
                  <c:v>Byggdel 6, stomkompl.</c:v>
                </c:pt>
              </c:strCache>
            </c:strRef>
          </c:tx>
          <c:spPr>
            <a:solidFill>
              <a:schemeClr val="accent1">
                <a:lumMod val="60000"/>
              </a:schemeClr>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A1-A5'!$AN$2:$AN$13</c:f>
              <c:numCache>
                <c:formatCode>General</c:formatCode>
                <c:ptCount val="12"/>
                <c:pt idx="0">
                  <c:v>1.8131170280708211</c:v>
                </c:pt>
                <c:pt idx="1">
                  <c:v>0</c:v>
                </c:pt>
                <c:pt idx="2">
                  <c:v>14.243080167153073</c:v>
                </c:pt>
                <c:pt idx="3">
                  <c:v>12.441478159760731</c:v>
                </c:pt>
                <c:pt idx="4">
                  <c:v>5.5535941016238937</c:v>
                </c:pt>
                <c:pt idx="5">
                  <c:v>10.616847889312712</c:v>
                </c:pt>
                <c:pt idx="6">
                  <c:v>1.4338204071917622</c:v>
                </c:pt>
                <c:pt idx="7">
                  <c:v>0.88254555504375876</c:v>
                </c:pt>
                <c:pt idx="8">
                  <c:v>6.1574513772328023</c:v>
                </c:pt>
                <c:pt idx="9">
                  <c:v>11.139512007330353</c:v>
                </c:pt>
                <c:pt idx="10">
                  <c:v>2.0363495932282407</c:v>
                </c:pt>
                <c:pt idx="11">
                  <c:v>6.3399046889955093</c:v>
                </c:pt>
              </c:numCache>
            </c:numRef>
          </c:val>
          <c:extLst>
            <c:ext xmlns:c16="http://schemas.microsoft.com/office/drawing/2014/chart" uri="{C3380CC4-5D6E-409C-BE32-E72D297353CC}">
              <c16:uniqueId val="{00000004-AFFE-4525-A7FB-CBE31F3F6858}"/>
            </c:ext>
          </c:extLst>
        </c:ser>
        <c:ser>
          <c:idx val="10"/>
          <c:order val="10"/>
          <c:tx>
            <c:strRef>
              <c:f>'2. Byggdelar A1-A5'!$AR$1</c:f>
              <c:strCache>
                <c:ptCount val="1"/>
                <c:pt idx="0">
                  <c:v>A5 Energi</c:v>
                </c:pt>
              </c:strCache>
            </c:strRef>
          </c:tx>
          <c:spPr>
            <a:solidFill>
              <a:schemeClr val="accent5">
                <a:lumMod val="60000"/>
              </a:schemeClr>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A1-A5'!$AR$2:$AR$13</c:f>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c:ext xmlns:c16="http://schemas.microsoft.com/office/drawing/2014/chart" uri="{C3380CC4-5D6E-409C-BE32-E72D297353CC}">
              <c16:uniqueId val="{00000005-AFFE-4525-A7FB-CBE31F3F6858}"/>
            </c:ext>
          </c:extLst>
        </c:ser>
        <c:dLbls>
          <c:showLegendKey val="0"/>
          <c:showVal val="0"/>
          <c:showCatName val="0"/>
          <c:showSerName val="0"/>
          <c:showPercent val="0"/>
          <c:showBubbleSize val="0"/>
        </c:dLbls>
        <c:gapWidth val="55"/>
        <c:overlap val="100"/>
        <c:axId val="1003707360"/>
        <c:axId val="1003707688"/>
        <c:extLst>
          <c:ext xmlns:c15="http://schemas.microsoft.com/office/drawing/2012/chart" uri="{02D57815-91ED-43cb-92C2-25804820EDAC}">
            <c15:filteredBarSeries>
              <c15:ser>
                <c:idx val="0"/>
                <c:order val="0"/>
                <c:tx>
                  <c:strRef>
                    <c:extLst>
                      <c:ext uri="{02D57815-91ED-43cb-92C2-25804820EDAC}">
                        <c15:formulaRef>
                          <c15:sqref>'2. Byggdelar A1-A5'!$AH$1</c15:sqref>
                        </c15:formulaRef>
                      </c:ext>
                    </c:extLst>
                    <c:strCache>
                      <c:ptCount val="1"/>
                      <c:pt idx="0">
                        <c:v>Byggdel 2, husunderbyggand ej i klimatdeklaration</c:v>
                      </c:pt>
                    </c:strCache>
                  </c:strRef>
                </c:tx>
                <c:spPr>
                  <a:solidFill>
                    <a:schemeClr val="accent1"/>
                  </a:solidFill>
                  <a:ln>
                    <a:noFill/>
                  </a:ln>
                  <a:effectLst/>
                </c:spPr>
                <c:invertIfNegative val="0"/>
                <c:cat>
                  <c:strRef>
                    <c:extLst>
                      <c:ex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c:ext uri="{02D57815-91ED-43cb-92C2-25804820EDAC}">
                        <c15:formulaRef>
                          <c15:sqref>'2. Byggdelar A1-A5'!$AH$2:$AH$13</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6-AFFE-4525-A7FB-CBE31F3F6858}"/>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 Byggdelar A1-A5'!$AM$1</c15:sqref>
                        </c15:formulaRef>
                      </c:ext>
                    </c:extLst>
                    <c:strCache>
                      <c:ptCount val="1"/>
                      <c:pt idx="0">
                        <c:v>Byggdel 6, stomkompl. ej i klimatdeklaration</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'2. Byggdelar A1-A5'!$AM$2:$AM$13</c15:sqref>
                        </c15:formulaRef>
                      </c:ext>
                    </c:extLst>
                    <c:numCache>
                      <c:formatCode>General</c:formatCode>
                      <c:ptCount val="12"/>
                      <c:pt idx="0">
                        <c:v>5.7344068452926296</c:v>
                      </c:pt>
                      <c:pt idx="1">
                        <c:v>0</c:v>
                      </c:pt>
                      <c:pt idx="2">
                        <c:v>0</c:v>
                      </c:pt>
                      <c:pt idx="3">
                        <c:v>0</c:v>
                      </c:pt>
                      <c:pt idx="4">
                        <c:v>0</c:v>
                      </c:pt>
                      <c:pt idx="5">
                        <c:v>0</c:v>
                      </c:pt>
                      <c:pt idx="6">
                        <c:v>0</c:v>
                      </c:pt>
                      <c:pt idx="7">
                        <c:v>0</c:v>
                      </c:pt>
                      <c:pt idx="8">
                        <c:v>0</c:v>
                      </c:pt>
                      <c:pt idx="9">
                        <c:v>0</c:v>
                      </c:pt>
                      <c:pt idx="10">
                        <c:v>0</c:v>
                      </c:pt>
                      <c:pt idx="11">
                        <c:v>0</c:v>
                      </c:pt>
                    </c:numCache>
                  </c:numRef>
                </c:val>
                <c:extLst xmlns:c15="http://schemas.microsoft.com/office/drawing/2012/chart">
                  <c:ext xmlns:c16="http://schemas.microsoft.com/office/drawing/2014/chart" uri="{C3380CC4-5D6E-409C-BE32-E72D297353CC}">
                    <c16:uniqueId val="{00000007-AFFE-4525-A7FB-CBE31F3F6858}"/>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 Byggdelar A1-A5'!$AO$1</c15:sqref>
                        </c15:formulaRef>
                      </c:ext>
                    </c:extLst>
                    <c:strCache>
                      <c:ptCount val="1"/>
                      <c:pt idx="0">
                        <c:v>Byggdel 7, rumskomplettering</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'2. Byggdelar A1-A5'!$AO$2:$AO$13</c15:sqref>
                        </c15:formulaRef>
                      </c:ext>
                    </c:extLst>
                    <c:numCache>
                      <c:formatCode>General</c:formatCode>
                      <c:ptCount val="12"/>
                      <c:pt idx="0">
                        <c:v>24.356269227021137</c:v>
                      </c:pt>
                      <c:pt idx="1">
                        <c:v>25.427487440659718</c:v>
                      </c:pt>
                      <c:pt idx="2">
                        <c:v>22.968566309653752</c:v>
                      </c:pt>
                      <c:pt idx="3">
                        <c:v>25.561698144697434</c:v>
                      </c:pt>
                      <c:pt idx="4">
                        <c:v>22.050569069745631</c:v>
                      </c:pt>
                      <c:pt idx="5">
                        <c:v>20.064848372543832</c:v>
                      </c:pt>
                      <c:pt idx="6">
                        <c:v>19.391445903685639</c:v>
                      </c:pt>
                      <c:pt idx="7">
                        <c:v>24.643313780217291</c:v>
                      </c:pt>
                      <c:pt idx="8">
                        <c:v>22.912188074113686</c:v>
                      </c:pt>
                      <c:pt idx="9">
                        <c:v>24.508079762389119</c:v>
                      </c:pt>
                      <c:pt idx="10">
                        <c:v>24.948885222502138</c:v>
                      </c:pt>
                      <c:pt idx="11">
                        <c:v>22.610197719335012</c:v>
                      </c:pt>
                    </c:numCache>
                  </c:numRef>
                </c:val>
                <c:extLst xmlns:c15="http://schemas.microsoft.com/office/drawing/2012/chart">
                  <c:ext xmlns:c16="http://schemas.microsoft.com/office/drawing/2014/chart" uri="{C3380CC4-5D6E-409C-BE32-E72D297353CC}">
                    <c16:uniqueId val="{00000008-AFFE-4525-A7FB-CBE31F3F6858}"/>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 Byggdelar A1-A5'!$AP$1</c15:sqref>
                        </c15:formulaRef>
                      </c:ext>
                    </c:extLst>
                    <c:strCache>
                      <c:ptCount val="1"/>
                      <c:pt idx="0">
                        <c:v>Byggdel 8, installationer, solceller</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'2. Byggdelar A1-A5'!$AP$2:$AP$13</c15:sqref>
                        </c15:formulaRef>
                      </c:ext>
                    </c:extLst>
                    <c:numCache>
                      <c:formatCode>General</c:formatCode>
                      <c:ptCount val="12"/>
                      <c:pt idx="0">
                        <c:v>0</c:v>
                      </c:pt>
                      <c:pt idx="1">
                        <c:v>0</c:v>
                      </c:pt>
                      <c:pt idx="2">
                        <c:v>68.26879860200961</c:v>
                      </c:pt>
                      <c:pt idx="3">
                        <c:v>0</c:v>
                      </c:pt>
                      <c:pt idx="4">
                        <c:v>0</c:v>
                      </c:pt>
                      <c:pt idx="5">
                        <c:v>8.004337866647063</c:v>
                      </c:pt>
                      <c:pt idx="6">
                        <c:v>0</c:v>
                      </c:pt>
                      <c:pt idx="7">
                        <c:v>0</c:v>
                      </c:pt>
                      <c:pt idx="8">
                        <c:v>0</c:v>
                      </c:pt>
                      <c:pt idx="9">
                        <c:v>0</c:v>
                      </c:pt>
                      <c:pt idx="10">
                        <c:v>0</c:v>
                      </c:pt>
                      <c:pt idx="11">
                        <c:v>0</c:v>
                      </c:pt>
                    </c:numCache>
                  </c:numRef>
                </c:val>
                <c:extLst xmlns:c15="http://schemas.microsoft.com/office/drawing/2012/chart">
                  <c:ext xmlns:c16="http://schemas.microsoft.com/office/drawing/2014/chart" uri="{C3380CC4-5D6E-409C-BE32-E72D297353CC}">
                    <c16:uniqueId val="{00000009-AFFE-4525-A7FB-CBE31F3F6858}"/>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 Byggdelar A1-A5'!$AQ$1</c15:sqref>
                        </c15:formulaRef>
                      </c:ext>
                    </c:extLst>
                    <c:strCache>
                      <c:ptCount val="1"/>
                      <c:pt idx="0">
                        <c:v>Byggdel 8, installationer, exkl. solceller</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'2. Byggdelar A1-A5'!$AQ$2:$AQ$13</c15:sqref>
                        </c15:formulaRef>
                      </c:ext>
                    </c:extLst>
                    <c:numCache>
                      <c:formatCode>General</c:formatCode>
                      <c:ptCount val="12"/>
                      <c:pt idx="0">
                        <c:v>10.204941860465116</c:v>
                      </c:pt>
                      <c:pt idx="1">
                        <c:v>10.653767560664111</c:v>
                      </c:pt>
                      <c:pt idx="2">
                        <c:v>9.6235134216785561</c:v>
                      </c:pt>
                      <c:pt idx="3">
                        <c:v>10.709999999999999</c:v>
                      </c:pt>
                      <c:pt idx="4">
                        <c:v>9.2388852023888539</c:v>
                      </c:pt>
                      <c:pt idx="5">
                        <c:v>8.4068955377490262</c:v>
                      </c:pt>
                      <c:pt idx="6">
                        <c:v>8.1247491638795974</c:v>
                      </c:pt>
                      <c:pt idx="7">
                        <c:v>10.325209580838324</c:v>
                      </c:pt>
                      <c:pt idx="8">
                        <c:v>9.5998917162966961</c:v>
                      </c:pt>
                      <c:pt idx="9">
                        <c:v>10.268548387096775</c:v>
                      </c:pt>
                      <c:pt idx="10">
                        <c:v>10.453239812959252</c:v>
                      </c:pt>
                      <c:pt idx="11">
                        <c:v>9.473361910593999</c:v>
                      </c:pt>
                    </c:numCache>
                  </c:numRef>
                </c:val>
                <c:extLst xmlns:c15="http://schemas.microsoft.com/office/drawing/2012/chart">
                  <c:ext xmlns:c16="http://schemas.microsoft.com/office/drawing/2014/chart" uri="{C3380CC4-5D6E-409C-BE32-E72D297353CC}">
                    <c16:uniqueId val="{0000000A-AFFE-4525-A7FB-CBE31F3F6858}"/>
                  </c:ext>
                </c:extLst>
              </c15:ser>
            </c15:filteredBarSeries>
          </c:ext>
        </c:extLst>
      </c:barChart>
      <c:catAx>
        <c:axId val="1003707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sv-SE"/>
          </a:p>
        </c:txPr>
        <c:crossAx val="1003707688"/>
        <c:crosses val="autoZero"/>
        <c:auto val="1"/>
        <c:lblAlgn val="ctr"/>
        <c:lblOffset val="100"/>
        <c:noMultiLvlLbl val="0"/>
      </c:catAx>
      <c:valAx>
        <c:axId val="1003707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03707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Klimatpåverkan A1-A5 Byggdelar 2027 [kg CO2e/m2 BTA]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stacked"/>
        <c:varyColors val="0"/>
        <c:ser>
          <c:idx val="1"/>
          <c:order val="1"/>
          <c:tx>
            <c:strRef>
              <c:f>'2. Byggdelar A1-A5'!$AI$1</c:f>
              <c:strCache>
                <c:ptCount val="1"/>
                <c:pt idx="0">
                  <c:v>Byggdel 2, husunderbyggand, i klimatdeklaration</c:v>
                </c:pt>
              </c:strCache>
            </c:strRef>
          </c:tx>
          <c:spPr>
            <a:solidFill>
              <a:schemeClr val="accent2"/>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A1-A5'!$AI$2:$AI$13</c:f>
              <c:numCache>
                <c:formatCode>General</c:formatCode>
                <c:ptCount val="12"/>
                <c:pt idx="0">
                  <c:v>23.131544303108051</c:v>
                </c:pt>
                <c:pt idx="1">
                  <c:v>70.563314784491354</c:v>
                </c:pt>
                <c:pt idx="2">
                  <c:v>36.711106894042636</c:v>
                </c:pt>
                <c:pt idx="3">
                  <c:v>23.63302212442067</c:v>
                </c:pt>
                <c:pt idx="4">
                  <c:v>46.570685530191511</c:v>
                </c:pt>
                <c:pt idx="5">
                  <c:v>57.520549524357669</c:v>
                </c:pt>
                <c:pt idx="6">
                  <c:v>46.809758258780157</c:v>
                </c:pt>
                <c:pt idx="7">
                  <c:v>46.832853986196291</c:v>
                </c:pt>
                <c:pt idx="8">
                  <c:v>43.409563705881823</c:v>
                </c:pt>
                <c:pt idx="9">
                  <c:v>33.105298515613896</c:v>
                </c:pt>
                <c:pt idx="10">
                  <c:v>46.586705368210914</c:v>
                </c:pt>
                <c:pt idx="11">
                  <c:v>49.098263419941041</c:v>
                </c:pt>
              </c:numCache>
            </c:numRef>
          </c:val>
          <c:extLst>
            <c:ext xmlns:c16="http://schemas.microsoft.com/office/drawing/2014/chart" uri="{C3380CC4-5D6E-409C-BE32-E72D297353CC}">
              <c16:uniqueId val="{00000000-9F74-4502-9E0A-86F75928E37D}"/>
            </c:ext>
          </c:extLst>
        </c:ser>
        <c:ser>
          <c:idx val="2"/>
          <c:order val="2"/>
          <c:tx>
            <c:strRef>
              <c:f>'2. Byggdelar A1-A5'!$AJ$1</c:f>
              <c:strCache>
                <c:ptCount val="1"/>
                <c:pt idx="0">
                  <c:v>Byggdel 3, stomme</c:v>
                </c:pt>
              </c:strCache>
            </c:strRef>
          </c:tx>
          <c:spPr>
            <a:solidFill>
              <a:schemeClr val="accent3"/>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A1-A5'!$AJ$2:$AJ$13</c:f>
              <c:numCache>
                <c:formatCode>General</c:formatCode>
                <c:ptCount val="12"/>
                <c:pt idx="0">
                  <c:v>9.1830391577979356</c:v>
                </c:pt>
                <c:pt idx="1">
                  <c:v>0</c:v>
                </c:pt>
                <c:pt idx="2">
                  <c:v>21.246650024166208</c:v>
                </c:pt>
                <c:pt idx="3">
                  <c:v>14.262213502579618</c:v>
                </c:pt>
                <c:pt idx="4">
                  <c:v>3.9635500089206284</c:v>
                </c:pt>
                <c:pt idx="5">
                  <c:v>10.867484013712787</c:v>
                </c:pt>
                <c:pt idx="6">
                  <c:v>4.210169276876969</c:v>
                </c:pt>
                <c:pt idx="7">
                  <c:v>8.1869862206152852</c:v>
                </c:pt>
                <c:pt idx="8">
                  <c:v>4.7305965914951891</c:v>
                </c:pt>
                <c:pt idx="9">
                  <c:v>13.229560343676471</c:v>
                </c:pt>
                <c:pt idx="10">
                  <c:v>2.1739639727006468</c:v>
                </c:pt>
                <c:pt idx="11">
                  <c:v>3.6228888890086215</c:v>
                </c:pt>
              </c:numCache>
            </c:numRef>
          </c:val>
          <c:extLst>
            <c:ext xmlns:c16="http://schemas.microsoft.com/office/drawing/2014/chart" uri="{C3380CC4-5D6E-409C-BE32-E72D297353CC}">
              <c16:uniqueId val="{00000001-9F74-4502-9E0A-86F75928E37D}"/>
            </c:ext>
          </c:extLst>
        </c:ser>
        <c:ser>
          <c:idx val="3"/>
          <c:order val="3"/>
          <c:tx>
            <c:strRef>
              <c:f>'2. Byggdelar A1-A5'!$AK$1</c:f>
              <c:strCache>
                <c:ptCount val="1"/>
                <c:pt idx="0">
                  <c:v>Byggdel 4, yttertak</c:v>
                </c:pt>
              </c:strCache>
            </c:strRef>
          </c:tx>
          <c:spPr>
            <a:solidFill>
              <a:schemeClr val="accent4"/>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A1-A5'!$AK$2:$AK$13</c:f>
              <c:numCache>
                <c:formatCode>General</c:formatCode>
                <c:ptCount val="12"/>
                <c:pt idx="0">
                  <c:v>26.709944578677739</c:v>
                </c:pt>
                <c:pt idx="1">
                  <c:v>27.762738854949855</c:v>
                </c:pt>
                <c:pt idx="2">
                  <c:v>10.60048484713325</c:v>
                </c:pt>
                <c:pt idx="3">
                  <c:v>9.1540171051080321</c:v>
                </c:pt>
                <c:pt idx="4">
                  <c:v>20.520569465223979</c:v>
                </c:pt>
                <c:pt idx="5">
                  <c:v>37.724392904075359</c:v>
                </c:pt>
                <c:pt idx="6">
                  <c:v>47.155801229888674</c:v>
                </c:pt>
                <c:pt idx="7">
                  <c:v>51.205636697612277</c:v>
                </c:pt>
                <c:pt idx="8">
                  <c:v>21.520626122822598</c:v>
                </c:pt>
                <c:pt idx="9">
                  <c:v>19.226351507164242</c:v>
                </c:pt>
                <c:pt idx="10">
                  <c:v>42.044181449599414</c:v>
                </c:pt>
                <c:pt idx="11">
                  <c:v>20.077743414291799</c:v>
                </c:pt>
              </c:numCache>
            </c:numRef>
          </c:val>
          <c:extLst>
            <c:ext xmlns:c16="http://schemas.microsoft.com/office/drawing/2014/chart" uri="{C3380CC4-5D6E-409C-BE32-E72D297353CC}">
              <c16:uniqueId val="{00000002-9F74-4502-9E0A-86F75928E37D}"/>
            </c:ext>
          </c:extLst>
        </c:ser>
        <c:ser>
          <c:idx val="4"/>
          <c:order val="4"/>
          <c:tx>
            <c:strRef>
              <c:f>'2. Byggdelar A1-A5'!$AL$1</c:f>
              <c:strCache>
                <c:ptCount val="1"/>
                <c:pt idx="0">
                  <c:v>Byggdel 5, fasader</c:v>
                </c:pt>
              </c:strCache>
            </c:strRef>
          </c:tx>
          <c:spPr>
            <a:solidFill>
              <a:schemeClr val="accent5"/>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A1-A5'!$AL$2:$AL$13</c:f>
              <c:numCache>
                <c:formatCode>General</c:formatCode>
                <c:ptCount val="12"/>
                <c:pt idx="0">
                  <c:v>29.441944035281843</c:v>
                </c:pt>
                <c:pt idx="1">
                  <c:v>49.408895484027354</c:v>
                </c:pt>
                <c:pt idx="2">
                  <c:v>23.126294038716988</c:v>
                </c:pt>
                <c:pt idx="3">
                  <c:v>24.306519302352889</c:v>
                </c:pt>
                <c:pt idx="4">
                  <c:v>36.494991140209997</c:v>
                </c:pt>
                <c:pt idx="5">
                  <c:v>38.995277706958156</c:v>
                </c:pt>
                <c:pt idx="6">
                  <c:v>30.29922953153665</c:v>
                </c:pt>
                <c:pt idx="7">
                  <c:v>23.86631796045312</c:v>
                </c:pt>
                <c:pt idx="8">
                  <c:v>33.386988121489075</c:v>
                </c:pt>
                <c:pt idx="9">
                  <c:v>45.803179514185395</c:v>
                </c:pt>
                <c:pt idx="10">
                  <c:v>25.407986417918593</c:v>
                </c:pt>
                <c:pt idx="11">
                  <c:v>33.165010979797671</c:v>
                </c:pt>
              </c:numCache>
            </c:numRef>
          </c:val>
          <c:extLst>
            <c:ext xmlns:c16="http://schemas.microsoft.com/office/drawing/2014/chart" uri="{C3380CC4-5D6E-409C-BE32-E72D297353CC}">
              <c16:uniqueId val="{00000003-9F74-4502-9E0A-86F75928E37D}"/>
            </c:ext>
          </c:extLst>
        </c:ser>
        <c:ser>
          <c:idx val="6"/>
          <c:order val="6"/>
          <c:tx>
            <c:strRef>
              <c:f>'2. Byggdelar A1-A5'!$AN$1</c:f>
              <c:strCache>
                <c:ptCount val="1"/>
                <c:pt idx="0">
                  <c:v>Byggdel 6, stomkompl.</c:v>
                </c:pt>
              </c:strCache>
            </c:strRef>
          </c:tx>
          <c:spPr>
            <a:solidFill>
              <a:schemeClr val="accent1">
                <a:lumMod val="60000"/>
              </a:schemeClr>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A1-A5'!$AN$2:$AN$13</c:f>
              <c:numCache>
                <c:formatCode>General</c:formatCode>
                <c:ptCount val="12"/>
                <c:pt idx="0">
                  <c:v>1.8131170280708211</c:v>
                </c:pt>
                <c:pt idx="1">
                  <c:v>0</c:v>
                </c:pt>
                <c:pt idx="2">
                  <c:v>14.243080167153073</c:v>
                </c:pt>
                <c:pt idx="3">
                  <c:v>12.441478159760731</c:v>
                </c:pt>
                <c:pt idx="4">
                  <c:v>5.5535941016238937</c:v>
                </c:pt>
                <c:pt idx="5">
                  <c:v>10.616847889312712</c:v>
                </c:pt>
                <c:pt idx="6">
                  <c:v>1.4338204071917622</c:v>
                </c:pt>
                <c:pt idx="7">
                  <c:v>0.88254555504375876</c:v>
                </c:pt>
                <c:pt idx="8">
                  <c:v>6.1574513772328023</c:v>
                </c:pt>
                <c:pt idx="9">
                  <c:v>11.139512007330353</c:v>
                </c:pt>
                <c:pt idx="10">
                  <c:v>2.0363495932282407</c:v>
                </c:pt>
                <c:pt idx="11">
                  <c:v>6.3399046889955093</c:v>
                </c:pt>
              </c:numCache>
            </c:numRef>
          </c:val>
          <c:extLst>
            <c:ext xmlns:c16="http://schemas.microsoft.com/office/drawing/2014/chart" uri="{C3380CC4-5D6E-409C-BE32-E72D297353CC}">
              <c16:uniqueId val="{00000004-9F74-4502-9E0A-86F75928E37D}"/>
            </c:ext>
          </c:extLst>
        </c:ser>
        <c:ser>
          <c:idx val="7"/>
          <c:order val="7"/>
          <c:tx>
            <c:strRef>
              <c:f>'2. Byggdelar A1-A5'!$AO$1</c:f>
              <c:strCache>
                <c:ptCount val="1"/>
                <c:pt idx="0">
                  <c:v>Byggdel 7, rumskomplettering</c:v>
                </c:pt>
              </c:strCache>
            </c:strRef>
          </c:tx>
          <c:spPr>
            <a:solidFill>
              <a:schemeClr val="accent2">
                <a:lumMod val="60000"/>
              </a:schemeClr>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A1-A5'!$AO$2:$AO$13</c:f>
              <c:numCache>
                <c:formatCode>General</c:formatCode>
                <c:ptCount val="12"/>
                <c:pt idx="0">
                  <c:v>24.356269227021137</c:v>
                </c:pt>
                <c:pt idx="1">
                  <c:v>25.427487440659718</c:v>
                </c:pt>
                <c:pt idx="2">
                  <c:v>22.968566309653752</c:v>
                </c:pt>
                <c:pt idx="3">
                  <c:v>25.561698144697434</c:v>
                </c:pt>
                <c:pt idx="4">
                  <c:v>22.050569069745631</c:v>
                </c:pt>
                <c:pt idx="5">
                  <c:v>20.064848372543832</c:v>
                </c:pt>
                <c:pt idx="6">
                  <c:v>19.391445903685639</c:v>
                </c:pt>
                <c:pt idx="7">
                  <c:v>24.643313780217291</c:v>
                </c:pt>
                <c:pt idx="8">
                  <c:v>22.912188074113686</c:v>
                </c:pt>
                <c:pt idx="9">
                  <c:v>24.508079762389119</c:v>
                </c:pt>
                <c:pt idx="10">
                  <c:v>24.948885222502138</c:v>
                </c:pt>
                <c:pt idx="11">
                  <c:v>22.610197719335012</c:v>
                </c:pt>
              </c:numCache>
            </c:numRef>
          </c:val>
          <c:extLst xmlns:c15="http://schemas.microsoft.com/office/drawing/2012/chart">
            <c:ext xmlns:c16="http://schemas.microsoft.com/office/drawing/2014/chart" uri="{C3380CC4-5D6E-409C-BE32-E72D297353CC}">
              <c16:uniqueId val="{00000005-9F74-4502-9E0A-86F75928E37D}"/>
            </c:ext>
          </c:extLst>
        </c:ser>
        <c:ser>
          <c:idx val="9"/>
          <c:order val="9"/>
          <c:tx>
            <c:strRef>
              <c:f>'2. Byggdelar A1-A5'!$AQ$1</c:f>
              <c:strCache>
                <c:ptCount val="1"/>
                <c:pt idx="0">
                  <c:v>Byggdel 8, installationer, exkl. solceller</c:v>
                </c:pt>
              </c:strCache>
            </c:strRef>
          </c:tx>
          <c:spPr>
            <a:solidFill>
              <a:schemeClr val="accent4">
                <a:lumMod val="60000"/>
              </a:schemeClr>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A1-A5'!$AQ$2:$AQ$13</c:f>
              <c:numCache>
                <c:formatCode>General</c:formatCode>
                <c:ptCount val="12"/>
                <c:pt idx="0">
                  <c:v>10.204941860465116</c:v>
                </c:pt>
                <c:pt idx="1">
                  <c:v>10.653767560664111</c:v>
                </c:pt>
                <c:pt idx="2">
                  <c:v>9.6235134216785561</c:v>
                </c:pt>
                <c:pt idx="3">
                  <c:v>10.709999999999999</c:v>
                </c:pt>
                <c:pt idx="4">
                  <c:v>9.2388852023888539</c:v>
                </c:pt>
                <c:pt idx="5">
                  <c:v>8.4068955377490262</c:v>
                </c:pt>
                <c:pt idx="6">
                  <c:v>8.1247491638795974</c:v>
                </c:pt>
                <c:pt idx="7">
                  <c:v>10.325209580838324</c:v>
                </c:pt>
                <c:pt idx="8">
                  <c:v>9.5998917162966961</c:v>
                </c:pt>
                <c:pt idx="9">
                  <c:v>10.268548387096775</c:v>
                </c:pt>
                <c:pt idx="10">
                  <c:v>10.453239812959252</c:v>
                </c:pt>
                <c:pt idx="11">
                  <c:v>9.473361910593999</c:v>
                </c:pt>
              </c:numCache>
            </c:numRef>
          </c:val>
          <c:extLst xmlns:c15="http://schemas.microsoft.com/office/drawing/2012/chart">
            <c:ext xmlns:c16="http://schemas.microsoft.com/office/drawing/2014/chart" uri="{C3380CC4-5D6E-409C-BE32-E72D297353CC}">
              <c16:uniqueId val="{00000006-9F74-4502-9E0A-86F75928E37D}"/>
            </c:ext>
          </c:extLst>
        </c:ser>
        <c:ser>
          <c:idx val="10"/>
          <c:order val="10"/>
          <c:tx>
            <c:strRef>
              <c:f>'2. Byggdelar A1-A5'!$AR$1</c:f>
              <c:strCache>
                <c:ptCount val="1"/>
                <c:pt idx="0">
                  <c:v>A5 Energi</c:v>
                </c:pt>
              </c:strCache>
            </c:strRef>
          </c:tx>
          <c:spPr>
            <a:solidFill>
              <a:schemeClr val="accent5">
                <a:lumMod val="60000"/>
              </a:schemeClr>
            </a:solidFill>
            <a:ln>
              <a:noFill/>
            </a:ln>
            <a:effectLst/>
          </c:spPr>
          <c:invertIfNegative val="0"/>
          <c:cat>
            <c:strRef>
              <c:f>'2. Byggdelar A1-A5'!$A$2:$A$13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Byggdelar A1-A5'!$AR$2:$AR$13</c:f>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c:ext xmlns:c16="http://schemas.microsoft.com/office/drawing/2014/chart" uri="{C3380CC4-5D6E-409C-BE32-E72D297353CC}">
              <c16:uniqueId val="{00000007-9F74-4502-9E0A-86F75928E37D}"/>
            </c:ext>
          </c:extLst>
        </c:ser>
        <c:dLbls>
          <c:showLegendKey val="0"/>
          <c:showVal val="0"/>
          <c:showCatName val="0"/>
          <c:showSerName val="0"/>
          <c:showPercent val="0"/>
          <c:showBubbleSize val="0"/>
        </c:dLbls>
        <c:gapWidth val="55"/>
        <c:overlap val="100"/>
        <c:axId val="1003707360"/>
        <c:axId val="1003707688"/>
        <c:extLst>
          <c:ext xmlns:c15="http://schemas.microsoft.com/office/drawing/2012/chart" uri="{02D57815-91ED-43cb-92C2-25804820EDAC}">
            <c15:filteredBarSeries>
              <c15:ser>
                <c:idx val="0"/>
                <c:order val="0"/>
                <c:tx>
                  <c:strRef>
                    <c:extLst>
                      <c:ext uri="{02D57815-91ED-43cb-92C2-25804820EDAC}">
                        <c15:formulaRef>
                          <c15:sqref>'2. Byggdelar A1-A5'!$AH$1</c15:sqref>
                        </c15:formulaRef>
                      </c:ext>
                    </c:extLst>
                    <c:strCache>
                      <c:ptCount val="1"/>
                      <c:pt idx="0">
                        <c:v>Byggdel 2, husunderbyggand ej i klimatdeklaration</c:v>
                      </c:pt>
                    </c:strCache>
                  </c:strRef>
                </c:tx>
                <c:spPr>
                  <a:solidFill>
                    <a:schemeClr val="accent1"/>
                  </a:solidFill>
                  <a:ln>
                    <a:noFill/>
                  </a:ln>
                  <a:effectLst/>
                </c:spPr>
                <c:invertIfNegative val="0"/>
                <c:cat>
                  <c:strRef>
                    <c:extLst>
                      <c:ex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c:ext uri="{02D57815-91ED-43cb-92C2-25804820EDAC}">
                        <c15:formulaRef>
                          <c15:sqref>'2. Byggdelar A1-A5'!$AH$2:$AH$13</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8-9F74-4502-9E0A-86F75928E37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'2. Byggdelar A1-A5'!$AM$1</c15:sqref>
                        </c15:formulaRef>
                      </c:ext>
                    </c:extLst>
                    <c:strCache>
                      <c:ptCount val="1"/>
                      <c:pt idx="0">
                        <c:v>Byggdel 6, stomkompl. ej i klimatdeklaration</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'2. Byggdelar A1-A5'!$AM$2:$AM$13</c15:sqref>
                        </c15:formulaRef>
                      </c:ext>
                    </c:extLst>
                    <c:numCache>
                      <c:formatCode>General</c:formatCode>
                      <c:ptCount val="12"/>
                      <c:pt idx="0">
                        <c:v>5.7344068452926296</c:v>
                      </c:pt>
                      <c:pt idx="1">
                        <c:v>0</c:v>
                      </c:pt>
                      <c:pt idx="2">
                        <c:v>0</c:v>
                      </c:pt>
                      <c:pt idx="3">
                        <c:v>0</c:v>
                      </c:pt>
                      <c:pt idx="4">
                        <c:v>0</c:v>
                      </c:pt>
                      <c:pt idx="5">
                        <c:v>0</c:v>
                      </c:pt>
                      <c:pt idx="6">
                        <c:v>0</c:v>
                      </c:pt>
                      <c:pt idx="7">
                        <c:v>0</c:v>
                      </c:pt>
                      <c:pt idx="8">
                        <c:v>0</c:v>
                      </c:pt>
                      <c:pt idx="9">
                        <c:v>0</c:v>
                      </c:pt>
                      <c:pt idx="10">
                        <c:v>0</c:v>
                      </c:pt>
                      <c:pt idx="11">
                        <c:v>0</c:v>
                      </c:pt>
                    </c:numCache>
                  </c:numRef>
                </c:val>
                <c:extLst xmlns:c15="http://schemas.microsoft.com/office/drawing/2012/chart">
                  <c:ext xmlns:c16="http://schemas.microsoft.com/office/drawing/2014/chart" uri="{C3380CC4-5D6E-409C-BE32-E72D297353CC}">
                    <c16:uniqueId val="{00000009-9F74-4502-9E0A-86F75928E37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 Byggdelar A1-A5'!$AP$1</c15:sqref>
                        </c15:formulaRef>
                      </c:ext>
                    </c:extLst>
                    <c:strCache>
                      <c:ptCount val="1"/>
                      <c:pt idx="0">
                        <c:v>Byggdel 8, installationer, solceller</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 Byggdelar A1-A5'!$A$2:$A$13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'2. Byggdelar A1-A5'!$AP$2:$AP$13</c15:sqref>
                        </c15:formulaRef>
                      </c:ext>
                    </c:extLst>
                    <c:numCache>
                      <c:formatCode>General</c:formatCode>
                      <c:ptCount val="12"/>
                      <c:pt idx="0">
                        <c:v>0</c:v>
                      </c:pt>
                      <c:pt idx="1">
                        <c:v>0</c:v>
                      </c:pt>
                      <c:pt idx="2">
                        <c:v>68.26879860200961</c:v>
                      </c:pt>
                      <c:pt idx="3">
                        <c:v>0</c:v>
                      </c:pt>
                      <c:pt idx="4">
                        <c:v>0</c:v>
                      </c:pt>
                      <c:pt idx="5">
                        <c:v>8.004337866647063</c:v>
                      </c:pt>
                      <c:pt idx="6">
                        <c:v>0</c:v>
                      </c:pt>
                      <c:pt idx="7">
                        <c:v>0</c:v>
                      </c:pt>
                      <c:pt idx="8">
                        <c:v>0</c:v>
                      </c:pt>
                      <c:pt idx="9">
                        <c:v>0</c:v>
                      </c:pt>
                      <c:pt idx="10">
                        <c:v>0</c:v>
                      </c:pt>
                      <c:pt idx="11">
                        <c:v>0</c:v>
                      </c:pt>
                    </c:numCache>
                  </c:numRef>
                </c:val>
                <c:extLst xmlns:c15="http://schemas.microsoft.com/office/drawing/2012/chart">
                  <c:ext xmlns:c16="http://schemas.microsoft.com/office/drawing/2014/chart" uri="{C3380CC4-5D6E-409C-BE32-E72D297353CC}">
                    <c16:uniqueId val="{0000000A-9F74-4502-9E0A-86F75928E37D}"/>
                  </c:ext>
                </c:extLst>
              </c15:ser>
            </c15:filteredBarSeries>
          </c:ext>
        </c:extLst>
      </c:barChart>
      <c:catAx>
        <c:axId val="1003707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sv-SE"/>
          </a:p>
        </c:txPr>
        <c:crossAx val="1003707688"/>
        <c:crosses val="autoZero"/>
        <c:auto val="1"/>
        <c:lblAlgn val="ctr"/>
        <c:lblOffset val="100"/>
        <c:noMultiLvlLbl val="0"/>
      </c:catAx>
      <c:valAx>
        <c:axId val="10037076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03707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Medelvärde klimatpåverkan</a:t>
            </a:r>
            <a:r>
              <a:rPr lang="sv-SE" baseline="0"/>
              <a:t> </a:t>
            </a:r>
            <a:r>
              <a:rPr lang="sv-SE" sz="1400" b="0" i="0" u="none" strike="noStrike" baseline="0">
                <a:effectLst/>
              </a:rPr>
              <a:t>A1-A5 Produkttyper</a:t>
            </a:r>
            <a:r>
              <a:rPr lang="sv-SE" baseline="0"/>
              <a:t> 2022 </a:t>
            </a:r>
            <a:br>
              <a:rPr lang="sv-SE" baseline="0"/>
            </a:br>
            <a:r>
              <a:rPr lang="sv-SE" sz="1050" baseline="0"/>
              <a:t>(A1-A3, A4 och A5 Spill inkluderat i produkttyper) </a:t>
            </a:r>
            <a:endParaRPr lang="sv-SE" sz="105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Medelvärden!$A$2</c:f>
              <c:strCache>
                <c:ptCount val="1"/>
                <c:pt idx="0">
                  <c:v>Småhus</c:v>
                </c:pt>
              </c:strCache>
            </c:strRef>
          </c:tx>
          <c:dPt>
            <c:idx val="0"/>
            <c:bubble3D val="0"/>
            <c:spPr>
              <a:solidFill>
                <a:schemeClr val="accent1"/>
              </a:solidFill>
              <a:ln>
                <a:noFill/>
              </a:ln>
              <a:effectLst/>
            </c:spPr>
            <c:extLst>
              <c:ext xmlns:c16="http://schemas.microsoft.com/office/drawing/2014/chart" uri="{C3380CC4-5D6E-409C-BE32-E72D297353CC}">
                <c16:uniqueId val="{00000001-3621-43A9-BE37-3A6DBA0895F0}"/>
              </c:ext>
            </c:extLst>
          </c:dPt>
          <c:dPt>
            <c:idx val="1"/>
            <c:bubble3D val="0"/>
            <c:spPr>
              <a:solidFill>
                <a:schemeClr val="accent2"/>
              </a:solidFill>
              <a:ln>
                <a:noFill/>
              </a:ln>
              <a:effectLst/>
            </c:spPr>
            <c:extLst>
              <c:ext xmlns:c16="http://schemas.microsoft.com/office/drawing/2014/chart" uri="{C3380CC4-5D6E-409C-BE32-E72D297353CC}">
                <c16:uniqueId val="{00000003-3621-43A9-BE37-3A6DBA0895F0}"/>
              </c:ext>
            </c:extLst>
          </c:dPt>
          <c:dPt>
            <c:idx val="2"/>
            <c:bubble3D val="0"/>
            <c:spPr>
              <a:solidFill>
                <a:schemeClr val="accent3"/>
              </a:solidFill>
              <a:ln>
                <a:noFill/>
              </a:ln>
              <a:effectLst/>
            </c:spPr>
            <c:extLst>
              <c:ext xmlns:c16="http://schemas.microsoft.com/office/drawing/2014/chart" uri="{C3380CC4-5D6E-409C-BE32-E72D297353CC}">
                <c16:uniqueId val="{00000005-3621-43A9-BE37-3A6DBA0895F0}"/>
              </c:ext>
            </c:extLst>
          </c:dPt>
          <c:dPt>
            <c:idx val="3"/>
            <c:bubble3D val="0"/>
            <c:spPr>
              <a:solidFill>
                <a:schemeClr val="accent4"/>
              </a:solidFill>
              <a:ln>
                <a:noFill/>
              </a:ln>
              <a:effectLst/>
            </c:spPr>
            <c:extLst>
              <c:ext xmlns:c16="http://schemas.microsoft.com/office/drawing/2014/chart" uri="{C3380CC4-5D6E-409C-BE32-E72D297353CC}">
                <c16:uniqueId val="{00000007-3621-43A9-BE37-3A6DBA0895F0}"/>
              </c:ext>
            </c:extLst>
          </c:dPt>
          <c:dPt>
            <c:idx val="4"/>
            <c:bubble3D val="0"/>
            <c:spPr>
              <a:solidFill>
                <a:schemeClr val="accent5"/>
              </a:solidFill>
              <a:ln>
                <a:noFill/>
              </a:ln>
              <a:effectLst/>
            </c:spPr>
            <c:extLst>
              <c:ext xmlns:c16="http://schemas.microsoft.com/office/drawing/2014/chart" uri="{C3380CC4-5D6E-409C-BE32-E72D297353CC}">
                <c16:uniqueId val="{00000009-3621-43A9-BE37-3A6DBA0895F0}"/>
              </c:ext>
            </c:extLst>
          </c:dPt>
          <c:dPt>
            <c:idx val="5"/>
            <c:bubble3D val="0"/>
            <c:spPr>
              <a:solidFill>
                <a:schemeClr val="accent6"/>
              </a:solidFill>
              <a:ln>
                <a:noFill/>
              </a:ln>
              <a:effectLst/>
            </c:spPr>
            <c:extLst>
              <c:ext xmlns:c16="http://schemas.microsoft.com/office/drawing/2014/chart" uri="{C3380CC4-5D6E-409C-BE32-E72D297353CC}">
                <c16:uniqueId val="{0000000B-3621-43A9-BE37-3A6DBA0895F0}"/>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0D-3621-43A9-BE37-3A6DBA0895F0}"/>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0F-3621-43A9-BE37-3A6DBA0895F0}"/>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11-3621-43A9-BE37-3A6DBA0895F0}"/>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13-3621-43A9-BE37-3A6DBA0895F0}"/>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15-3621-43A9-BE37-3A6DBA0895F0}"/>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17-3621-43A9-BE37-3A6DBA0895F0}"/>
              </c:ext>
            </c:extLst>
          </c:dPt>
          <c:dPt>
            <c:idx val="12"/>
            <c:bubble3D val="0"/>
            <c:spPr>
              <a:solidFill>
                <a:schemeClr val="accent1">
                  <a:lumMod val="80000"/>
                  <a:lumOff val="20000"/>
                </a:schemeClr>
              </a:solidFill>
              <a:ln>
                <a:noFill/>
              </a:ln>
              <a:effectLst/>
            </c:spPr>
            <c:extLst>
              <c:ext xmlns:c16="http://schemas.microsoft.com/office/drawing/2014/chart" uri="{C3380CC4-5D6E-409C-BE32-E72D297353CC}">
                <c16:uniqueId val="{00000019-3621-43A9-BE37-3A6DBA0895F0}"/>
              </c:ext>
            </c:extLst>
          </c:dPt>
          <c:dLbls>
            <c:dLbl>
              <c:idx val="1"/>
              <c:layout>
                <c:manualLayout>
                  <c:x val="1.6488308393684977E-2"/>
                  <c:y val="-6.6031739429397385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621-43A9-BE37-3A6DBA0895F0}"/>
                </c:ext>
              </c:extLst>
            </c:dLbl>
            <c:dLbl>
              <c:idx val="2"/>
              <c:layout>
                <c:manualLayout>
                  <c:x val="2.0610385492106221E-3"/>
                  <c:y val="6.6031739429396781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621-43A9-BE37-3A6DBA0895F0}"/>
                </c:ext>
              </c:extLst>
            </c:dLbl>
            <c:dLbl>
              <c:idx val="9"/>
              <c:layout>
                <c:manualLayout>
                  <c:x val="-5.5648040828686803E-2"/>
                  <c:y val="5.6126978514987776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3621-43A9-BE37-3A6DBA0895F0}"/>
                </c:ext>
              </c:extLst>
            </c:dLbl>
            <c:dLbl>
              <c:idx val="10"/>
              <c:layout>
                <c:manualLayout>
                  <c:x val="-9.0685696165267379E-2"/>
                  <c:y val="9.9047609144095779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3621-43A9-BE37-3A6DBA0895F0}"/>
                </c:ext>
              </c:extLst>
            </c:dLbl>
            <c:dLbl>
              <c:idx val="11"/>
              <c:layout>
                <c:manualLayout>
                  <c:x val="2.0610385492106222E-2"/>
                  <c:y val="-2.3111108800289083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3621-43A9-BE37-3A6DBA0895F0}"/>
                </c:ext>
              </c:extLst>
            </c:dLbl>
            <c:dLbl>
              <c:idx val="12"/>
              <c:layout>
                <c:manualLayout>
                  <c:x val="6.5953233574739839E-2"/>
                  <c:y val="-2.97142827432288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3621-43A9-BE37-3A6DBA0895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Medelvärden!$CI$1:$CU$1</c:f>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f>Medelvärden!$CI$2:$CU$2</c:f>
              <c:numCache>
                <c:formatCode>0</c:formatCode>
                <c:ptCount val="13"/>
                <c:pt idx="0">
                  <c:v>26.405084552712164</c:v>
                </c:pt>
                <c:pt idx="1">
                  <c:v>4.8140045479495028E-3</c:v>
                </c:pt>
                <c:pt idx="2">
                  <c:v>2.9414606345185543</c:v>
                </c:pt>
                <c:pt idx="3">
                  <c:v>9.7515419873408522</c:v>
                </c:pt>
                <c:pt idx="4">
                  <c:v>8.1970230980698631</c:v>
                </c:pt>
                <c:pt idx="5">
                  <c:v>33.574580915063564</c:v>
                </c:pt>
                <c:pt idx="6">
                  <c:v>8.1311021418887393</c:v>
                </c:pt>
                <c:pt idx="7">
                  <c:v>5.9687371467340107</c:v>
                </c:pt>
                <c:pt idx="8">
                  <c:v>12.73495593543374</c:v>
                </c:pt>
                <c:pt idx="9">
                  <c:v>7.3819493174686741</c:v>
                </c:pt>
                <c:pt idx="10">
                  <c:v>6.7311238530667464E-2</c:v>
                </c:pt>
                <c:pt idx="11">
                  <c:v>3.1508216777916407</c:v>
                </c:pt>
                <c:pt idx="12">
                  <c:v>10.3</c:v>
                </c:pt>
              </c:numCache>
            </c:numRef>
          </c:val>
          <c:extLst>
            <c:ext xmlns:c16="http://schemas.microsoft.com/office/drawing/2014/chart" uri="{C3380CC4-5D6E-409C-BE32-E72D297353CC}">
              <c16:uniqueId val="{0000001A-3621-43A9-BE37-3A6DBA0895F0}"/>
            </c:ext>
          </c:extLst>
        </c:ser>
        <c:dLbls>
          <c:dLblPos val="outEnd"/>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Medelvärden!$A$3</c15:sqref>
                        </c15:formulaRef>
                      </c:ext>
                    </c:extLst>
                    <c:strCache>
                      <c:ptCount val="1"/>
                      <c:pt idx="0">
                        <c:v>Förskola</c:v>
                      </c:pt>
                    </c:strCache>
                  </c:strRef>
                </c:tx>
                <c:dPt>
                  <c:idx val="0"/>
                  <c:bubble3D val="0"/>
                  <c:spPr>
                    <a:solidFill>
                      <a:schemeClr val="accent1"/>
                    </a:solidFill>
                    <a:ln>
                      <a:noFill/>
                    </a:ln>
                    <a:effectLst/>
                  </c:spPr>
                  <c:extLst>
                    <c:ext xmlns:c16="http://schemas.microsoft.com/office/drawing/2014/chart" uri="{C3380CC4-5D6E-409C-BE32-E72D297353CC}">
                      <c16:uniqueId val="{0000001C-3621-43A9-BE37-3A6DBA0895F0}"/>
                    </c:ext>
                  </c:extLst>
                </c:dPt>
                <c:dPt>
                  <c:idx val="1"/>
                  <c:bubble3D val="0"/>
                  <c:spPr>
                    <a:solidFill>
                      <a:schemeClr val="accent2"/>
                    </a:solidFill>
                    <a:ln>
                      <a:noFill/>
                    </a:ln>
                    <a:effectLst/>
                  </c:spPr>
                  <c:extLst>
                    <c:ext xmlns:c16="http://schemas.microsoft.com/office/drawing/2014/chart" uri="{C3380CC4-5D6E-409C-BE32-E72D297353CC}">
                      <c16:uniqueId val="{0000001E-3621-43A9-BE37-3A6DBA0895F0}"/>
                    </c:ext>
                  </c:extLst>
                </c:dPt>
                <c:dPt>
                  <c:idx val="2"/>
                  <c:bubble3D val="0"/>
                  <c:spPr>
                    <a:solidFill>
                      <a:schemeClr val="accent3"/>
                    </a:solidFill>
                    <a:ln>
                      <a:noFill/>
                    </a:ln>
                    <a:effectLst/>
                  </c:spPr>
                  <c:extLst>
                    <c:ext xmlns:c16="http://schemas.microsoft.com/office/drawing/2014/chart" uri="{C3380CC4-5D6E-409C-BE32-E72D297353CC}">
                      <c16:uniqueId val="{00000020-3621-43A9-BE37-3A6DBA0895F0}"/>
                    </c:ext>
                  </c:extLst>
                </c:dPt>
                <c:dPt>
                  <c:idx val="3"/>
                  <c:bubble3D val="0"/>
                  <c:spPr>
                    <a:solidFill>
                      <a:schemeClr val="accent4"/>
                    </a:solidFill>
                    <a:ln>
                      <a:noFill/>
                    </a:ln>
                    <a:effectLst/>
                  </c:spPr>
                  <c:extLst>
                    <c:ext xmlns:c16="http://schemas.microsoft.com/office/drawing/2014/chart" uri="{C3380CC4-5D6E-409C-BE32-E72D297353CC}">
                      <c16:uniqueId val="{00000022-3621-43A9-BE37-3A6DBA0895F0}"/>
                    </c:ext>
                  </c:extLst>
                </c:dPt>
                <c:dPt>
                  <c:idx val="4"/>
                  <c:bubble3D val="0"/>
                  <c:spPr>
                    <a:solidFill>
                      <a:schemeClr val="accent5"/>
                    </a:solidFill>
                    <a:ln>
                      <a:noFill/>
                    </a:ln>
                    <a:effectLst/>
                  </c:spPr>
                  <c:extLst>
                    <c:ext xmlns:c16="http://schemas.microsoft.com/office/drawing/2014/chart" uri="{C3380CC4-5D6E-409C-BE32-E72D297353CC}">
                      <c16:uniqueId val="{00000024-3621-43A9-BE37-3A6DBA0895F0}"/>
                    </c:ext>
                  </c:extLst>
                </c:dPt>
                <c:dPt>
                  <c:idx val="5"/>
                  <c:bubble3D val="0"/>
                  <c:spPr>
                    <a:solidFill>
                      <a:schemeClr val="accent6"/>
                    </a:solidFill>
                    <a:ln>
                      <a:noFill/>
                    </a:ln>
                    <a:effectLst/>
                  </c:spPr>
                  <c:extLst>
                    <c:ext xmlns:c16="http://schemas.microsoft.com/office/drawing/2014/chart" uri="{C3380CC4-5D6E-409C-BE32-E72D297353CC}">
                      <c16:uniqueId val="{00000026-3621-43A9-BE37-3A6DBA0895F0}"/>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28-3621-43A9-BE37-3A6DBA0895F0}"/>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2A-3621-43A9-BE37-3A6DBA0895F0}"/>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2C-3621-43A9-BE37-3A6DBA0895F0}"/>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2E-3621-43A9-BE37-3A6DBA0895F0}"/>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30-3621-43A9-BE37-3A6DBA0895F0}"/>
                    </c:ext>
                  </c:extLst>
                </c:dPt>
                <c:dPt>
                  <c:idx val="11"/>
                  <c:bubble3D val="0"/>
                  <c:spPr>
                    <a:solidFill>
                      <a:schemeClr val="accent6">
                        <a:lumMod val="60000"/>
                      </a:schemeClr>
                    </a:solidFill>
                    <a:ln>
                      <a:noFill/>
                    </a:ln>
                    <a:effectLst/>
                  </c:spPr>
                  <c:extLst>
                    <c:ext xmlns:c16="http://schemas.microsoft.com/office/drawing/2014/chart" uri="{C3380CC4-5D6E-409C-BE32-E72D297353CC}">
                      <c16:uniqueId val="{00000032-3621-43A9-BE37-3A6DBA0895F0}"/>
                    </c:ext>
                  </c:extLst>
                </c:dPt>
                <c:dPt>
                  <c:idx val="12"/>
                  <c:bubble3D val="0"/>
                  <c:spPr>
                    <a:solidFill>
                      <a:schemeClr val="accent1">
                        <a:lumMod val="80000"/>
                        <a:lumOff val="20000"/>
                      </a:schemeClr>
                    </a:solidFill>
                    <a:ln>
                      <a:noFill/>
                    </a:ln>
                    <a:effectLst/>
                  </c:spPr>
                  <c:extLst>
                    <c:ext xmlns:c16="http://schemas.microsoft.com/office/drawing/2014/chart" uri="{C3380CC4-5D6E-409C-BE32-E72D297353CC}">
                      <c16:uniqueId val="{00000034-3621-43A9-BE37-3A6DBA0895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Medelvärden!$CI$1:$CU$1</c15:sqref>
                        </c15:formulaRef>
                      </c:ext>
                    </c:extLst>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extLst>
                      <c:ext uri="{02D57815-91ED-43cb-92C2-25804820EDAC}">
                        <c15:formulaRef>
                          <c15:sqref>Medelvärden!$CI$3:$CU$3</c15:sqref>
                        </c15:formulaRef>
                      </c:ext>
                    </c:extLst>
                    <c:numCache>
                      <c:formatCode>0</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c:ext xmlns:c16="http://schemas.microsoft.com/office/drawing/2014/chart" uri="{C3380CC4-5D6E-409C-BE32-E72D297353CC}">
                    <c16:uniqueId val="{00000035-3621-43A9-BE37-3A6DBA0895F0}"/>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Medelvärden!$A$4</c15:sqref>
                        </c15:formulaRef>
                      </c:ext>
                    </c:extLst>
                    <c:strCache>
                      <c:ptCount val="1"/>
                      <c:pt idx="0">
                        <c:v>Kontor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37-3621-43A9-BE37-3A6DBA0895F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39-3621-43A9-BE37-3A6DBA0895F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3B-3621-43A9-BE37-3A6DBA0895F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3D-3621-43A9-BE37-3A6DBA0895F0}"/>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3F-3621-43A9-BE37-3A6DBA0895F0}"/>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41-3621-43A9-BE37-3A6DBA0895F0}"/>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43-3621-43A9-BE37-3A6DBA0895F0}"/>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45-3621-43A9-BE37-3A6DBA0895F0}"/>
                    </c:ext>
                  </c:extLst>
                </c:dPt>
                <c:dPt>
                  <c:idx val="8"/>
                  <c:bubble3D val="0"/>
                  <c:spPr>
                    <a:solidFill>
                      <a:schemeClr val="accent3">
                        <a:lumMod val="60000"/>
                      </a:schemeClr>
                    </a:solidFill>
                    <a:ln>
                      <a:noFill/>
                    </a:ln>
                    <a:effectLst/>
                  </c:spPr>
                  <c:extLst xmlns:c15="http://schemas.microsoft.com/office/drawing/2012/chart">
                    <c:ext xmlns:c16="http://schemas.microsoft.com/office/drawing/2014/chart" uri="{C3380CC4-5D6E-409C-BE32-E72D297353CC}">
                      <c16:uniqueId val="{00000047-3621-43A9-BE37-3A6DBA0895F0}"/>
                    </c:ext>
                  </c:extLst>
                </c:dPt>
                <c:dPt>
                  <c:idx val="9"/>
                  <c:bubble3D val="0"/>
                  <c:spPr>
                    <a:solidFill>
                      <a:schemeClr val="accent4">
                        <a:lumMod val="60000"/>
                      </a:schemeClr>
                    </a:solidFill>
                    <a:ln>
                      <a:noFill/>
                    </a:ln>
                    <a:effectLst/>
                  </c:spPr>
                  <c:extLst xmlns:c15="http://schemas.microsoft.com/office/drawing/2012/chart">
                    <c:ext xmlns:c16="http://schemas.microsoft.com/office/drawing/2014/chart" uri="{C3380CC4-5D6E-409C-BE32-E72D297353CC}">
                      <c16:uniqueId val="{00000049-3621-43A9-BE37-3A6DBA0895F0}"/>
                    </c:ext>
                  </c:extLst>
                </c:dPt>
                <c:dPt>
                  <c:idx val="10"/>
                  <c:bubble3D val="0"/>
                  <c:spPr>
                    <a:solidFill>
                      <a:schemeClr val="accent5">
                        <a:lumMod val="60000"/>
                      </a:schemeClr>
                    </a:solidFill>
                    <a:ln>
                      <a:noFill/>
                    </a:ln>
                    <a:effectLst/>
                  </c:spPr>
                  <c:extLst xmlns:c15="http://schemas.microsoft.com/office/drawing/2012/chart">
                    <c:ext xmlns:c16="http://schemas.microsoft.com/office/drawing/2014/chart" uri="{C3380CC4-5D6E-409C-BE32-E72D297353CC}">
                      <c16:uniqueId val="{0000004B-3621-43A9-BE37-3A6DBA0895F0}"/>
                    </c:ext>
                  </c:extLst>
                </c:dPt>
                <c:dPt>
                  <c:idx val="11"/>
                  <c:bubble3D val="0"/>
                  <c:spPr>
                    <a:solidFill>
                      <a:schemeClr val="accent6">
                        <a:lumMod val="60000"/>
                      </a:schemeClr>
                    </a:solidFill>
                    <a:ln>
                      <a:noFill/>
                    </a:ln>
                    <a:effectLst/>
                  </c:spPr>
                  <c:extLst xmlns:c15="http://schemas.microsoft.com/office/drawing/2012/chart">
                    <c:ext xmlns:c16="http://schemas.microsoft.com/office/drawing/2014/chart" uri="{C3380CC4-5D6E-409C-BE32-E72D297353CC}">
                      <c16:uniqueId val="{0000004D-3621-43A9-BE37-3A6DBA0895F0}"/>
                    </c:ext>
                  </c:extLst>
                </c:dPt>
                <c:dPt>
                  <c:idx val="12"/>
                  <c:bubble3D val="0"/>
                  <c:spPr>
                    <a:solidFill>
                      <a:schemeClr val="accent1">
                        <a:lumMod val="80000"/>
                        <a:lumOff val="20000"/>
                      </a:schemeClr>
                    </a:solidFill>
                    <a:ln>
                      <a:noFill/>
                    </a:ln>
                    <a:effectLst/>
                  </c:spPr>
                  <c:extLst xmlns:c15="http://schemas.microsoft.com/office/drawing/2012/chart">
                    <c:ext xmlns:c16="http://schemas.microsoft.com/office/drawing/2014/chart" uri="{C3380CC4-5D6E-409C-BE32-E72D297353CC}">
                      <c16:uniqueId val="{0000004F-3621-43A9-BE37-3A6DBA0895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Medelvärden!$CI$1:$CU$1</c15:sqref>
                        </c15:formulaRef>
                      </c:ext>
                    </c:extLst>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extLst xmlns:c15="http://schemas.microsoft.com/office/drawing/2012/chart">
                      <c:ext xmlns:c15="http://schemas.microsoft.com/office/drawing/2012/chart" uri="{02D57815-91ED-43cb-92C2-25804820EDAC}">
                        <c15:formulaRef>
                          <c15:sqref>Medelvärden!$CI$4:$CU$4</c15:sqref>
                        </c15:formulaRef>
                      </c:ext>
                    </c:extLst>
                    <c:numCache>
                      <c:formatCode>0</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xmlns:c15="http://schemas.microsoft.com/office/drawing/2012/chart">
                  <c:ext xmlns:c16="http://schemas.microsoft.com/office/drawing/2014/chart" uri="{C3380CC4-5D6E-409C-BE32-E72D297353CC}">
                    <c16:uniqueId val="{00000050-3621-43A9-BE37-3A6DBA0895F0}"/>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Medelvärden!$A$5</c15:sqref>
                        </c15:formulaRef>
                      </c:ext>
                    </c:extLst>
                    <c:strCache>
                      <c:ptCount val="1"/>
                      <c:pt idx="0">
                        <c:v>Skola</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52-3621-43A9-BE37-3A6DBA0895F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54-3621-43A9-BE37-3A6DBA0895F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56-3621-43A9-BE37-3A6DBA0895F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58-3621-43A9-BE37-3A6DBA0895F0}"/>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5A-3621-43A9-BE37-3A6DBA0895F0}"/>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5C-3621-43A9-BE37-3A6DBA0895F0}"/>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5E-3621-43A9-BE37-3A6DBA0895F0}"/>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60-3621-43A9-BE37-3A6DBA0895F0}"/>
                    </c:ext>
                  </c:extLst>
                </c:dPt>
                <c:dPt>
                  <c:idx val="8"/>
                  <c:bubble3D val="0"/>
                  <c:spPr>
                    <a:solidFill>
                      <a:schemeClr val="accent3">
                        <a:lumMod val="60000"/>
                      </a:schemeClr>
                    </a:solidFill>
                    <a:ln>
                      <a:noFill/>
                    </a:ln>
                    <a:effectLst/>
                  </c:spPr>
                  <c:extLst xmlns:c15="http://schemas.microsoft.com/office/drawing/2012/chart">
                    <c:ext xmlns:c16="http://schemas.microsoft.com/office/drawing/2014/chart" uri="{C3380CC4-5D6E-409C-BE32-E72D297353CC}">
                      <c16:uniqueId val="{00000062-3621-43A9-BE37-3A6DBA0895F0}"/>
                    </c:ext>
                  </c:extLst>
                </c:dPt>
                <c:dPt>
                  <c:idx val="9"/>
                  <c:bubble3D val="0"/>
                  <c:spPr>
                    <a:solidFill>
                      <a:schemeClr val="accent4">
                        <a:lumMod val="60000"/>
                      </a:schemeClr>
                    </a:solidFill>
                    <a:ln>
                      <a:noFill/>
                    </a:ln>
                    <a:effectLst/>
                  </c:spPr>
                  <c:extLst xmlns:c15="http://schemas.microsoft.com/office/drawing/2012/chart">
                    <c:ext xmlns:c16="http://schemas.microsoft.com/office/drawing/2014/chart" uri="{C3380CC4-5D6E-409C-BE32-E72D297353CC}">
                      <c16:uniqueId val="{00000064-3621-43A9-BE37-3A6DBA0895F0}"/>
                    </c:ext>
                  </c:extLst>
                </c:dPt>
                <c:dPt>
                  <c:idx val="10"/>
                  <c:bubble3D val="0"/>
                  <c:spPr>
                    <a:solidFill>
                      <a:schemeClr val="accent5">
                        <a:lumMod val="60000"/>
                      </a:schemeClr>
                    </a:solidFill>
                    <a:ln>
                      <a:noFill/>
                    </a:ln>
                    <a:effectLst/>
                  </c:spPr>
                  <c:extLst xmlns:c15="http://schemas.microsoft.com/office/drawing/2012/chart">
                    <c:ext xmlns:c16="http://schemas.microsoft.com/office/drawing/2014/chart" uri="{C3380CC4-5D6E-409C-BE32-E72D297353CC}">
                      <c16:uniqueId val="{00000066-3621-43A9-BE37-3A6DBA0895F0}"/>
                    </c:ext>
                  </c:extLst>
                </c:dPt>
                <c:dPt>
                  <c:idx val="11"/>
                  <c:bubble3D val="0"/>
                  <c:spPr>
                    <a:solidFill>
                      <a:schemeClr val="accent6">
                        <a:lumMod val="60000"/>
                      </a:schemeClr>
                    </a:solidFill>
                    <a:ln>
                      <a:noFill/>
                    </a:ln>
                    <a:effectLst/>
                  </c:spPr>
                  <c:extLst xmlns:c15="http://schemas.microsoft.com/office/drawing/2012/chart">
                    <c:ext xmlns:c16="http://schemas.microsoft.com/office/drawing/2014/chart" uri="{C3380CC4-5D6E-409C-BE32-E72D297353CC}">
                      <c16:uniqueId val="{00000068-3621-43A9-BE37-3A6DBA0895F0}"/>
                    </c:ext>
                  </c:extLst>
                </c:dPt>
                <c:dPt>
                  <c:idx val="12"/>
                  <c:bubble3D val="0"/>
                  <c:spPr>
                    <a:solidFill>
                      <a:schemeClr val="accent1">
                        <a:lumMod val="80000"/>
                        <a:lumOff val="20000"/>
                      </a:schemeClr>
                    </a:solidFill>
                    <a:ln>
                      <a:noFill/>
                    </a:ln>
                    <a:effectLst/>
                  </c:spPr>
                  <c:extLst xmlns:c15="http://schemas.microsoft.com/office/drawing/2012/chart">
                    <c:ext xmlns:c16="http://schemas.microsoft.com/office/drawing/2014/chart" uri="{C3380CC4-5D6E-409C-BE32-E72D297353CC}">
                      <c16:uniqueId val="{0000006A-3621-43A9-BE37-3A6DBA0895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Medelvärden!$CI$1:$CU$1</c15:sqref>
                        </c15:formulaRef>
                      </c:ext>
                    </c:extLst>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extLst xmlns:c15="http://schemas.microsoft.com/office/drawing/2012/chart">
                      <c:ext xmlns:c15="http://schemas.microsoft.com/office/drawing/2012/chart" uri="{02D57815-91ED-43cb-92C2-25804820EDAC}">
                        <c15:formulaRef>
                          <c15:sqref>Medelvärden!$CI$5:$CU$5</c15:sqref>
                        </c15:formulaRef>
                      </c:ext>
                    </c:extLst>
                    <c:numCache>
                      <c:formatCode>0</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xmlns:c15="http://schemas.microsoft.com/office/drawing/2012/chart">
                  <c:ext xmlns:c16="http://schemas.microsoft.com/office/drawing/2014/chart" uri="{C3380CC4-5D6E-409C-BE32-E72D297353CC}">
                    <c16:uniqueId val="{0000006B-3621-43A9-BE37-3A6DBA0895F0}"/>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Medelvärden!$A$6</c15:sqref>
                        </c15:formulaRef>
                      </c:ext>
                    </c:extLst>
                    <c:strCache>
                      <c:ptCount val="1"/>
                      <c:pt idx="0">
                        <c:v>Småhus</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6D-3621-43A9-BE37-3A6DBA0895F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6F-3621-43A9-BE37-3A6DBA0895F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71-3621-43A9-BE37-3A6DBA0895F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73-3621-43A9-BE37-3A6DBA0895F0}"/>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75-3621-43A9-BE37-3A6DBA0895F0}"/>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77-3621-43A9-BE37-3A6DBA0895F0}"/>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79-3621-43A9-BE37-3A6DBA0895F0}"/>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7B-3621-43A9-BE37-3A6DBA0895F0}"/>
                    </c:ext>
                  </c:extLst>
                </c:dPt>
                <c:dPt>
                  <c:idx val="8"/>
                  <c:bubble3D val="0"/>
                  <c:spPr>
                    <a:solidFill>
                      <a:schemeClr val="accent3">
                        <a:lumMod val="60000"/>
                      </a:schemeClr>
                    </a:solidFill>
                    <a:ln>
                      <a:noFill/>
                    </a:ln>
                    <a:effectLst/>
                  </c:spPr>
                  <c:extLst xmlns:c15="http://schemas.microsoft.com/office/drawing/2012/chart">
                    <c:ext xmlns:c16="http://schemas.microsoft.com/office/drawing/2014/chart" uri="{C3380CC4-5D6E-409C-BE32-E72D297353CC}">
                      <c16:uniqueId val="{0000007D-3621-43A9-BE37-3A6DBA0895F0}"/>
                    </c:ext>
                  </c:extLst>
                </c:dPt>
                <c:dPt>
                  <c:idx val="9"/>
                  <c:bubble3D val="0"/>
                  <c:spPr>
                    <a:solidFill>
                      <a:schemeClr val="accent4">
                        <a:lumMod val="60000"/>
                      </a:schemeClr>
                    </a:solidFill>
                    <a:ln>
                      <a:noFill/>
                    </a:ln>
                    <a:effectLst/>
                  </c:spPr>
                  <c:extLst xmlns:c15="http://schemas.microsoft.com/office/drawing/2012/chart">
                    <c:ext xmlns:c16="http://schemas.microsoft.com/office/drawing/2014/chart" uri="{C3380CC4-5D6E-409C-BE32-E72D297353CC}">
                      <c16:uniqueId val="{0000007F-3621-43A9-BE37-3A6DBA0895F0}"/>
                    </c:ext>
                  </c:extLst>
                </c:dPt>
                <c:dPt>
                  <c:idx val="10"/>
                  <c:bubble3D val="0"/>
                  <c:spPr>
                    <a:solidFill>
                      <a:schemeClr val="accent5">
                        <a:lumMod val="60000"/>
                      </a:schemeClr>
                    </a:solidFill>
                    <a:ln>
                      <a:noFill/>
                    </a:ln>
                    <a:effectLst/>
                  </c:spPr>
                  <c:extLst xmlns:c15="http://schemas.microsoft.com/office/drawing/2012/chart">
                    <c:ext xmlns:c16="http://schemas.microsoft.com/office/drawing/2014/chart" uri="{C3380CC4-5D6E-409C-BE32-E72D297353CC}">
                      <c16:uniqueId val="{00000081-3621-43A9-BE37-3A6DBA0895F0}"/>
                    </c:ext>
                  </c:extLst>
                </c:dPt>
                <c:dPt>
                  <c:idx val="11"/>
                  <c:bubble3D val="0"/>
                  <c:spPr>
                    <a:solidFill>
                      <a:schemeClr val="accent6">
                        <a:lumMod val="60000"/>
                      </a:schemeClr>
                    </a:solidFill>
                    <a:ln>
                      <a:noFill/>
                    </a:ln>
                    <a:effectLst/>
                  </c:spPr>
                  <c:extLst xmlns:c15="http://schemas.microsoft.com/office/drawing/2012/chart">
                    <c:ext xmlns:c16="http://schemas.microsoft.com/office/drawing/2014/chart" uri="{C3380CC4-5D6E-409C-BE32-E72D297353CC}">
                      <c16:uniqueId val="{00000083-3621-43A9-BE37-3A6DBA0895F0}"/>
                    </c:ext>
                  </c:extLst>
                </c:dPt>
                <c:dPt>
                  <c:idx val="12"/>
                  <c:bubble3D val="0"/>
                  <c:spPr>
                    <a:solidFill>
                      <a:schemeClr val="accent1">
                        <a:lumMod val="80000"/>
                        <a:lumOff val="20000"/>
                      </a:schemeClr>
                    </a:solidFill>
                    <a:ln>
                      <a:noFill/>
                    </a:ln>
                    <a:effectLst/>
                  </c:spPr>
                  <c:extLst xmlns:c15="http://schemas.microsoft.com/office/drawing/2012/chart">
                    <c:ext xmlns:c16="http://schemas.microsoft.com/office/drawing/2014/chart" uri="{C3380CC4-5D6E-409C-BE32-E72D297353CC}">
                      <c16:uniqueId val="{00000085-3621-43A9-BE37-3A6DBA0895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Medelvärden!$CI$1:$CU$1</c15:sqref>
                        </c15:formulaRef>
                      </c:ext>
                    </c:extLst>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extLst xmlns:c15="http://schemas.microsoft.com/office/drawing/2012/chart">
                      <c:ext xmlns:c15="http://schemas.microsoft.com/office/drawing/2012/chart" uri="{02D57815-91ED-43cb-92C2-25804820EDAC}">
                        <c15:formulaRef>
                          <c15:sqref>Medelvärden!$CI$6:$CU$6</c15:sqref>
                        </c15:formulaRef>
                      </c:ext>
                    </c:extLst>
                    <c:numCache>
                      <c:formatCode>0</c:formatCode>
                      <c:ptCount val="13"/>
                      <c:pt idx="0">
                        <c:v>0</c:v>
                      </c:pt>
                      <c:pt idx="1">
                        <c:v>0</c:v>
                      </c:pt>
                      <c:pt idx="2">
                        <c:v>0</c:v>
                      </c:pt>
                      <c:pt idx="3">
                        <c:v>0</c:v>
                      </c:pt>
                      <c:pt idx="4">
                        <c:v>0</c:v>
                      </c:pt>
                      <c:pt idx="5">
                        <c:v>0</c:v>
                      </c:pt>
                      <c:pt idx="6">
                        <c:v>0</c:v>
                      </c:pt>
                      <c:pt idx="7">
                        <c:v>0</c:v>
                      </c:pt>
                      <c:pt idx="8">
                        <c:v>0</c:v>
                      </c:pt>
                      <c:pt idx="9">
                        <c:v>0</c:v>
                      </c:pt>
                      <c:pt idx="10">
                        <c:v>0</c:v>
                      </c:pt>
                      <c:pt idx="11">
                        <c:v>0</c:v>
                      </c:pt>
                      <c:pt idx="12">
                        <c:v>10.799999999999999</c:v>
                      </c:pt>
                    </c:numCache>
                  </c:numRef>
                </c:val>
                <c:extLst xmlns:c15="http://schemas.microsoft.com/office/drawing/2012/chart">
                  <c:ext xmlns:c16="http://schemas.microsoft.com/office/drawing/2014/chart" uri="{C3380CC4-5D6E-409C-BE32-E72D297353CC}">
                    <c16:uniqueId val="{00000086-3621-43A9-BE37-3A6DBA0895F0}"/>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Medelvärden!$A$7</c15:sqref>
                        </c15:formulaRef>
                      </c:ext>
                    </c:extLst>
                    <c:strCache>
                      <c:ptCount val="1"/>
                      <c:pt idx="0">
                        <c:v>Handelsbyggnad</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88-3621-43A9-BE37-3A6DBA0895F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8A-3621-43A9-BE37-3A6DBA0895F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8C-3621-43A9-BE37-3A6DBA0895F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8E-3621-43A9-BE37-3A6DBA0895F0}"/>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90-3621-43A9-BE37-3A6DBA0895F0}"/>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92-3621-43A9-BE37-3A6DBA0895F0}"/>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94-3621-43A9-BE37-3A6DBA0895F0}"/>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96-3621-43A9-BE37-3A6DBA0895F0}"/>
                    </c:ext>
                  </c:extLst>
                </c:dPt>
                <c:dPt>
                  <c:idx val="8"/>
                  <c:bubble3D val="0"/>
                  <c:spPr>
                    <a:solidFill>
                      <a:schemeClr val="accent3">
                        <a:lumMod val="60000"/>
                      </a:schemeClr>
                    </a:solidFill>
                    <a:ln>
                      <a:noFill/>
                    </a:ln>
                    <a:effectLst/>
                  </c:spPr>
                  <c:extLst xmlns:c15="http://schemas.microsoft.com/office/drawing/2012/chart">
                    <c:ext xmlns:c16="http://schemas.microsoft.com/office/drawing/2014/chart" uri="{C3380CC4-5D6E-409C-BE32-E72D297353CC}">
                      <c16:uniqueId val="{00000098-3621-43A9-BE37-3A6DBA0895F0}"/>
                    </c:ext>
                  </c:extLst>
                </c:dPt>
                <c:dPt>
                  <c:idx val="9"/>
                  <c:bubble3D val="0"/>
                  <c:spPr>
                    <a:solidFill>
                      <a:schemeClr val="accent4">
                        <a:lumMod val="60000"/>
                      </a:schemeClr>
                    </a:solidFill>
                    <a:ln>
                      <a:noFill/>
                    </a:ln>
                    <a:effectLst/>
                  </c:spPr>
                  <c:extLst xmlns:c15="http://schemas.microsoft.com/office/drawing/2012/chart">
                    <c:ext xmlns:c16="http://schemas.microsoft.com/office/drawing/2014/chart" uri="{C3380CC4-5D6E-409C-BE32-E72D297353CC}">
                      <c16:uniqueId val="{0000009A-3621-43A9-BE37-3A6DBA0895F0}"/>
                    </c:ext>
                  </c:extLst>
                </c:dPt>
                <c:dPt>
                  <c:idx val="10"/>
                  <c:bubble3D val="0"/>
                  <c:spPr>
                    <a:solidFill>
                      <a:schemeClr val="accent5">
                        <a:lumMod val="60000"/>
                      </a:schemeClr>
                    </a:solidFill>
                    <a:ln>
                      <a:noFill/>
                    </a:ln>
                    <a:effectLst/>
                  </c:spPr>
                  <c:extLst xmlns:c15="http://schemas.microsoft.com/office/drawing/2012/chart">
                    <c:ext xmlns:c16="http://schemas.microsoft.com/office/drawing/2014/chart" uri="{C3380CC4-5D6E-409C-BE32-E72D297353CC}">
                      <c16:uniqueId val="{0000009C-3621-43A9-BE37-3A6DBA0895F0}"/>
                    </c:ext>
                  </c:extLst>
                </c:dPt>
                <c:dPt>
                  <c:idx val="11"/>
                  <c:bubble3D val="0"/>
                  <c:spPr>
                    <a:solidFill>
                      <a:schemeClr val="accent6">
                        <a:lumMod val="60000"/>
                      </a:schemeClr>
                    </a:solidFill>
                    <a:ln>
                      <a:noFill/>
                    </a:ln>
                    <a:effectLst/>
                  </c:spPr>
                  <c:extLst xmlns:c15="http://schemas.microsoft.com/office/drawing/2012/chart">
                    <c:ext xmlns:c16="http://schemas.microsoft.com/office/drawing/2014/chart" uri="{C3380CC4-5D6E-409C-BE32-E72D297353CC}">
                      <c16:uniqueId val="{0000009E-3621-43A9-BE37-3A6DBA0895F0}"/>
                    </c:ext>
                  </c:extLst>
                </c:dPt>
                <c:dPt>
                  <c:idx val="12"/>
                  <c:bubble3D val="0"/>
                  <c:spPr>
                    <a:solidFill>
                      <a:schemeClr val="accent1">
                        <a:lumMod val="80000"/>
                        <a:lumOff val="20000"/>
                      </a:schemeClr>
                    </a:solidFill>
                    <a:ln>
                      <a:noFill/>
                    </a:ln>
                    <a:effectLst/>
                  </c:spPr>
                  <c:extLst xmlns:c15="http://schemas.microsoft.com/office/drawing/2012/chart">
                    <c:ext xmlns:c16="http://schemas.microsoft.com/office/drawing/2014/chart" uri="{C3380CC4-5D6E-409C-BE32-E72D297353CC}">
                      <c16:uniqueId val="{000000A0-3621-43A9-BE37-3A6DBA0895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Medelvärden!$CI$1:$CU$1</c15:sqref>
                        </c15:formulaRef>
                      </c:ext>
                    </c:extLst>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extLst xmlns:c15="http://schemas.microsoft.com/office/drawing/2012/chart">
                      <c:ext xmlns:c15="http://schemas.microsoft.com/office/drawing/2012/chart" uri="{02D57815-91ED-43cb-92C2-25804820EDAC}">
                        <c15:formulaRef>
                          <c15:sqref>Medelvärden!$CI$7:$CU$7</c15:sqref>
                        </c15:formulaRef>
                      </c:ext>
                    </c:extLst>
                    <c:numCache>
                      <c:formatCode>0</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xmlns:c15="http://schemas.microsoft.com/office/drawing/2012/chart">
                  <c:ext xmlns:c16="http://schemas.microsoft.com/office/drawing/2014/chart" uri="{C3380CC4-5D6E-409C-BE32-E72D297353CC}">
                    <c16:uniqueId val="{000000A1-3621-43A9-BE37-3A6DBA0895F0}"/>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Medelvärden!$A$8</c15:sqref>
                        </c15:formulaRef>
                      </c:ext>
                    </c:extLst>
                    <c:strCache>
                      <c:ptCount val="1"/>
                      <c:pt idx="0">
                        <c:v>Övriga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A3-3621-43A9-BE37-3A6DBA0895F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A5-3621-43A9-BE37-3A6DBA0895F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A7-3621-43A9-BE37-3A6DBA0895F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A9-3621-43A9-BE37-3A6DBA0895F0}"/>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AB-3621-43A9-BE37-3A6DBA0895F0}"/>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AD-3621-43A9-BE37-3A6DBA0895F0}"/>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AF-3621-43A9-BE37-3A6DBA0895F0}"/>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B1-3621-43A9-BE37-3A6DBA0895F0}"/>
                    </c:ext>
                  </c:extLst>
                </c:dPt>
                <c:dPt>
                  <c:idx val="8"/>
                  <c:bubble3D val="0"/>
                  <c:spPr>
                    <a:solidFill>
                      <a:schemeClr val="accent3">
                        <a:lumMod val="60000"/>
                      </a:schemeClr>
                    </a:solidFill>
                    <a:ln>
                      <a:noFill/>
                    </a:ln>
                    <a:effectLst/>
                  </c:spPr>
                  <c:extLst xmlns:c15="http://schemas.microsoft.com/office/drawing/2012/chart">
                    <c:ext xmlns:c16="http://schemas.microsoft.com/office/drawing/2014/chart" uri="{C3380CC4-5D6E-409C-BE32-E72D297353CC}">
                      <c16:uniqueId val="{000000B3-3621-43A9-BE37-3A6DBA0895F0}"/>
                    </c:ext>
                  </c:extLst>
                </c:dPt>
                <c:dPt>
                  <c:idx val="9"/>
                  <c:bubble3D val="0"/>
                  <c:spPr>
                    <a:solidFill>
                      <a:schemeClr val="accent4">
                        <a:lumMod val="60000"/>
                      </a:schemeClr>
                    </a:solidFill>
                    <a:ln>
                      <a:noFill/>
                    </a:ln>
                    <a:effectLst/>
                  </c:spPr>
                  <c:extLst xmlns:c15="http://schemas.microsoft.com/office/drawing/2012/chart">
                    <c:ext xmlns:c16="http://schemas.microsoft.com/office/drawing/2014/chart" uri="{C3380CC4-5D6E-409C-BE32-E72D297353CC}">
                      <c16:uniqueId val="{000000B5-3621-43A9-BE37-3A6DBA0895F0}"/>
                    </c:ext>
                  </c:extLst>
                </c:dPt>
                <c:dPt>
                  <c:idx val="10"/>
                  <c:bubble3D val="0"/>
                  <c:spPr>
                    <a:solidFill>
                      <a:schemeClr val="accent5">
                        <a:lumMod val="60000"/>
                      </a:schemeClr>
                    </a:solidFill>
                    <a:ln>
                      <a:noFill/>
                    </a:ln>
                    <a:effectLst/>
                  </c:spPr>
                  <c:extLst xmlns:c15="http://schemas.microsoft.com/office/drawing/2012/chart">
                    <c:ext xmlns:c16="http://schemas.microsoft.com/office/drawing/2014/chart" uri="{C3380CC4-5D6E-409C-BE32-E72D297353CC}">
                      <c16:uniqueId val="{000000B7-3621-43A9-BE37-3A6DBA0895F0}"/>
                    </c:ext>
                  </c:extLst>
                </c:dPt>
                <c:dPt>
                  <c:idx val="11"/>
                  <c:bubble3D val="0"/>
                  <c:spPr>
                    <a:solidFill>
                      <a:schemeClr val="accent6">
                        <a:lumMod val="60000"/>
                      </a:schemeClr>
                    </a:solidFill>
                    <a:ln>
                      <a:noFill/>
                    </a:ln>
                    <a:effectLst/>
                  </c:spPr>
                  <c:extLst xmlns:c15="http://schemas.microsoft.com/office/drawing/2012/chart">
                    <c:ext xmlns:c16="http://schemas.microsoft.com/office/drawing/2014/chart" uri="{C3380CC4-5D6E-409C-BE32-E72D297353CC}">
                      <c16:uniqueId val="{000000B9-3621-43A9-BE37-3A6DBA0895F0}"/>
                    </c:ext>
                  </c:extLst>
                </c:dPt>
                <c:dPt>
                  <c:idx val="12"/>
                  <c:bubble3D val="0"/>
                  <c:spPr>
                    <a:solidFill>
                      <a:schemeClr val="accent1">
                        <a:lumMod val="80000"/>
                        <a:lumOff val="20000"/>
                      </a:schemeClr>
                    </a:solidFill>
                    <a:ln>
                      <a:noFill/>
                    </a:ln>
                    <a:effectLst/>
                  </c:spPr>
                  <c:extLst xmlns:c15="http://schemas.microsoft.com/office/drawing/2012/chart">
                    <c:ext xmlns:c16="http://schemas.microsoft.com/office/drawing/2014/chart" uri="{C3380CC4-5D6E-409C-BE32-E72D297353CC}">
                      <c16:uniqueId val="{000000BB-3621-43A9-BE37-3A6DBA0895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Medelvärden!$CI$1:$CU$1</c15:sqref>
                        </c15:formulaRef>
                      </c:ext>
                    </c:extLst>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extLst xmlns:c15="http://schemas.microsoft.com/office/drawing/2012/chart">
                      <c:ext xmlns:c15="http://schemas.microsoft.com/office/drawing/2012/chart" uri="{02D57815-91ED-43cb-92C2-25804820EDAC}">
                        <c15:formulaRef>
                          <c15:sqref>Medelvärden!$CI$8:$CU$8</c15:sqref>
                        </c15:formulaRef>
                      </c:ext>
                    </c:extLst>
                    <c:numCache>
                      <c:formatCode>0</c:formatCode>
                      <c:ptCount val="13"/>
                      <c:pt idx="0">
                        <c:v>0</c:v>
                      </c:pt>
                      <c:pt idx="1">
                        <c:v>0</c:v>
                      </c:pt>
                      <c:pt idx="2">
                        <c:v>0</c:v>
                      </c:pt>
                      <c:pt idx="3">
                        <c:v>0</c:v>
                      </c:pt>
                      <c:pt idx="4">
                        <c:v>0</c:v>
                      </c:pt>
                      <c:pt idx="5">
                        <c:v>0</c:v>
                      </c:pt>
                      <c:pt idx="6">
                        <c:v>0</c:v>
                      </c:pt>
                      <c:pt idx="7">
                        <c:v>0</c:v>
                      </c:pt>
                      <c:pt idx="8">
                        <c:v>0</c:v>
                      </c:pt>
                      <c:pt idx="9">
                        <c:v>0</c:v>
                      </c:pt>
                      <c:pt idx="10">
                        <c:v>0</c:v>
                      </c:pt>
                      <c:pt idx="11">
                        <c:v>0</c:v>
                      </c:pt>
                      <c:pt idx="12">
                        <c:v>10.8</c:v>
                      </c:pt>
                    </c:numCache>
                  </c:numRef>
                </c:val>
                <c:extLst xmlns:c15="http://schemas.microsoft.com/office/drawing/2012/chart">
                  <c:ext xmlns:c16="http://schemas.microsoft.com/office/drawing/2014/chart" uri="{C3380CC4-5D6E-409C-BE32-E72D297353CC}">
                    <c16:uniqueId val="{000000BC-3621-43A9-BE37-3A6DBA0895F0}"/>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Medelvärden!$A$9</c15:sqref>
                        </c15:formulaRef>
                      </c:ext>
                    </c:extLst>
                    <c:strCache>
                      <c:ptCount val="1"/>
                      <c:pt idx="0">
                        <c:v>Alla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BE-3621-43A9-BE37-3A6DBA0895F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C0-3621-43A9-BE37-3A6DBA0895F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C2-3621-43A9-BE37-3A6DBA0895F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C4-3621-43A9-BE37-3A6DBA0895F0}"/>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C6-3621-43A9-BE37-3A6DBA0895F0}"/>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C8-3621-43A9-BE37-3A6DBA0895F0}"/>
                    </c:ext>
                  </c:extLst>
                </c:dPt>
                <c:dPt>
                  <c:idx val="6"/>
                  <c:bubble3D val="0"/>
                  <c:spPr>
                    <a:solidFill>
                      <a:schemeClr val="accent1">
                        <a:lumMod val="60000"/>
                      </a:schemeClr>
                    </a:solidFill>
                    <a:ln>
                      <a:noFill/>
                    </a:ln>
                    <a:effectLst/>
                  </c:spPr>
                  <c:extLst xmlns:c15="http://schemas.microsoft.com/office/drawing/2012/chart">
                    <c:ext xmlns:c16="http://schemas.microsoft.com/office/drawing/2014/chart" uri="{C3380CC4-5D6E-409C-BE32-E72D297353CC}">
                      <c16:uniqueId val="{000000CA-3621-43A9-BE37-3A6DBA0895F0}"/>
                    </c:ext>
                  </c:extLst>
                </c:dPt>
                <c:dPt>
                  <c:idx val="7"/>
                  <c:bubble3D val="0"/>
                  <c:spPr>
                    <a:solidFill>
                      <a:schemeClr val="accent2">
                        <a:lumMod val="60000"/>
                      </a:schemeClr>
                    </a:solidFill>
                    <a:ln>
                      <a:noFill/>
                    </a:ln>
                    <a:effectLst/>
                  </c:spPr>
                  <c:extLst xmlns:c15="http://schemas.microsoft.com/office/drawing/2012/chart">
                    <c:ext xmlns:c16="http://schemas.microsoft.com/office/drawing/2014/chart" uri="{C3380CC4-5D6E-409C-BE32-E72D297353CC}">
                      <c16:uniqueId val="{000000CC-3621-43A9-BE37-3A6DBA0895F0}"/>
                    </c:ext>
                  </c:extLst>
                </c:dPt>
                <c:dPt>
                  <c:idx val="8"/>
                  <c:bubble3D val="0"/>
                  <c:spPr>
                    <a:solidFill>
                      <a:schemeClr val="accent3">
                        <a:lumMod val="60000"/>
                      </a:schemeClr>
                    </a:solidFill>
                    <a:ln>
                      <a:noFill/>
                    </a:ln>
                    <a:effectLst/>
                  </c:spPr>
                  <c:extLst xmlns:c15="http://schemas.microsoft.com/office/drawing/2012/chart">
                    <c:ext xmlns:c16="http://schemas.microsoft.com/office/drawing/2014/chart" uri="{C3380CC4-5D6E-409C-BE32-E72D297353CC}">
                      <c16:uniqueId val="{000000CE-3621-43A9-BE37-3A6DBA0895F0}"/>
                    </c:ext>
                  </c:extLst>
                </c:dPt>
                <c:dPt>
                  <c:idx val="9"/>
                  <c:bubble3D val="0"/>
                  <c:spPr>
                    <a:solidFill>
                      <a:schemeClr val="accent4">
                        <a:lumMod val="60000"/>
                      </a:schemeClr>
                    </a:solidFill>
                    <a:ln>
                      <a:noFill/>
                    </a:ln>
                    <a:effectLst/>
                  </c:spPr>
                  <c:extLst xmlns:c15="http://schemas.microsoft.com/office/drawing/2012/chart">
                    <c:ext xmlns:c16="http://schemas.microsoft.com/office/drawing/2014/chart" uri="{C3380CC4-5D6E-409C-BE32-E72D297353CC}">
                      <c16:uniqueId val="{000000D0-3621-43A9-BE37-3A6DBA0895F0}"/>
                    </c:ext>
                  </c:extLst>
                </c:dPt>
                <c:dPt>
                  <c:idx val="10"/>
                  <c:bubble3D val="0"/>
                  <c:spPr>
                    <a:solidFill>
                      <a:schemeClr val="accent5">
                        <a:lumMod val="60000"/>
                      </a:schemeClr>
                    </a:solidFill>
                    <a:ln>
                      <a:noFill/>
                    </a:ln>
                    <a:effectLst/>
                  </c:spPr>
                  <c:extLst xmlns:c15="http://schemas.microsoft.com/office/drawing/2012/chart">
                    <c:ext xmlns:c16="http://schemas.microsoft.com/office/drawing/2014/chart" uri="{C3380CC4-5D6E-409C-BE32-E72D297353CC}">
                      <c16:uniqueId val="{000000D2-3621-43A9-BE37-3A6DBA0895F0}"/>
                    </c:ext>
                  </c:extLst>
                </c:dPt>
                <c:dPt>
                  <c:idx val="11"/>
                  <c:bubble3D val="0"/>
                  <c:spPr>
                    <a:solidFill>
                      <a:schemeClr val="accent6">
                        <a:lumMod val="60000"/>
                      </a:schemeClr>
                    </a:solidFill>
                    <a:ln>
                      <a:noFill/>
                    </a:ln>
                    <a:effectLst/>
                  </c:spPr>
                  <c:extLst xmlns:c15="http://schemas.microsoft.com/office/drawing/2012/chart">
                    <c:ext xmlns:c16="http://schemas.microsoft.com/office/drawing/2014/chart" uri="{C3380CC4-5D6E-409C-BE32-E72D297353CC}">
                      <c16:uniqueId val="{000000D4-3621-43A9-BE37-3A6DBA0895F0}"/>
                    </c:ext>
                  </c:extLst>
                </c:dPt>
                <c:dPt>
                  <c:idx val="12"/>
                  <c:bubble3D val="0"/>
                  <c:spPr>
                    <a:solidFill>
                      <a:schemeClr val="accent1">
                        <a:lumMod val="80000"/>
                        <a:lumOff val="20000"/>
                      </a:schemeClr>
                    </a:solidFill>
                    <a:ln>
                      <a:noFill/>
                    </a:ln>
                    <a:effectLst/>
                  </c:spPr>
                  <c:extLst xmlns:c15="http://schemas.microsoft.com/office/drawing/2012/chart">
                    <c:ext xmlns:c16="http://schemas.microsoft.com/office/drawing/2014/chart" uri="{C3380CC4-5D6E-409C-BE32-E72D297353CC}">
                      <c16:uniqueId val="{000000D6-3621-43A9-BE37-3A6DBA0895F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Medelvärden!$CI$1:$CU$1</c15:sqref>
                        </c15:formulaRef>
                      </c:ext>
                    </c:extLst>
                    <c:strCache>
                      <c:ptCount val="13"/>
                      <c:pt idx="0">
                        <c:v>Platsgjuten betong</c:v>
                      </c:pt>
                      <c:pt idx="1">
                        <c:v>Prefabelement betong</c:v>
                      </c:pt>
                      <c:pt idx="2">
                        <c:v>Stål - armering, total</c:v>
                      </c:pt>
                      <c:pt idx="3">
                        <c:v>Övrigt stål och andra metaller</c:v>
                      </c:pt>
                      <c:pt idx="4">
                        <c:v>Trävaror</c:v>
                      </c:pt>
                      <c:pt idx="5">
                        <c:v>Isolering</c:v>
                      </c:pt>
                      <c:pt idx="6">
                        <c:v>Byggskivor - gips</c:v>
                      </c:pt>
                      <c:pt idx="7">
                        <c:v>Övriga byggskivor</c:v>
                      </c:pt>
                      <c:pt idx="8">
                        <c:v>Fönster, dörrar och glas</c:v>
                      </c:pt>
                      <c:pt idx="9">
                        <c:v>Murblock och tegel</c:v>
                      </c:pt>
                      <c:pt idx="10">
                        <c:v>Bindemedel bruk ballast</c:v>
                      </c:pt>
                      <c:pt idx="11">
                        <c:v>Övrigt</c:v>
                      </c:pt>
                      <c:pt idx="12">
                        <c:v>A5 Energi</c:v>
                      </c:pt>
                    </c:strCache>
                  </c:strRef>
                </c:cat>
                <c:val>
                  <c:numRef>
                    <c:extLst xmlns:c15="http://schemas.microsoft.com/office/drawing/2012/chart">
                      <c:ext xmlns:c15="http://schemas.microsoft.com/office/drawing/2012/chart" uri="{02D57815-91ED-43cb-92C2-25804820EDAC}">
                        <c15:formulaRef>
                          <c15:sqref>Medelvärden!$CI$9:$CU$9</c15:sqref>
                        </c15:formulaRef>
                      </c:ext>
                    </c:extLst>
                    <c:numCache>
                      <c:formatCode>0</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extLst xmlns:c15="http://schemas.microsoft.com/office/drawing/2012/chart">
                  <c:ext xmlns:c16="http://schemas.microsoft.com/office/drawing/2014/chart" uri="{C3380CC4-5D6E-409C-BE32-E72D297353CC}">
                    <c16:uniqueId val="{000000D7-3621-43A9-BE37-3A6DBA0895F0}"/>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Klimatpåverkan A1-A5 efter produkttyper 2022 [kg CO2e/m2 BTA]</a:t>
            </a:r>
          </a:p>
        </c:rich>
      </c:tx>
      <c:layout>
        <c:manualLayout>
          <c:xMode val="edge"/>
          <c:yMode val="edge"/>
          <c:x val="9.4107831589456681E-2"/>
          <c:y val="2.986142433581558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stacked"/>
        <c:varyColors val="0"/>
        <c:ser>
          <c:idx val="0"/>
          <c:order val="0"/>
          <c:tx>
            <c:strRef>
              <c:f>'2. A1-A5 Produkttyper 2022'!$AL$1</c:f>
              <c:strCache>
                <c:ptCount val="1"/>
                <c:pt idx="0">
                  <c:v>Platsgjuten betong </c:v>
                </c:pt>
              </c:strCache>
            </c:strRef>
          </c:tx>
          <c:spPr>
            <a:solidFill>
              <a:schemeClr val="accent1"/>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2022'!$AL$2:$AL$13</c:f>
              <c:numCache>
                <c:formatCode>General</c:formatCode>
                <c:ptCount val="12"/>
                <c:pt idx="0">
                  <c:v>14.980921780108957</c:v>
                </c:pt>
                <c:pt idx="1">
                  <c:v>43.434114805181437</c:v>
                </c:pt>
                <c:pt idx="2">
                  <c:v>1.1907294914046496</c:v>
                </c:pt>
                <c:pt idx="3">
                  <c:v>13.997519715520964</c:v>
                </c:pt>
                <c:pt idx="4">
                  <c:v>31.503515466037754</c:v>
                </c:pt>
                <c:pt idx="5">
                  <c:v>36.763848320037908</c:v>
                </c:pt>
                <c:pt idx="6">
                  <c:v>29.916034721520969</c:v>
                </c:pt>
                <c:pt idx="7">
                  <c:v>29.86987684758936</c:v>
                </c:pt>
                <c:pt idx="8">
                  <c:v>29.272839182623823</c:v>
                </c:pt>
                <c:pt idx="9">
                  <c:v>23.251494166972403</c:v>
                </c:pt>
                <c:pt idx="10">
                  <c:v>29.57115873303324</c:v>
                </c:pt>
                <c:pt idx="11">
                  <c:v>33.10896140251451</c:v>
                </c:pt>
              </c:numCache>
            </c:numRef>
          </c:val>
          <c:extLst>
            <c:ext xmlns:c16="http://schemas.microsoft.com/office/drawing/2014/chart" uri="{C3380CC4-5D6E-409C-BE32-E72D297353CC}">
              <c16:uniqueId val="{00000000-9EBB-4216-8AE2-BAB1B9F619C4}"/>
            </c:ext>
          </c:extLst>
        </c:ser>
        <c:ser>
          <c:idx val="1"/>
          <c:order val="1"/>
          <c:tx>
            <c:strRef>
              <c:f>'2. A1-A5 Produkttyper 2022'!$AM$1</c:f>
              <c:strCache>
                <c:ptCount val="1"/>
                <c:pt idx="0">
                  <c:v>Prefabelement betong </c:v>
                </c:pt>
              </c:strCache>
            </c:strRef>
          </c:tx>
          <c:spPr>
            <a:solidFill>
              <a:schemeClr val="accent2"/>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2022'!$AM$2:$AM$13</c:f>
              <c:numCache>
                <c:formatCode>General</c:formatCode>
                <c:ptCount val="12"/>
                <c:pt idx="0">
                  <c:v>0</c:v>
                </c:pt>
                <c:pt idx="1">
                  <c:v>0</c:v>
                </c:pt>
                <c:pt idx="2">
                  <c:v>0</c:v>
                </c:pt>
                <c:pt idx="3">
                  <c:v>5.776805457539403E-2</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9EBB-4216-8AE2-BAB1B9F619C4}"/>
            </c:ext>
          </c:extLst>
        </c:ser>
        <c:ser>
          <c:idx val="2"/>
          <c:order val="2"/>
          <c:tx>
            <c:strRef>
              <c:f>'2. A1-A5 Produkttyper 2022'!$AN$1</c:f>
              <c:strCache>
                <c:ptCount val="1"/>
                <c:pt idx="0">
                  <c:v>Stål - armering </c:v>
                </c:pt>
              </c:strCache>
            </c:strRef>
          </c:tx>
          <c:spPr>
            <a:solidFill>
              <a:schemeClr val="accent3"/>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2022'!$AN$2:$AN$13</c:f>
              <c:numCache>
                <c:formatCode>General</c:formatCode>
                <c:ptCount val="12"/>
                <c:pt idx="0">
                  <c:v>1.7220342910651212</c:v>
                </c:pt>
                <c:pt idx="1">
                  <c:v>3.7984564371150902</c:v>
                </c:pt>
                <c:pt idx="2">
                  <c:v>0.59804771509300092</c:v>
                </c:pt>
                <c:pt idx="3">
                  <c:v>2.0981283770611272</c:v>
                </c:pt>
                <c:pt idx="4">
                  <c:v>3.7799942100355954</c:v>
                </c:pt>
                <c:pt idx="5">
                  <c:v>5.2200959016460891</c:v>
                </c:pt>
                <c:pt idx="6">
                  <c:v>3.1664615640871663</c:v>
                </c:pt>
                <c:pt idx="7">
                  <c:v>3.1675079762845515</c:v>
                </c:pt>
                <c:pt idx="8">
                  <c:v>3.5464099382584213</c:v>
                </c:pt>
                <c:pt idx="9">
                  <c:v>1.0118266248277716</c:v>
                </c:pt>
                <c:pt idx="10">
                  <c:v>3.1774077165544141</c:v>
                </c:pt>
                <c:pt idx="11">
                  <c:v>4.0111568621943068</c:v>
                </c:pt>
              </c:numCache>
            </c:numRef>
          </c:val>
          <c:extLst>
            <c:ext xmlns:c16="http://schemas.microsoft.com/office/drawing/2014/chart" uri="{C3380CC4-5D6E-409C-BE32-E72D297353CC}">
              <c16:uniqueId val="{00000002-9EBB-4216-8AE2-BAB1B9F619C4}"/>
            </c:ext>
          </c:extLst>
        </c:ser>
        <c:ser>
          <c:idx val="3"/>
          <c:order val="3"/>
          <c:tx>
            <c:strRef>
              <c:f>'2. A1-A5 Produkttyper 2022'!$AO$1</c:f>
              <c:strCache>
                <c:ptCount val="1"/>
                <c:pt idx="0">
                  <c:v>Övrigt stål och andra metaller </c:v>
                </c:pt>
              </c:strCache>
            </c:strRef>
          </c:tx>
          <c:spPr>
            <a:solidFill>
              <a:schemeClr val="accent4"/>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2022'!$AO$2:$AO$13</c:f>
              <c:numCache>
                <c:formatCode>General</c:formatCode>
                <c:ptCount val="12"/>
                <c:pt idx="0">
                  <c:v>10.676048570292757</c:v>
                </c:pt>
                <c:pt idx="1">
                  <c:v>8.2746382370426517</c:v>
                </c:pt>
                <c:pt idx="2">
                  <c:v>17.53006694769946</c:v>
                </c:pt>
                <c:pt idx="3">
                  <c:v>9.3050278500296866</c:v>
                </c:pt>
                <c:pt idx="4">
                  <c:v>6.3979199661652224</c:v>
                </c:pt>
                <c:pt idx="5">
                  <c:v>23.974780690531379</c:v>
                </c:pt>
                <c:pt idx="6">
                  <c:v>7.9217254794894538</c:v>
                </c:pt>
                <c:pt idx="7">
                  <c:v>7.5023096663815227</c:v>
                </c:pt>
                <c:pt idx="8">
                  <c:v>6.8119464197956905</c:v>
                </c:pt>
                <c:pt idx="9">
                  <c:v>8.491570226241123</c:v>
                </c:pt>
                <c:pt idx="10">
                  <c:v>4.2656542388806917</c:v>
                </c:pt>
                <c:pt idx="11">
                  <c:v>5.8668155555406027</c:v>
                </c:pt>
              </c:numCache>
            </c:numRef>
          </c:val>
          <c:extLst>
            <c:ext xmlns:c16="http://schemas.microsoft.com/office/drawing/2014/chart" uri="{C3380CC4-5D6E-409C-BE32-E72D297353CC}">
              <c16:uniqueId val="{00000003-9EBB-4216-8AE2-BAB1B9F619C4}"/>
            </c:ext>
          </c:extLst>
        </c:ser>
        <c:ser>
          <c:idx val="4"/>
          <c:order val="4"/>
          <c:tx>
            <c:strRef>
              <c:f>'2. A1-A5 Produkttyper 2022'!$AP$1</c:f>
              <c:strCache>
                <c:ptCount val="1"/>
                <c:pt idx="0">
                  <c:v>Trävaror </c:v>
                </c:pt>
              </c:strCache>
            </c:strRef>
          </c:tx>
          <c:spPr>
            <a:solidFill>
              <a:schemeClr val="accent5"/>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2022'!$AP$2:$AP$13</c:f>
              <c:numCache>
                <c:formatCode>General</c:formatCode>
                <c:ptCount val="12"/>
                <c:pt idx="0">
                  <c:v>6.1256825097383247</c:v>
                </c:pt>
                <c:pt idx="1">
                  <c:v>12.10573992992207</c:v>
                </c:pt>
                <c:pt idx="2">
                  <c:v>7.0153706439693249</c:v>
                </c:pt>
                <c:pt idx="3">
                  <c:v>5.7148462008939083</c:v>
                </c:pt>
                <c:pt idx="4">
                  <c:v>8.0734663065024215</c:v>
                </c:pt>
                <c:pt idx="5">
                  <c:v>8.8929241792613762</c:v>
                </c:pt>
                <c:pt idx="6">
                  <c:v>9.1594679218663178</c:v>
                </c:pt>
                <c:pt idx="7">
                  <c:v>7.7464178403951349</c:v>
                </c:pt>
                <c:pt idx="8">
                  <c:v>7.6401799403816835</c:v>
                </c:pt>
                <c:pt idx="9">
                  <c:v>11.442907343883764</c:v>
                </c:pt>
                <c:pt idx="10">
                  <c:v>6.8370039124091235</c:v>
                </c:pt>
                <c:pt idx="11">
                  <c:v>7.6102704476149112</c:v>
                </c:pt>
              </c:numCache>
            </c:numRef>
          </c:val>
          <c:extLst>
            <c:ext xmlns:c16="http://schemas.microsoft.com/office/drawing/2014/chart" uri="{C3380CC4-5D6E-409C-BE32-E72D297353CC}">
              <c16:uniqueId val="{00000004-9EBB-4216-8AE2-BAB1B9F619C4}"/>
            </c:ext>
          </c:extLst>
        </c:ser>
        <c:ser>
          <c:idx val="5"/>
          <c:order val="5"/>
          <c:tx>
            <c:strRef>
              <c:f>'2. A1-A5 Produkttyper 2022'!$AQ$1</c:f>
              <c:strCache>
                <c:ptCount val="1"/>
                <c:pt idx="0">
                  <c:v>Isolering </c:v>
                </c:pt>
              </c:strCache>
            </c:strRef>
          </c:tx>
          <c:spPr>
            <a:solidFill>
              <a:schemeClr val="accent6"/>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2022'!$AQ$2:$AQ$13</c:f>
              <c:numCache>
                <c:formatCode>General</c:formatCode>
                <c:ptCount val="12"/>
                <c:pt idx="0">
                  <c:v>27.833729754361418</c:v>
                </c:pt>
                <c:pt idx="1">
                  <c:v>37.651027569771912</c:v>
                </c:pt>
                <c:pt idx="2">
                  <c:v>28.534122394794199</c:v>
                </c:pt>
                <c:pt idx="3">
                  <c:v>15.814648445236166</c:v>
                </c:pt>
                <c:pt idx="4">
                  <c:v>24.793975211929681</c:v>
                </c:pt>
                <c:pt idx="5">
                  <c:v>45.613340317956201</c:v>
                </c:pt>
                <c:pt idx="6">
                  <c:v>40.496924437764982</c:v>
                </c:pt>
                <c:pt idx="7">
                  <c:v>41.697167482022721</c:v>
                </c:pt>
                <c:pt idx="8">
                  <c:v>23.258592612496475</c:v>
                </c:pt>
                <c:pt idx="9">
                  <c:v>50.932476513721817</c:v>
                </c:pt>
                <c:pt idx="10">
                  <c:v>40.958847904291702</c:v>
                </c:pt>
                <c:pt idx="11">
                  <c:v>25.310118336415428</c:v>
                </c:pt>
              </c:numCache>
            </c:numRef>
          </c:val>
          <c:extLst>
            <c:ext xmlns:c16="http://schemas.microsoft.com/office/drawing/2014/chart" uri="{C3380CC4-5D6E-409C-BE32-E72D297353CC}">
              <c16:uniqueId val="{00000005-9EBB-4216-8AE2-BAB1B9F619C4}"/>
            </c:ext>
          </c:extLst>
        </c:ser>
        <c:ser>
          <c:idx val="6"/>
          <c:order val="6"/>
          <c:tx>
            <c:strRef>
              <c:f>'2. A1-A5 Produkttyper 2022'!$AR$1</c:f>
              <c:strCache>
                <c:ptCount val="1"/>
                <c:pt idx="0">
                  <c:v>Byggskivor - gips </c:v>
                </c:pt>
              </c:strCache>
            </c:strRef>
          </c:tx>
          <c:spPr>
            <a:solidFill>
              <a:schemeClr val="accent1">
                <a:lumMod val="60000"/>
              </a:schemeClr>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2022'!$AR$2:$AR$13</c:f>
              <c:numCache>
                <c:formatCode>General</c:formatCode>
                <c:ptCount val="12"/>
                <c:pt idx="0">
                  <c:v>5.4068487540108476</c:v>
                </c:pt>
                <c:pt idx="1">
                  <c:v>9.6538738916256168</c:v>
                </c:pt>
                <c:pt idx="2">
                  <c:v>2.4978832004193974</c:v>
                </c:pt>
                <c:pt idx="3">
                  <c:v>12.383710105185337</c:v>
                </c:pt>
                <c:pt idx="4">
                  <c:v>8.1469447282644367</c:v>
                </c:pt>
                <c:pt idx="5">
                  <c:v>12.549731418694615</c:v>
                </c:pt>
                <c:pt idx="6">
                  <c:v>6.6720599120249089</c:v>
                </c:pt>
                <c:pt idx="7">
                  <c:v>7.0471978817573646</c:v>
                </c:pt>
                <c:pt idx="8">
                  <c:v>8.28290381670306</c:v>
                </c:pt>
                <c:pt idx="9">
                  <c:v>10.598571948453539</c:v>
                </c:pt>
                <c:pt idx="10">
                  <c:v>5.7760156717244024</c:v>
                </c:pt>
                <c:pt idx="11">
                  <c:v>8.5574843738013371</c:v>
                </c:pt>
              </c:numCache>
            </c:numRef>
          </c:val>
          <c:extLst>
            <c:ext xmlns:c16="http://schemas.microsoft.com/office/drawing/2014/chart" uri="{C3380CC4-5D6E-409C-BE32-E72D297353CC}">
              <c16:uniqueId val="{00000006-9EBB-4216-8AE2-BAB1B9F619C4}"/>
            </c:ext>
          </c:extLst>
        </c:ser>
        <c:ser>
          <c:idx val="7"/>
          <c:order val="7"/>
          <c:tx>
            <c:strRef>
              <c:f>'2. A1-A5 Produkttyper 2022'!$AS$1</c:f>
              <c:strCache>
                <c:ptCount val="1"/>
                <c:pt idx="0">
                  <c:v>Övriga byggskivor </c:v>
                </c:pt>
              </c:strCache>
            </c:strRef>
          </c:tx>
          <c:spPr>
            <a:solidFill>
              <a:schemeClr val="accent2">
                <a:lumMod val="60000"/>
              </a:schemeClr>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2022'!$AS$2:$AS$13</c:f>
              <c:numCache>
                <c:formatCode>General</c:formatCode>
                <c:ptCount val="12"/>
                <c:pt idx="0">
                  <c:v>0.80825355857320969</c:v>
                </c:pt>
                <c:pt idx="1">
                  <c:v>4.8849659573274753</c:v>
                </c:pt>
                <c:pt idx="2">
                  <c:v>21.285303467229951</c:v>
                </c:pt>
                <c:pt idx="3">
                  <c:v>9.6662943957944556</c:v>
                </c:pt>
                <c:pt idx="4">
                  <c:v>7.0221030658790458</c:v>
                </c:pt>
                <c:pt idx="5">
                  <c:v>6.1720901185690105</c:v>
                </c:pt>
                <c:pt idx="6">
                  <c:v>0.83088557382416928</c:v>
                </c:pt>
                <c:pt idx="7">
                  <c:v>0.89262929257568779</c:v>
                </c:pt>
                <c:pt idx="8">
                  <c:v>7.1900207051566021</c:v>
                </c:pt>
                <c:pt idx="9">
                  <c:v>5.5911928109673834</c:v>
                </c:pt>
                <c:pt idx="10">
                  <c:v>0.71846985831803489</c:v>
                </c:pt>
                <c:pt idx="11">
                  <c:v>6.5626369565931109</c:v>
                </c:pt>
              </c:numCache>
            </c:numRef>
          </c:val>
          <c:extLst>
            <c:ext xmlns:c16="http://schemas.microsoft.com/office/drawing/2014/chart" uri="{C3380CC4-5D6E-409C-BE32-E72D297353CC}">
              <c16:uniqueId val="{00000007-9EBB-4216-8AE2-BAB1B9F619C4}"/>
            </c:ext>
          </c:extLst>
        </c:ser>
        <c:ser>
          <c:idx val="8"/>
          <c:order val="8"/>
          <c:tx>
            <c:strRef>
              <c:f>'2. A1-A5 Produkttyper 2022'!$AT$1</c:f>
              <c:strCache>
                <c:ptCount val="1"/>
                <c:pt idx="0">
                  <c:v>Fönster dörrar och glas </c:v>
                </c:pt>
              </c:strCache>
            </c:strRef>
          </c:tx>
          <c:spPr>
            <a:solidFill>
              <a:schemeClr val="accent3">
                <a:lumMod val="60000"/>
              </a:schemeClr>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2022'!$AT$2:$AT$13</c:f>
              <c:numCache>
                <c:formatCode>General</c:formatCode>
                <c:ptCount val="12"/>
                <c:pt idx="0">
                  <c:v>13.090532478632483</c:v>
                </c:pt>
                <c:pt idx="1">
                  <c:v>13.781463994498482</c:v>
                </c:pt>
                <c:pt idx="2">
                  <c:v>15.82141179504605</c:v>
                </c:pt>
                <c:pt idx="3">
                  <c:v>13.014305653571713</c:v>
                </c:pt>
                <c:pt idx="4">
                  <c:v>15.363671345685949</c:v>
                </c:pt>
                <c:pt idx="5">
                  <c:v>9.7778183374145407</c:v>
                </c:pt>
                <c:pt idx="6">
                  <c:v>14.73243686652701</c:v>
                </c:pt>
                <c:pt idx="7">
                  <c:v>14.970954312912639</c:v>
                </c:pt>
                <c:pt idx="8">
                  <c:v>14.261825374481145</c:v>
                </c:pt>
                <c:pt idx="9">
                  <c:v>3.6507186576863999</c:v>
                </c:pt>
                <c:pt idx="10">
                  <c:v>10.726695496976863</c:v>
                </c:pt>
                <c:pt idx="11">
                  <c:v>13.627636911771633</c:v>
                </c:pt>
              </c:numCache>
            </c:numRef>
          </c:val>
          <c:extLst>
            <c:ext xmlns:c16="http://schemas.microsoft.com/office/drawing/2014/chart" uri="{C3380CC4-5D6E-409C-BE32-E72D297353CC}">
              <c16:uniqueId val="{00000008-9EBB-4216-8AE2-BAB1B9F619C4}"/>
            </c:ext>
          </c:extLst>
        </c:ser>
        <c:ser>
          <c:idx val="9"/>
          <c:order val="9"/>
          <c:tx>
            <c:strRef>
              <c:f>'2. A1-A5 Produkttyper 2022'!$AU$1</c:f>
              <c:strCache>
                <c:ptCount val="1"/>
                <c:pt idx="0">
                  <c:v>Murblock och tegel </c:v>
                </c:pt>
              </c:strCache>
            </c:strRef>
          </c:tx>
          <c:spPr>
            <a:solidFill>
              <a:schemeClr val="accent4">
                <a:lumMod val="60000"/>
              </a:schemeClr>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2022'!$AU$2:$AU$13</c:f>
              <c:numCache>
                <c:formatCode>General</c:formatCode>
                <c:ptCount val="12"/>
                <c:pt idx="0">
                  <c:v>7.4359826220291332</c:v>
                </c:pt>
                <c:pt idx="1">
                  <c:v>12.347550278584762</c:v>
                </c:pt>
                <c:pt idx="2">
                  <c:v>0</c:v>
                </c:pt>
                <c:pt idx="3">
                  <c:v>0</c:v>
                </c:pt>
                <c:pt idx="4">
                  <c:v>5.709593763900334</c:v>
                </c:pt>
                <c:pt idx="5">
                  <c:v>6.9503185515800078E-2</c:v>
                </c:pt>
                <c:pt idx="6">
                  <c:v>14.31528433344009</c:v>
                </c:pt>
                <c:pt idx="7">
                  <c:v>15.246088043692838</c:v>
                </c:pt>
                <c:pt idx="8">
                  <c:v>7.0182485408473507</c:v>
                </c:pt>
                <c:pt idx="9">
                  <c:v>7.4425988757786001</c:v>
                </c:pt>
                <c:pt idx="10">
                  <c:v>13.729492685003708</c:v>
                </c:pt>
                <c:pt idx="11">
                  <c:v>5.2690494808314767</c:v>
                </c:pt>
              </c:numCache>
            </c:numRef>
          </c:val>
          <c:extLst>
            <c:ext xmlns:c16="http://schemas.microsoft.com/office/drawing/2014/chart" uri="{C3380CC4-5D6E-409C-BE32-E72D297353CC}">
              <c16:uniqueId val="{00000009-9EBB-4216-8AE2-BAB1B9F619C4}"/>
            </c:ext>
          </c:extLst>
        </c:ser>
        <c:ser>
          <c:idx val="10"/>
          <c:order val="10"/>
          <c:tx>
            <c:strRef>
              <c:f>'2. A1-A5 Produkttyper 2022'!$AV$1</c:f>
              <c:strCache>
                <c:ptCount val="1"/>
                <c:pt idx="0">
                  <c:v>Bindemedel bruk ballast </c:v>
                </c:pt>
              </c:strCache>
            </c:strRef>
          </c:tx>
          <c:spPr>
            <a:solidFill>
              <a:schemeClr val="accent5">
                <a:lumMod val="60000"/>
              </a:schemeClr>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2022'!$AV$2:$AV$13</c:f>
              <c:numCache>
                <c:formatCode>General</c:formatCode>
                <c:ptCount val="12"/>
                <c:pt idx="0">
                  <c:v>0</c:v>
                </c:pt>
                <c:pt idx="1">
                  <c:v>0</c:v>
                </c:pt>
                <c:pt idx="2">
                  <c:v>0.59178470187644505</c:v>
                </c:pt>
                <c:pt idx="3">
                  <c:v>0</c:v>
                </c:pt>
                <c:pt idx="4">
                  <c:v>0</c:v>
                </c:pt>
                <c:pt idx="5">
                  <c:v>0.21595016049156457</c:v>
                </c:pt>
                <c:pt idx="6">
                  <c:v>0</c:v>
                </c:pt>
                <c:pt idx="7">
                  <c:v>0</c:v>
                </c:pt>
                <c:pt idx="8">
                  <c:v>0</c:v>
                </c:pt>
                <c:pt idx="9">
                  <c:v>0</c:v>
                </c:pt>
                <c:pt idx="10">
                  <c:v>0</c:v>
                </c:pt>
                <c:pt idx="11">
                  <c:v>0</c:v>
                </c:pt>
              </c:numCache>
            </c:numRef>
          </c:val>
          <c:extLst>
            <c:ext xmlns:c16="http://schemas.microsoft.com/office/drawing/2014/chart" uri="{C3380CC4-5D6E-409C-BE32-E72D297353CC}">
              <c16:uniqueId val="{0000000A-9EBB-4216-8AE2-BAB1B9F619C4}"/>
            </c:ext>
          </c:extLst>
        </c:ser>
        <c:ser>
          <c:idx val="11"/>
          <c:order val="11"/>
          <c:tx>
            <c:strRef>
              <c:f>'2. A1-A5 Produkttyper 2022'!$AW$1</c:f>
              <c:strCache>
                <c:ptCount val="1"/>
                <c:pt idx="0">
                  <c:v>Övrigt </c:v>
                </c:pt>
              </c:strCache>
            </c:strRef>
          </c:tx>
          <c:spPr>
            <a:solidFill>
              <a:schemeClr val="accent6">
                <a:lumMod val="60000"/>
              </a:schemeClr>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2022'!$AW$2:$AW$13</c:f>
              <c:numCache>
                <c:formatCode>General</c:formatCode>
                <c:ptCount val="12"/>
                <c:pt idx="0">
                  <c:v>2.1995547841241447</c:v>
                </c:pt>
                <c:pt idx="1">
                  <c:v>1.8031180223990573</c:v>
                </c:pt>
                <c:pt idx="2">
                  <c:v>10.862895613679697</c:v>
                </c:pt>
                <c:pt idx="3">
                  <c:v>1.7450013963531961</c:v>
                </c:pt>
                <c:pt idx="4">
                  <c:v>2.3122061817695689</c:v>
                </c:pt>
                <c:pt idx="5">
                  <c:v>6.4744694082981988</c:v>
                </c:pt>
                <c:pt idx="6">
                  <c:v>2.6974978937291412</c:v>
                </c:pt>
                <c:pt idx="7">
                  <c:v>2.8341910763089211</c:v>
                </c:pt>
                <c:pt idx="8">
                  <c:v>1.9222593881772443</c:v>
                </c:pt>
                <c:pt idx="9">
                  <c:v>9.0544719437551713E-2</c:v>
                </c:pt>
                <c:pt idx="10">
                  <c:v>2.4884405844656348</c:v>
                </c:pt>
                <c:pt idx="11">
                  <c:v>2.379681064757329</c:v>
                </c:pt>
              </c:numCache>
            </c:numRef>
          </c:val>
          <c:extLst>
            <c:ext xmlns:c16="http://schemas.microsoft.com/office/drawing/2014/chart" uri="{C3380CC4-5D6E-409C-BE32-E72D297353CC}">
              <c16:uniqueId val="{0000000B-9EBB-4216-8AE2-BAB1B9F619C4}"/>
            </c:ext>
          </c:extLst>
        </c:ser>
        <c:ser>
          <c:idx val="12"/>
          <c:order val="12"/>
          <c:tx>
            <c:strRef>
              <c:f>'2. A1-A5 Produkttyper 2022'!$AX$1</c:f>
              <c:strCache>
                <c:ptCount val="1"/>
                <c:pt idx="0">
                  <c:v>A5 Energi</c:v>
                </c:pt>
              </c:strCache>
            </c:strRef>
          </c:tx>
          <c:spPr>
            <a:solidFill>
              <a:schemeClr val="accent1">
                <a:lumMod val="80000"/>
                <a:lumOff val="20000"/>
              </a:schemeClr>
            </a:solidFill>
            <a:ln>
              <a:noFill/>
            </a:ln>
            <a:effectLst/>
          </c:spPr>
          <c:invertIfNegative val="0"/>
          <c:cat>
            <c:strRef>
              <c:f>'2. A1-A5 Produkttyper 2022'!$A$2:$A$13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'2. A1-A5 Produkttyper 2022'!$AX$2:$AX$13</c:f>
              <c:numCache>
                <c:formatCode>General</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c:ext xmlns:c16="http://schemas.microsoft.com/office/drawing/2014/chart" uri="{C3380CC4-5D6E-409C-BE32-E72D297353CC}">
              <c16:uniqueId val="{0000000C-9EBB-4216-8AE2-BAB1B9F619C4}"/>
            </c:ext>
          </c:extLst>
        </c:ser>
        <c:dLbls>
          <c:showLegendKey val="0"/>
          <c:showVal val="0"/>
          <c:showCatName val="0"/>
          <c:showSerName val="0"/>
          <c:showPercent val="0"/>
          <c:showBubbleSize val="0"/>
        </c:dLbls>
        <c:gapWidth val="150"/>
        <c:overlap val="100"/>
        <c:axId val="817210976"/>
        <c:axId val="1085106312"/>
      </c:barChart>
      <c:catAx>
        <c:axId val="817210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sv-SE"/>
          </a:p>
        </c:txPr>
        <c:crossAx val="1085106312"/>
        <c:crosses val="autoZero"/>
        <c:auto val="1"/>
        <c:lblAlgn val="ctr"/>
        <c:lblOffset val="100"/>
        <c:noMultiLvlLbl val="0"/>
      </c:catAx>
      <c:valAx>
        <c:axId val="10851063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17210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Skillnad i klimatpåverkan per m2 BTA mellan generisk och specifika klimatdata för villa Tidlös 01 (150 m2 BTA)</a:t>
            </a:r>
          </a:p>
        </c:rich>
      </c:tx>
      <c:layout>
        <c:manualLayout>
          <c:xMode val="edge"/>
          <c:yMode val="edge"/>
          <c:x val="0.12428021996662872"/>
          <c:y val="1.064227676567522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12101310905619088"/>
          <c:y val="0.14597797156719991"/>
          <c:w val="0.69712895220522508"/>
          <c:h val="0.52813478345729059"/>
        </c:manualLayout>
      </c:layout>
      <c:barChart>
        <c:barDir val="col"/>
        <c:grouping val="clustered"/>
        <c:varyColors val="0"/>
        <c:ser>
          <c:idx val="0"/>
          <c:order val="0"/>
          <c:tx>
            <c:strRef>
              <c:f>Jämförelse!$G$39</c:f>
              <c:strCache>
                <c:ptCount val="1"/>
                <c:pt idx="0">
                  <c:v>EPD</c:v>
                </c:pt>
              </c:strCache>
            </c:strRef>
          </c:tx>
          <c:spPr>
            <a:solidFill>
              <a:schemeClr val="accent1"/>
            </a:solidFill>
            <a:ln>
              <a:noFill/>
            </a:ln>
            <a:effectLst/>
          </c:spPr>
          <c:invertIfNegative val="0"/>
          <c:cat>
            <c:strRef>
              <c:f>Jämförelse!$B$40:$B$50</c:f>
              <c:strCache>
                <c:ptCount val="11"/>
                <c:pt idx="0">
                  <c:v>Betong</c:v>
                </c:pt>
                <c:pt idx="1">
                  <c:v>Betongtakpannor*</c:v>
                </c:pt>
                <c:pt idx="2">
                  <c:v>EPS</c:v>
                </c:pt>
                <c:pt idx="3">
                  <c:v>Stenullsisolering</c:v>
                </c:pt>
                <c:pt idx="4">
                  <c:v>Glasullsisolering</c:v>
                </c:pt>
                <c:pt idx="5">
                  <c:v>Fönster och fönsterdörrar</c:v>
                </c:pt>
                <c:pt idx="6">
                  <c:v>Trägolv</c:v>
                </c:pt>
                <c:pt idx="7">
                  <c:v>Plåt</c:v>
                </c:pt>
                <c:pt idx="8">
                  <c:v>Väggips inne</c:v>
                </c:pt>
                <c:pt idx="9">
                  <c:v>Takgips</c:v>
                </c:pt>
                <c:pt idx="10">
                  <c:v>Övrigt</c:v>
                </c:pt>
              </c:strCache>
            </c:strRef>
          </c:cat>
          <c:val>
            <c:numRef>
              <c:f>Jämförelse!$G$40:$G$50</c:f>
              <c:numCache>
                <c:formatCode>0.0</c:formatCode>
                <c:ptCount val="11"/>
                <c:pt idx="0">
                  <c:v>28</c:v>
                </c:pt>
                <c:pt idx="1">
                  <c:v>13.333333333333334</c:v>
                </c:pt>
                <c:pt idx="2">
                  <c:v>12</c:v>
                </c:pt>
                <c:pt idx="3">
                  <c:v>6.666666666666667</c:v>
                </c:pt>
                <c:pt idx="4">
                  <c:v>6.4666666666666668</c:v>
                </c:pt>
                <c:pt idx="5">
                  <c:v>6.4</c:v>
                </c:pt>
                <c:pt idx="6">
                  <c:v>4.333333333333333</c:v>
                </c:pt>
                <c:pt idx="7">
                  <c:v>3.6</c:v>
                </c:pt>
                <c:pt idx="8">
                  <c:v>3.0666666666666669</c:v>
                </c:pt>
                <c:pt idx="9">
                  <c:v>3</c:v>
                </c:pt>
                <c:pt idx="10">
                  <c:v>22.666666666666668</c:v>
                </c:pt>
              </c:numCache>
            </c:numRef>
          </c:val>
          <c:extLst>
            <c:ext xmlns:c16="http://schemas.microsoft.com/office/drawing/2014/chart" uri="{C3380CC4-5D6E-409C-BE32-E72D297353CC}">
              <c16:uniqueId val="{00000000-5F67-467A-9774-95E6F9C0627C}"/>
            </c:ext>
          </c:extLst>
        </c:ser>
        <c:ser>
          <c:idx val="1"/>
          <c:order val="1"/>
          <c:tx>
            <c:strRef>
              <c:f>Jämförelse!$H$39</c:f>
              <c:strCache>
                <c:ptCount val="1"/>
                <c:pt idx="0">
                  <c:v>Generisk</c:v>
                </c:pt>
              </c:strCache>
            </c:strRef>
          </c:tx>
          <c:spPr>
            <a:solidFill>
              <a:schemeClr val="accent2"/>
            </a:solidFill>
            <a:ln>
              <a:noFill/>
            </a:ln>
            <a:effectLst/>
          </c:spPr>
          <c:invertIfNegative val="0"/>
          <c:cat>
            <c:strRef>
              <c:f>Jämförelse!$B$40:$B$50</c:f>
              <c:strCache>
                <c:ptCount val="11"/>
                <c:pt idx="0">
                  <c:v>Betong</c:v>
                </c:pt>
                <c:pt idx="1">
                  <c:v>Betongtakpannor*</c:v>
                </c:pt>
                <c:pt idx="2">
                  <c:v>EPS</c:v>
                </c:pt>
                <c:pt idx="3">
                  <c:v>Stenullsisolering</c:v>
                </c:pt>
                <c:pt idx="4">
                  <c:v>Glasullsisolering</c:v>
                </c:pt>
                <c:pt idx="5">
                  <c:v>Fönster och fönsterdörrar</c:v>
                </c:pt>
                <c:pt idx="6">
                  <c:v>Trägolv</c:v>
                </c:pt>
                <c:pt idx="7">
                  <c:v>Plåt</c:v>
                </c:pt>
                <c:pt idx="8">
                  <c:v>Väggips inne</c:v>
                </c:pt>
                <c:pt idx="9">
                  <c:v>Takgips</c:v>
                </c:pt>
                <c:pt idx="10">
                  <c:v>Övrigt</c:v>
                </c:pt>
              </c:strCache>
            </c:strRef>
          </c:cat>
          <c:val>
            <c:numRef>
              <c:f>Jämförelse!$H$40:$H$50</c:f>
              <c:numCache>
                <c:formatCode>0.0</c:formatCode>
                <c:ptCount val="11"/>
                <c:pt idx="0">
                  <c:v>36.666666666666664</c:v>
                </c:pt>
                <c:pt idx="1">
                  <c:v>13.333333333333334</c:v>
                </c:pt>
                <c:pt idx="2">
                  <c:v>18</c:v>
                </c:pt>
                <c:pt idx="3">
                  <c:v>8.6666666666666661</c:v>
                </c:pt>
                <c:pt idx="4">
                  <c:v>8</c:v>
                </c:pt>
                <c:pt idx="5">
                  <c:v>11.866666666666665</c:v>
                </c:pt>
                <c:pt idx="6">
                  <c:v>4.8666666666666663</c:v>
                </c:pt>
                <c:pt idx="7">
                  <c:v>4.4666666666666668</c:v>
                </c:pt>
                <c:pt idx="8">
                  <c:v>4.4000000000000004</c:v>
                </c:pt>
                <c:pt idx="9">
                  <c:v>2.4</c:v>
                </c:pt>
                <c:pt idx="10">
                  <c:v>25.333333333333332</c:v>
                </c:pt>
              </c:numCache>
            </c:numRef>
          </c:val>
          <c:extLst>
            <c:ext xmlns:c16="http://schemas.microsoft.com/office/drawing/2014/chart" uri="{C3380CC4-5D6E-409C-BE32-E72D297353CC}">
              <c16:uniqueId val="{00000001-5F67-467A-9774-95E6F9C0627C}"/>
            </c:ext>
          </c:extLst>
        </c:ser>
        <c:dLbls>
          <c:showLegendKey val="0"/>
          <c:showVal val="0"/>
          <c:showCatName val="0"/>
          <c:showSerName val="0"/>
          <c:showPercent val="0"/>
          <c:showBubbleSize val="0"/>
        </c:dLbls>
        <c:gapWidth val="182"/>
        <c:axId val="745168096"/>
        <c:axId val="745169736"/>
      </c:barChart>
      <c:catAx>
        <c:axId val="74516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45169736"/>
        <c:crosses val="autoZero"/>
        <c:auto val="1"/>
        <c:lblAlgn val="ctr"/>
        <c:lblOffset val="100"/>
        <c:noMultiLvlLbl val="0"/>
      </c:catAx>
      <c:valAx>
        <c:axId val="745169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kg CO2e/m2 BTA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451680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err="1"/>
              <a:t>Klimatpåverkan</a:t>
            </a:r>
            <a:r>
              <a:rPr lang="en-US"/>
              <a:t> </a:t>
            </a:r>
            <a:r>
              <a:rPr lang="en-US" err="1"/>
              <a:t>från</a:t>
            </a:r>
            <a:r>
              <a:rPr lang="en-US"/>
              <a:t> </a:t>
            </a:r>
            <a:r>
              <a:rPr lang="en-US" err="1"/>
              <a:t>byggnaden</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Blad1!$B$1</c:f>
              <c:strCache>
                <c:ptCount val="1"/>
                <c:pt idx="0">
                  <c:v>Klimatpåverkan från byggnaden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8C-4C82-AC8E-7C3F9A4A4D1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8C-4C82-AC8E-7C3F9A4A4D1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8C-4C82-AC8E-7C3F9A4A4D1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Täckningsgrad, beräknad klimatpåverkan</c:v>
                </c:pt>
                <c:pt idx="1">
                  <c:v>Datalucka, klimatpåverkan från resurser som inte finns i resurssammanställningen</c:v>
                </c:pt>
                <c:pt idx="2">
                  <c:v>Datalucka, klimatpåverkan från resurser som finns i resurssammanställningen, men inte kunnat beräknas</c:v>
                </c:pt>
              </c:strCache>
            </c:strRef>
          </c:cat>
          <c:val>
            <c:numRef>
              <c:f>Blad1!$B$2:$B$4</c:f>
              <c:numCache>
                <c:formatCode>General</c:formatCode>
                <c:ptCount val="3"/>
                <c:pt idx="0">
                  <c:v>85</c:v>
                </c:pt>
                <c:pt idx="1">
                  <c:v>10</c:v>
                </c:pt>
                <c:pt idx="2">
                  <c:v>5</c:v>
                </c:pt>
              </c:numCache>
            </c:numRef>
          </c:val>
          <c:extLst>
            <c:ext xmlns:c16="http://schemas.microsoft.com/office/drawing/2014/chart" uri="{C3380CC4-5D6E-409C-BE32-E72D297353CC}">
              <c16:uniqueId val="{00000000-77D3-40B4-9620-B5D41F7678D9}"/>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241794334099496"/>
          <c:y val="0.18988126484189477"/>
          <c:w val="0.33198889529896919"/>
          <c:h val="0.6757222013914927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err="1"/>
              <a:t>Tidlös</a:t>
            </a:r>
            <a:r>
              <a:rPr lang="en-US"/>
              <a:t> 01 A1-A3 (</a:t>
            </a:r>
            <a:r>
              <a:rPr lang="en-US" err="1"/>
              <a:t>totalt</a:t>
            </a:r>
            <a:r>
              <a:rPr lang="en-US"/>
              <a:t> 16,43 ton CO</a:t>
            </a:r>
            <a:r>
              <a:rPr lang="en-US" baseline="-25000"/>
              <a:t>2</a:t>
            </a:r>
            <a:r>
              <a:rPr lang="en-US"/>
              <a:t>e)</a:t>
            </a:r>
          </a:p>
        </c:rich>
      </c:tx>
      <c:layout>
        <c:manualLayout>
          <c:xMode val="edge"/>
          <c:yMode val="edge"/>
          <c:x val="0.3413034179304190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Blad1!$C$1</c:f>
              <c:strCache>
                <c:ptCount val="1"/>
                <c:pt idx="0">
                  <c:v>Kolumn1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7-DFE7-47E4-A28D-B4E33F715E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DFE7-47E4-A28D-B4E33F715E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8-DFE7-47E4-A28D-B4E33F715E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9-DFE7-47E4-A28D-B4E33F715E6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DFE7-47E4-A28D-B4E33F715E6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3-DFE7-47E4-A28D-B4E33F715E6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4-DFE7-47E4-A28D-B4E33F715E6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5-DFE7-47E4-A28D-B4E33F715E6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6-DFE7-47E4-A28D-B4E33F715E6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B-DFE7-47E4-A28D-B4E33F715E6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C-DFE7-47E4-A28D-B4E33F715E6D}"/>
              </c:ext>
            </c:extLst>
          </c:dPt>
          <c:dLbls>
            <c:dLbl>
              <c:idx val="0"/>
              <c:layout>
                <c:manualLayout>
                  <c:x val="-1.001387093824203E-2"/>
                  <c:y val="3.499659201546205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FE7-47E4-A28D-B4E33F715E6D}"/>
                </c:ext>
              </c:extLst>
            </c:dLbl>
            <c:dLbl>
              <c:idx val="1"/>
              <c:layout>
                <c:manualLayout>
                  <c:x val="-1.4241597338621641E-2"/>
                  <c:y val="-5.476892563799422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FE7-47E4-A28D-B4E33F715E6D}"/>
                </c:ext>
              </c:extLst>
            </c:dLbl>
            <c:dLbl>
              <c:idx val="2"/>
              <c:layout>
                <c:manualLayout>
                  <c:x val="7.5123824823287708E-2"/>
                  <c:y val="-8.90362161902997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DFE7-47E4-A28D-B4E33F715E6D}"/>
                </c:ext>
              </c:extLst>
            </c:dLbl>
            <c:dLbl>
              <c:idx val="10"/>
              <c:layout>
                <c:manualLayout>
                  <c:x val="-5.513777889762813E-3"/>
                  <c:y val="4.120637593069058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DFE7-47E4-A28D-B4E33F715E6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Blad1!$A$3:$A$13</c:f>
              <c:strCache>
                <c:ptCount val="11"/>
                <c:pt idx="0">
                  <c:v>Betongplatta</c:v>
                </c:pt>
                <c:pt idx="1">
                  <c:v>Betongtakpannor</c:v>
                </c:pt>
                <c:pt idx="2">
                  <c:v>EPS </c:v>
                </c:pt>
                <c:pt idx="3">
                  <c:v>Stenullsisolering</c:v>
                </c:pt>
                <c:pt idx="4">
                  <c:v>Glasullsisolering </c:v>
                </c:pt>
                <c:pt idx="5">
                  <c:v>Fönster o fönsterdörrar</c:v>
                </c:pt>
                <c:pt idx="6">
                  <c:v>Trägolv</c:v>
                </c:pt>
                <c:pt idx="7">
                  <c:v>Plåt </c:v>
                </c:pt>
                <c:pt idx="8">
                  <c:v>Väggips inne</c:v>
                </c:pt>
                <c:pt idx="9">
                  <c:v>Takgips </c:v>
                </c:pt>
                <c:pt idx="10">
                  <c:v>Övrigt</c:v>
                </c:pt>
              </c:strCache>
            </c:strRef>
          </c:cat>
          <c:val>
            <c:numRef>
              <c:f>Blad1!$C$3:$C$13</c:f>
              <c:numCache>
                <c:formatCode>0.0%</c:formatCode>
                <c:ptCount val="11"/>
                <c:pt idx="0">
                  <c:v>0.2556299452221546</c:v>
                </c:pt>
                <c:pt idx="1">
                  <c:v>0.12172854534388314</c:v>
                </c:pt>
                <c:pt idx="2">
                  <c:v>0.10955569080949483</c:v>
                </c:pt>
                <c:pt idx="3">
                  <c:v>6.0864272671941569E-2</c:v>
                </c:pt>
                <c:pt idx="4">
                  <c:v>5.9038344491783322E-2</c:v>
                </c:pt>
                <c:pt idx="5">
                  <c:v>5.8429701765063916E-2</c:v>
                </c:pt>
                <c:pt idx="6">
                  <c:v>3.9561777236762026E-2</c:v>
                </c:pt>
                <c:pt idx="7">
                  <c:v>3.2866707242848452E-2</c:v>
                </c:pt>
                <c:pt idx="8">
                  <c:v>2.7997565429093124E-2</c:v>
                </c:pt>
                <c:pt idx="9">
                  <c:v>2.7388922702373707E-2</c:v>
                </c:pt>
                <c:pt idx="10">
                  <c:v>0.20693852708460134</c:v>
                </c:pt>
              </c:numCache>
            </c:numRef>
          </c:val>
          <c:extLst>
            <c:ext xmlns:c16="http://schemas.microsoft.com/office/drawing/2014/chart" uri="{C3380CC4-5D6E-409C-BE32-E72D297353CC}">
              <c16:uniqueId val="{00000000-DFE7-47E4-A28D-B4E33F715E6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Medelvärde klimatpåverkan</a:t>
            </a:r>
            <a:r>
              <a:rPr lang="sv-SE" baseline="0"/>
              <a:t> A1-A5 2022</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Medelvärden!$A$2</c:f>
              <c:strCache>
                <c:ptCount val="1"/>
                <c:pt idx="0">
                  <c:v>Flerbostadshus</c:v>
                </c:pt>
              </c:strCache>
            </c:strRef>
          </c:tx>
          <c:dPt>
            <c:idx val="0"/>
            <c:bubble3D val="0"/>
            <c:spPr>
              <a:solidFill>
                <a:schemeClr val="accent1"/>
              </a:solidFill>
              <a:ln>
                <a:noFill/>
              </a:ln>
              <a:effectLst/>
            </c:spPr>
            <c:extLst>
              <c:ext xmlns:c16="http://schemas.microsoft.com/office/drawing/2014/chart" uri="{C3380CC4-5D6E-409C-BE32-E72D297353CC}">
                <c16:uniqueId val="{00000001-371D-40EF-8283-E69A8E721454}"/>
              </c:ext>
            </c:extLst>
          </c:dPt>
          <c:dPt>
            <c:idx val="1"/>
            <c:bubble3D val="0"/>
            <c:spPr>
              <a:solidFill>
                <a:schemeClr val="accent2"/>
              </a:solidFill>
              <a:ln>
                <a:noFill/>
              </a:ln>
              <a:effectLst/>
            </c:spPr>
            <c:extLst>
              <c:ext xmlns:c16="http://schemas.microsoft.com/office/drawing/2014/chart" uri="{C3380CC4-5D6E-409C-BE32-E72D297353CC}">
                <c16:uniqueId val="{00000003-371D-40EF-8283-E69A8E721454}"/>
              </c:ext>
            </c:extLst>
          </c:dPt>
          <c:dPt>
            <c:idx val="2"/>
            <c:bubble3D val="0"/>
            <c:spPr>
              <a:solidFill>
                <a:schemeClr val="accent3"/>
              </a:solidFill>
              <a:ln>
                <a:noFill/>
              </a:ln>
              <a:effectLst/>
            </c:spPr>
            <c:extLst>
              <c:ext xmlns:c16="http://schemas.microsoft.com/office/drawing/2014/chart" uri="{C3380CC4-5D6E-409C-BE32-E72D297353CC}">
                <c16:uniqueId val="{00000005-371D-40EF-8283-E69A8E721454}"/>
              </c:ext>
            </c:extLst>
          </c:dPt>
          <c:dPt>
            <c:idx val="3"/>
            <c:bubble3D val="0"/>
            <c:spPr>
              <a:solidFill>
                <a:schemeClr val="accent4"/>
              </a:solidFill>
              <a:ln>
                <a:noFill/>
              </a:ln>
              <a:effectLst/>
            </c:spPr>
            <c:extLst>
              <c:ext xmlns:c16="http://schemas.microsoft.com/office/drawing/2014/chart" uri="{C3380CC4-5D6E-409C-BE32-E72D297353CC}">
                <c16:uniqueId val="{00000007-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Medelvärden!$B$1:$E$1</c:f>
              <c:strCache>
                <c:ptCount val="4"/>
                <c:pt idx="0">
                  <c:v> A1-A3 </c:v>
                </c:pt>
                <c:pt idx="1">
                  <c:v> A4 </c:v>
                </c:pt>
                <c:pt idx="2">
                  <c:v> A5 Spill </c:v>
                </c:pt>
                <c:pt idx="3">
                  <c:v> A5 Energi </c:v>
                </c:pt>
              </c:strCache>
            </c:strRef>
          </c:cat>
          <c:val>
            <c:numRef>
              <c:f>Medelvärden!$B$2:$E$2</c:f>
              <c:numCache>
                <c:formatCode>0</c:formatCode>
                <c:ptCount val="4"/>
                <c:pt idx="0">
                  <c:v>105.82623649686599</c:v>
                </c:pt>
                <c:pt idx="1">
                  <c:v>6.8305750886017194</c:v>
                </c:pt>
                <c:pt idx="2">
                  <c:v>5.6525710646327205</c:v>
                </c:pt>
                <c:pt idx="3">
                  <c:v>10.758333333333333</c:v>
                </c:pt>
              </c:numCache>
            </c:numRef>
          </c:val>
          <c:extLst>
            <c:ext xmlns:c16="http://schemas.microsoft.com/office/drawing/2014/chart" uri="{C3380CC4-5D6E-409C-BE32-E72D297353CC}">
              <c16:uniqueId val="{00000008-371D-40EF-8283-E69A8E721454}"/>
            </c:ext>
          </c:extLst>
        </c:ser>
        <c:dLbls>
          <c:dLblPos val="outEnd"/>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Medelvärden!$A$3</c15:sqref>
                        </c15:formulaRef>
                      </c:ext>
                    </c:extLst>
                    <c:strCache>
                      <c:ptCount val="1"/>
                      <c:pt idx="0">
                        <c:v>Förskola</c:v>
                      </c:pt>
                    </c:strCache>
                  </c:strRef>
                </c:tx>
                <c:dPt>
                  <c:idx val="0"/>
                  <c:bubble3D val="0"/>
                  <c:spPr>
                    <a:solidFill>
                      <a:schemeClr val="accent1"/>
                    </a:solidFill>
                    <a:ln>
                      <a:noFill/>
                    </a:ln>
                    <a:effectLst/>
                  </c:spPr>
                  <c:extLst>
                    <c:ext xmlns:c16="http://schemas.microsoft.com/office/drawing/2014/chart" uri="{C3380CC4-5D6E-409C-BE32-E72D297353CC}">
                      <c16:uniqueId val="{0000000A-371D-40EF-8283-E69A8E721454}"/>
                    </c:ext>
                  </c:extLst>
                </c:dPt>
                <c:dPt>
                  <c:idx val="1"/>
                  <c:bubble3D val="0"/>
                  <c:spPr>
                    <a:solidFill>
                      <a:schemeClr val="accent2"/>
                    </a:solidFill>
                    <a:ln>
                      <a:noFill/>
                    </a:ln>
                    <a:effectLst/>
                  </c:spPr>
                  <c:extLst>
                    <c:ext xmlns:c16="http://schemas.microsoft.com/office/drawing/2014/chart" uri="{C3380CC4-5D6E-409C-BE32-E72D297353CC}">
                      <c16:uniqueId val="{0000000C-371D-40EF-8283-E69A8E721454}"/>
                    </c:ext>
                  </c:extLst>
                </c:dPt>
                <c:dPt>
                  <c:idx val="2"/>
                  <c:bubble3D val="0"/>
                  <c:spPr>
                    <a:solidFill>
                      <a:schemeClr val="accent3"/>
                    </a:solidFill>
                    <a:ln>
                      <a:noFill/>
                    </a:ln>
                    <a:effectLst/>
                  </c:spPr>
                  <c:extLst>
                    <c:ext xmlns:c16="http://schemas.microsoft.com/office/drawing/2014/chart" uri="{C3380CC4-5D6E-409C-BE32-E72D297353CC}">
                      <c16:uniqueId val="{0000000E-371D-40EF-8283-E69A8E721454}"/>
                    </c:ext>
                  </c:extLst>
                </c:dPt>
                <c:dPt>
                  <c:idx val="3"/>
                  <c:bubble3D val="0"/>
                  <c:spPr>
                    <a:solidFill>
                      <a:schemeClr val="accent4"/>
                    </a:solidFill>
                    <a:ln>
                      <a:noFill/>
                    </a:ln>
                    <a:effectLst/>
                  </c:spPr>
                  <c:extLst>
                    <c:ext xmlns:c16="http://schemas.microsoft.com/office/drawing/2014/chart" uri="{C3380CC4-5D6E-409C-BE32-E72D297353CC}">
                      <c16:uniqueId val="{00000010-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Medelvärden!$B$1:$E$1</c15:sqref>
                        </c15:formulaRef>
                      </c:ext>
                    </c:extLst>
                    <c:strCache>
                      <c:ptCount val="4"/>
                      <c:pt idx="0">
                        <c:v> A1-A3 </c:v>
                      </c:pt>
                      <c:pt idx="1">
                        <c:v> A4 </c:v>
                      </c:pt>
                      <c:pt idx="2">
                        <c:v> A5 Spill </c:v>
                      </c:pt>
                      <c:pt idx="3">
                        <c:v> A5 Energi </c:v>
                      </c:pt>
                    </c:strCache>
                  </c:strRef>
                </c:cat>
                <c:val>
                  <c:numRef>
                    <c:extLst>
                      <c:ext uri="{02D57815-91ED-43cb-92C2-25804820EDAC}">
                        <c15:formulaRef>
                          <c15:sqref>Medelvärden!$B$3:$E$3</c15:sqref>
                        </c15:formulaRef>
                      </c:ext>
                    </c:extLst>
                    <c:numCache>
                      <c:formatCode>0</c:formatCode>
                      <c:ptCount val="4"/>
                      <c:pt idx="0">
                        <c:v>0</c:v>
                      </c:pt>
                      <c:pt idx="1">
                        <c:v>0</c:v>
                      </c:pt>
                      <c:pt idx="2">
                        <c:v>0</c:v>
                      </c:pt>
                      <c:pt idx="3">
                        <c:v>0</c:v>
                      </c:pt>
                    </c:numCache>
                  </c:numRef>
                </c:val>
                <c:extLst>
                  <c:ext xmlns:c16="http://schemas.microsoft.com/office/drawing/2014/chart" uri="{C3380CC4-5D6E-409C-BE32-E72D297353CC}">
                    <c16:uniqueId val="{00000011-371D-40EF-8283-E69A8E721454}"/>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Medelvärden!$A$4</c15:sqref>
                        </c15:formulaRef>
                      </c:ext>
                    </c:extLst>
                    <c:strCache>
                      <c:ptCount val="1"/>
                      <c:pt idx="0">
                        <c:v>Kontor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13-371D-40EF-8283-E69A8E721454}"/>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15-371D-40EF-8283-E69A8E721454}"/>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17-371D-40EF-8283-E69A8E721454}"/>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19-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Medelvärden!$B$1:$E$1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Medelvärden!$B$4:$E$4</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1A-371D-40EF-8283-E69A8E721454}"/>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Medelvärden!$A$5</c15:sqref>
                        </c15:formulaRef>
                      </c:ext>
                    </c:extLst>
                    <c:strCache>
                      <c:ptCount val="1"/>
                      <c:pt idx="0">
                        <c:v>Skola</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1C-371D-40EF-8283-E69A8E721454}"/>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1E-371D-40EF-8283-E69A8E721454}"/>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20-371D-40EF-8283-E69A8E721454}"/>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22-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Medelvärden!$B$1:$E$1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Medelvärden!$B$5:$E$5</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23-371D-40EF-8283-E69A8E721454}"/>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Medelvärden!$A$6</c15:sqref>
                        </c15:formulaRef>
                      </c:ext>
                    </c:extLst>
                    <c:strCache>
                      <c:ptCount val="1"/>
                      <c:pt idx="0">
                        <c:v>Småhus</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25-371D-40EF-8283-E69A8E721454}"/>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27-371D-40EF-8283-E69A8E721454}"/>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29-371D-40EF-8283-E69A8E721454}"/>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2B-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Medelvärden!$B$1:$E$1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Medelvärden!$B$6:$E$6</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2C-371D-40EF-8283-E69A8E721454}"/>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Medelvärden!$A$7</c15:sqref>
                        </c15:formulaRef>
                      </c:ext>
                    </c:extLst>
                    <c:strCache>
                      <c:ptCount val="1"/>
                      <c:pt idx="0">
                        <c:v>Handelsbyggnad</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2E-371D-40EF-8283-E69A8E721454}"/>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30-371D-40EF-8283-E69A8E721454}"/>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32-371D-40EF-8283-E69A8E721454}"/>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34-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Medelvärden!$B$1:$E$1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Medelvärden!$B$7:$E$7</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35-371D-40EF-8283-E69A8E721454}"/>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Medelvärden!$A$8</c15:sqref>
                        </c15:formulaRef>
                      </c:ext>
                    </c:extLst>
                    <c:strCache>
                      <c:ptCount val="1"/>
                      <c:pt idx="0">
                        <c:v>Övriga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37-371D-40EF-8283-E69A8E721454}"/>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39-371D-40EF-8283-E69A8E721454}"/>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3B-371D-40EF-8283-E69A8E721454}"/>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3D-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Medelvärden!$B$1:$E$1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Medelvärden!$B$8:$E$8</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3E-371D-40EF-8283-E69A8E721454}"/>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Medelvärden!$A$9</c15:sqref>
                        </c15:formulaRef>
                      </c:ext>
                    </c:extLst>
                    <c:strCache>
                      <c:ptCount val="1"/>
                      <c:pt idx="0">
                        <c:v>Alla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40-371D-40EF-8283-E69A8E721454}"/>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42-371D-40EF-8283-E69A8E721454}"/>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44-371D-40EF-8283-E69A8E721454}"/>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46-371D-40EF-8283-E69A8E72145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Medelvärden!$B$1:$E$1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Medelvärden!$B$9:$E$9</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47-371D-40EF-8283-E69A8E721454}"/>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Medelvärde klimatpåverkan</a:t>
            </a:r>
            <a:r>
              <a:rPr lang="sv-SE" baseline="0"/>
              <a:t> A1-A5 2027</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Medelvärden!$A$2</c:f>
              <c:strCache>
                <c:ptCount val="1"/>
                <c:pt idx="0">
                  <c:v>Flerbostadshus</c:v>
                </c:pt>
              </c:strCache>
            </c:strRef>
          </c:tx>
          <c:dPt>
            <c:idx val="0"/>
            <c:bubble3D val="0"/>
            <c:spPr>
              <a:solidFill>
                <a:schemeClr val="accent1"/>
              </a:solidFill>
              <a:ln>
                <a:noFill/>
              </a:ln>
              <a:effectLst/>
            </c:spPr>
            <c:extLst>
              <c:ext xmlns:c16="http://schemas.microsoft.com/office/drawing/2014/chart" uri="{C3380CC4-5D6E-409C-BE32-E72D297353CC}">
                <c16:uniqueId val="{00000001-5C07-4BD7-90DA-083115283710}"/>
              </c:ext>
            </c:extLst>
          </c:dPt>
          <c:dPt>
            <c:idx val="1"/>
            <c:bubble3D val="0"/>
            <c:spPr>
              <a:solidFill>
                <a:schemeClr val="accent2"/>
              </a:solidFill>
              <a:ln>
                <a:noFill/>
              </a:ln>
              <a:effectLst/>
            </c:spPr>
            <c:extLst>
              <c:ext xmlns:c16="http://schemas.microsoft.com/office/drawing/2014/chart" uri="{C3380CC4-5D6E-409C-BE32-E72D297353CC}">
                <c16:uniqueId val="{00000003-5C07-4BD7-90DA-083115283710}"/>
              </c:ext>
            </c:extLst>
          </c:dPt>
          <c:dPt>
            <c:idx val="2"/>
            <c:bubble3D val="0"/>
            <c:spPr>
              <a:solidFill>
                <a:schemeClr val="accent3"/>
              </a:solidFill>
              <a:ln>
                <a:noFill/>
              </a:ln>
              <a:effectLst/>
            </c:spPr>
            <c:extLst>
              <c:ext xmlns:c16="http://schemas.microsoft.com/office/drawing/2014/chart" uri="{C3380CC4-5D6E-409C-BE32-E72D297353CC}">
                <c16:uniqueId val="{00000005-5C07-4BD7-90DA-083115283710}"/>
              </c:ext>
            </c:extLst>
          </c:dPt>
          <c:dPt>
            <c:idx val="3"/>
            <c:bubble3D val="0"/>
            <c:spPr>
              <a:solidFill>
                <a:schemeClr val="accent4"/>
              </a:solidFill>
              <a:ln>
                <a:noFill/>
              </a:ln>
              <a:effectLst/>
            </c:spPr>
            <c:extLst>
              <c:ext xmlns:c16="http://schemas.microsoft.com/office/drawing/2014/chart" uri="{C3380CC4-5D6E-409C-BE32-E72D297353CC}">
                <c16:uniqueId val="{00000007-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Medelvärden!$F$1:$I$1</c:f>
              <c:strCache>
                <c:ptCount val="4"/>
                <c:pt idx="0">
                  <c:v> A1-A3 </c:v>
                </c:pt>
                <c:pt idx="1">
                  <c:v> A4 </c:v>
                </c:pt>
                <c:pt idx="2">
                  <c:v> A5 Spill </c:v>
                </c:pt>
                <c:pt idx="3">
                  <c:v> A5 Energi </c:v>
                </c:pt>
              </c:strCache>
            </c:strRef>
          </c:cat>
          <c:val>
            <c:numRef>
              <c:f>Medelvärden!$F$2:$I$2</c:f>
              <c:numCache>
                <c:formatCode>0</c:formatCode>
                <c:ptCount val="4"/>
                <c:pt idx="0">
                  <c:v>136.57282372234135</c:v>
                </c:pt>
                <c:pt idx="1">
                  <c:v>7.8980038058718662</c:v>
                </c:pt>
                <c:pt idx="2">
                  <c:v>6.8824345536517368</c:v>
                </c:pt>
                <c:pt idx="3">
                  <c:v>10.758333333333333</c:v>
                </c:pt>
              </c:numCache>
            </c:numRef>
          </c:val>
          <c:extLst>
            <c:ext xmlns:c16="http://schemas.microsoft.com/office/drawing/2014/chart" uri="{C3380CC4-5D6E-409C-BE32-E72D297353CC}">
              <c16:uniqueId val="{00000008-5C07-4BD7-90DA-083115283710}"/>
            </c:ext>
          </c:extLst>
        </c:ser>
        <c:dLbls>
          <c:dLblPos val="outEnd"/>
          <c:showLegendKey val="0"/>
          <c:showVal val="1"/>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Medelvärden!$A$3</c15:sqref>
                        </c15:formulaRef>
                      </c:ext>
                    </c:extLst>
                    <c:strCache>
                      <c:ptCount val="1"/>
                      <c:pt idx="0">
                        <c:v>Förskola</c:v>
                      </c:pt>
                    </c:strCache>
                  </c:strRef>
                </c:tx>
                <c:dPt>
                  <c:idx val="0"/>
                  <c:bubble3D val="0"/>
                  <c:spPr>
                    <a:solidFill>
                      <a:schemeClr val="accent1"/>
                    </a:solidFill>
                    <a:ln>
                      <a:noFill/>
                    </a:ln>
                    <a:effectLst/>
                  </c:spPr>
                  <c:extLst>
                    <c:ext xmlns:c16="http://schemas.microsoft.com/office/drawing/2014/chart" uri="{C3380CC4-5D6E-409C-BE32-E72D297353CC}">
                      <c16:uniqueId val="{0000000A-5C07-4BD7-90DA-083115283710}"/>
                    </c:ext>
                  </c:extLst>
                </c:dPt>
                <c:dPt>
                  <c:idx val="1"/>
                  <c:bubble3D val="0"/>
                  <c:spPr>
                    <a:solidFill>
                      <a:schemeClr val="accent2"/>
                    </a:solidFill>
                    <a:ln>
                      <a:noFill/>
                    </a:ln>
                    <a:effectLst/>
                  </c:spPr>
                  <c:extLst>
                    <c:ext xmlns:c16="http://schemas.microsoft.com/office/drawing/2014/chart" uri="{C3380CC4-5D6E-409C-BE32-E72D297353CC}">
                      <c16:uniqueId val="{0000000C-5C07-4BD7-90DA-083115283710}"/>
                    </c:ext>
                  </c:extLst>
                </c:dPt>
                <c:dPt>
                  <c:idx val="2"/>
                  <c:bubble3D val="0"/>
                  <c:spPr>
                    <a:solidFill>
                      <a:schemeClr val="accent3"/>
                    </a:solidFill>
                    <a:ln>
                      <a:noFill/>
                    </a:ln>
                    <a:effectLst/>
                  </c:spPr>
                  <c:extLst>
                    <c:ext xmlns:c16="http://schemas.microsoft.com/office/drawing/2014/chart" uri="{C3380CC4-5D6E-409C-BE32-E72D297353CC}">
                      <c16:uniqueId val="{0000000E-5C07-4BD7-90DA-083115283710}"/>
                    </c:ext>
                  </c:extLst>
                </c:dPt>
                <c:dPt>
                  <c:idx val="3"/>
                  <c:bubble3D val="0"/>
                  <c:spPr>
                    <a:solidFill>
                      <a:schemeClr val="accent4"/>
                    </a:solidFill>
                    <a:ln>
                      <a:noFill/>
                    </a:ln>
                    <a:effectLst/>
                  </c:spPr>
                  <c:extLst>
                    <c:ext xmlns:c16="http://schemas.microsoft.com/office/drawing/2014/chart" uri="{C3380CC4-5D6E-409C-BE32-E72D297353CC}">
                      <c16:uniqueId val="{00000010-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Medelvärden!$F$1:$I$1</c15:sqref>
                        </c15:formulaRef>
                      </c:ext>
                    </c:extLst>
                    <c:strCache>
                      <c:ptCount val="4"/>
                      <c:pt idx="0">
                        <c:v> A1-A3 </c:v>
                      </c:pt>
                      <c:pt idx="1">
                        <c:v> A4 </c:v>
                      </c:pt>
                      <c:pt idx="2">
                        <c:v> A5 Spill </c:v>
                      </c:pt>
                      <c:pt idx="3">
                        <c:v> A5 Energi </c:v>
                      </c:pt>
                    </c:strCache>
                  </c:strRef>
                </c:cat>
                <c:val>
                  <c:numRef>
                    <c:extLst>
                      <c:ext uri="{02D57815-91ED-43cb-92C2-25804820EDAC}">
                        <c15:formulaRef>
                          <c15:sqref>Medelvärden!$F$3:$I$3</c15:sqref>
                        </c15:formulaRef>
                      </c:ext>
                    </c:extLst>
                    <c:numCache>
                      <c:formatCode>0</c:formatCode>
                      <c:ptCount val="4"/>
                      <c:pt idx="0">
                        <c:v>0</c:v>
                      </c:pt>
                      <c:pt idx="1">
                        <c:v>0</c:v>
                      </c:pt>
                      <c:pt idx="2">
                        <c:v>0</c:v>
                      </c:pt>
                      <c:pt idx="3">
                        <c:v>0</c:v>
                      </c:pt>
                    </c:numCache>
                  </c:numRef>
                </c:val>
                <c:extLst>
                  <c:ext xmlns:c16="http://schemas.microsoft.com/office/drawing/2014/chart" uri="{C3380CC4-5D6E-409C-BE32-E72D297353CC}">
                    <c16:uniqueId val="{00000011-5C07-4BD7-90DA-083115283710}"/>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Medelvärden!$A$4</c15:sqref>
                        </c15:formulaRef>
                      </c:ext>
                    </c:extLst>
                    <c:strCache>
                      <c:ptCount val="1"/>
                      <c:pt idx="0">
                        <c:v>Kontor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13-5C07-4BD7-90DA-08311528371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15-5C07-4BD7-90DA-08311528371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17-5C07-4BD7-90DA-08311528371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19-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Medelvärden!$F$1:$I$1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Medelvärden!$F$4:$I$4</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1A-5C07-4BD7-90DA-083115283710}"/>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Medelvärden!$A$5</c15:sqref>
                        </c15:formulaRef>
                      </c:ext>
                    </c:extLst>
                    <c:strCache>
                      <c:ptCount val="1"/>
                      <c:pt idx="0">
                        <c:v>Skola</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1C-5C07-4BD7-90DA-08311528371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1E-5C07-4BD7-90DA-08311528371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20-5C07-4BD7-90DA-08311528371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22-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Medelvärden!$F$1:$I$1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Medelvärden!$F$5:$I$5</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23-5C07-4BD7-90DA-083115283710}"/>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Medelvärden!$A$6</c15:sqref>
                        </c15:formulaRef>
                      </c:ext>
                    </c:extLst>
                    <c:strCache>
                      <c:ptCount val="1"/>
                      <c:pt idx="0">
                        <c:v>Småhus</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25-5C07-4BD7-90DA-08311528371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27-5C07-4BD7-90DA-08311528371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29-5C07-4BD7-90DA-08311528371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2B-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Medelvärden!$F$1:$I$1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Medelvärden!$F$6:$I$6</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2C-5C07-4BD7-90DA-083115283710}"/>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Medelvärden!$A$7</c15:sqref>
                        </c15:formulaRef>
                      </c:ext>
                    </c:extLst>
                    <c:strCache>
                      <c:ptCount val="1"/>
                      <c:pt idx="0">
                        <c:v>Handelsbyggnad</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2E-5C07-4BD7-90DA-08311528371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30-5C07-4BD7-90DA-08311528371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32-5C07-4BD7-90DA-08311528371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34-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Medelvärden!$F$1:$I$1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Medelvärden!$F$7:$I$7</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35-5C07-4BD7-90DA-083115283710}"/>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Medelvärden!$A$8</c15:sqref>
                        </c15:formulaRef>
                      </c:ext>
                    </c:extLst>
                    <c:strCache>
                      <c:ptCount val="1"/>
                      <c:pt idx="0">
                        <c:v>Övriga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37-5C07-4BD7-90DA-08311528371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39-5C07-4BD7-90DA-08311528371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3B-5C07-4BD7-90DA-08311528371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3D-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Medelvärden!$F$1:$I$1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Medelvärden!$F$8:$I$8</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3E-5C07-4BD7-90DA-083115283710}"/>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Medelvärden!$A$9</c15:sqref>
                        </c15:formulaRef>
                      </c:ext>
                    </c:extLst>
                    <c:strCache>
                      <c:ptCount val="1"/>
                      <c:pt idx="0">
                        <c:v>Alla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40-5C07-4BD7-90DA-083115283710}"/>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42-5C07-4BD7-90DA-083115283710}"/>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44-5C07-4BD7-90DA-083115283710}"/>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46-5C07-4BD7-90DA-08311528371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Medelvärden!$F$1:$I$1</c15:sqref>
                        </c15:formulaRef>
                      </c:ext>
                    </c:extLst>
                    <c:strCache>
                      <c:ptCount val="4"/>
                      <c:pt idx="0">
                        <c:v> A1-A3 </c:v>
                      </c:pt>
                      <c:pt idx="1">
                        <c:v> A4 </c:v>
                      </c:pt>
                      <c:pt idx="2">
                        <c:v> A5 Spill </c:v>
                      </c:pt>
                      <c:pt idx="3">
                        <c:v> A5 Energi </c:v>
                      </c:pt>
                    </c:strCache>
                  </c:strRef>
                </c:cat>
                <c:val>
                  <c:numRef>
                    <c:extLst xmlns:c15="http://schemas.microsoft.com/office/drawing/2012/chart">
                      <c:ext xmlns:c15="http://schemas.microsoft.com/office/drawing/2012/chart" uri="{02D57815-91ED-43cb-92C2-25804820EDAC}">
                        <c15:formulaRef>
                          <c15:sqref>Medelvärden!$F$9:$I$9</c15:sqref>
                        </c15:formulaRef>
                      </c:ext>
                    </c:extLst>
                    <c:numCache>
                      <c:formatCode>0</c:formatCode>
                      <c:ptCount val="4"/>
                      <c:pt idx="0">
                        <c:v>0</c:v>
                      </c:pt>
                      <c:pt idx="1">
                        <c:v>0</c:v>
                      </c:pt>
                      <c:pt idx="2">
                        <c:v>0</c:v>
                      </c:pt>
                      <c:pt idx="3">
                        <c:v>0</c:v>
                      </c:pt>
                    </c:numCache>
                  </c:numRef>
                </c:val>
                <c:extLst xmlns:c15="http://schemas.microsoft.com/office/drawing/2012/chart">
                  <c:ext xmlns:c16="http://schemas.microsoft.com/office/drawing/2014/chart" uri="{C3380CC4-5D6E-409C-BE32-E72D297353CC}">
                    <c16:uniqueId val="{00000047-5C07-4BD7-90DA-083115283710}"/>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Klimatpåverkan A1-A5 2022 [kg</a:t>
            </a:r>
            <a:r>
              <a:rPr lang="sv-SE" baseline="0"/>
              <a:t> CO2e/m2 BTA]</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stacked"/>
        <c:varyColors val="0"/>
        <c:ser>
          <c:idx val="0"/>
          <c:order val="0"/>
          <c:tx>
            <c:strRef>
              <c:f>'IN A1-A5 total'!$D$1</c:f>
              <c:strCache>
                <c:ptCount val="1"/>
                <c:pt idx="0">
                  <c:v>A1-A3</c:v>
                </c:pt>
              </c:strCache>
            </c:strRef>
          </c:tx>
          <c:spPr>
            <a:solidFill>
              <a:schemeClr val="accent1"/>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total'!$D$2:$D$13</c:f>
              <c:numCache>
                <c:formatCode>0</c:formatCode>
                <c:ptCount val="12"/>
                <c:pt idx="0">
                  <c:v>80.882439923100094</c:v>
                </c:pt>
                <c:pt idx="1">
                  <c:v>132.13158999434086</c:v>
                </c:pt>
                <c:pt idx="2">
                  <c:v>95.271926739906476</c:v>
                </c:pt>
                <c:pt idx="3">
                  <c:v>74.919976049026005</c:v>
                </c:pt>
                <c:pt idx="4">
                  <c:v>101.53239136201927</c:v>
                </c:pt>
                <c:pt idx="5">
                  <c:v>140.38947731051346</c:v>
                </c:pt>
                <c:pt idx="6">
                  <c:v>115.72071409199975</c:v>
                </c:pt>
                <c:pt idx="7">
                  <c:v>116.8014493425587</c:v>
                </c:pt>
                <c:pt idx="8">
                  <c:v>97.707905463624954</c:v>
                </c:pt>
                <c:pt idx="9">
                  <c:v>108.34619071496446</c:v>
                </c:pt>
                <c:pt idx="10">
                  <c:v>105.34206910210924</c:v>
                </c:pt>
                <c:pt idx="11">
                  <c:v>100.86870786822847</c:v>
                </c:pt>
              </c:numCache>
            </c:numRef>
          </c:val>
          <c:extLst>
            <c:ext xmlns:c16="http://schemas.microsoft.com/office/drawing/2014/chart" uri="{C3380CC4-5D6E-409C-BE32-E72D297353CC}">
              <c16:uniqueId val="{00000000-FC83-4166-8D95-46733ACC0EAB}"/>
            </c:ext>
          </c:extLst>
        </c:ser>
        <c:ser>
          <c:idx val="1"/>
          <c:order val="1"/>
          <c:tx>
            <c:strRef>
              <c:f>'IN A1-A5 total'!$E$1</c:f>
              <c:strCache>
                <c:ptCount val="1"/>
                <c:pt idx="0">
                  <c:v>A4</c:v>
                </c:pt>
              </c:strCache>
            </c:strRef>
          </c:tx>
          <c:spPr>
            <a:solidFill>
              <a:schemeClr val="accent2"/>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total'!$E$2:$E$13</c:f>
              <c:numCache>
                <c:formatCode>0</c:formatCode>
                <c:ptCount val="12"/>
                <c:pt idx="0">
                  <c:v>5.1392539066533356</c:v>
                </c:pt>
                <c:pt idx="1">
                  <c:v>8.7960162627345788</c:v>
                </c:pt>
                <c:pt idx="2">
                  <c:v>5.8327783918151122</c:v>
                </c:pt>
                <c:pt idx="3">
                  <c:v>4.9088700170087298</c:v>
                </c:pt>
                <c:pt idx="4">
                  <c:v>6.5057271212837016</c:v>
                </c:pt>
                <c:pt idx="5">
                  <c:v>7.4080059492774062</c:v>
                </c:pt>
                <c:pt idx="6">
                  <c:v>8.0751338973353217</c:v>
                </c:pt>
                <c:pt idx="7">
                  <c:v>8.0257850123358896</c:v>
                </c:pt>
                <c:pt idx="8">
                  <c:v>6.5477106500528892</c:v>
                </c:pt>
                <c:pt idx="9">
                  <c:v>7.1617465760699952</c:v>
                </c:pt>
                <c:pt idx="10">
                  <c:v>7.2445300072484624</c:v>
                </c:pt>
                <c:pt idx="11">
                  <c:v>6.3213432714052189</c:v>
                </c:pt>
              </c:numCache>
            </c:numRef>
          </c:val>
          <c:extLst>
            <c:ext xmlns:c16="http://schemas.microsoft.com/office/drawing/2014/chart" uri="{C3380CC4-5D6E-409C-BE32-E72D297353CC}">
              <c16:uniqueId val="{00000001-FC83-4166-8D95-46733ACC0EAB}"/>
            </c:ext>
          </c:extLst>
        </c:ser>
        <c:ser>
          <c:idx val="2"/>
          <c:order val="2"/>
          <c:tx>
            <c:strRef>
              <c:f>'IN A1-A5 total'!$F$1</c:f>
              <c:strCache>
                <c:ptCount val="1"/>
                <c:pt idx="0">
                  <c:v>A5 Spill</c:v>
                </c:pt>
              </c:strCache>
            </c:strRef>
          </c:tx>
          <c:spPr>
            <a:solidFill>
              <a:schemeClr val="accent3"/>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total'!$F$2:$F$13</c:f>
              <c:numCache>
                <c:formatCode>0</c:formatCode>
                <c:ptCount val="12"/>
                <c:pt idx="0">
                  <c:v>4.2578952731829771</c:v>
                </c:pt>
                <c:pt idx="1">
                  <c:v>6.8073428663931175</c:v>
                </c:pt>
                <c:pt idx="2">
                  <c:v>4.8229108394905644</c:v>
                </c:pt>
                <c:pt idx="3">
                  <c:v>3.9684041281872098</c:v>
                </c:pt>
                <c:pt idx="4">
                  <c:v>5.0652717628670363</c:v>
                </c:pt>
                <c:pt idx="5">
                  <c:v>7.9270687786258147</c:v>
                </c:pt>
                <c:pt idx="6">
                  <c:v>6.1129307149391341</c:v>
                </c:pt>
                <c:pt idx="7">
                  <c:v>6.147106065026164</c:v>
                </c:pt>
                <c:pt idx="8">
                  <c:v>4.9496098052436466</c:v>
                </c:pt>
                <c:pt idx="9">
                  <c:v>6.9959645969359086</c:v>
                </c:pt>
                <c:pt idx="10">
                  <c:v>5.6625876923001144</c:v>
                </c:pt>
                <c:pt idx="11">
                  <c:v>5.1137602524009527</c:v>
                </c:pt>
              </c:numCache>
            </c:numRef>
          </c:val>
          <c:extLst>
            <c:ext xmlns:c16="http://schemas.microsoft.com/office/drawing/2014/chart" uri="{C3380CC4-5D6E-409C-BE32-E72D297353CC}">
              <c16:uniqueId val="{00000002-FC83-4166-8D95-46733ACC0EAB}"/>
            </c:ext>
          </c:extLst>
        </c:ser>
        <c:ser>
          <c:idx val="3"/>
          <c:order val="3"/>
          <c:tx>
            <c:strRef>
              <c:f>'IN A1-A5 total'!$G$1</c:f>
              <c:strCache>
                <c:ptCount val="1"/>
                <c:pt idx="0">
                  <c:v>A5 Energi</c:v>
                </c:pt>
              </c:strCache>
            </c:strRef>
          </c:tx>
          <c:spPr>
            <a:solidFill>
              <a:schemeClr val="accent4"/>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total'!$G$2:$G$13</c:f>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c:ext xmlns:c16="http://schemas.microsoft.com/office/drawing/2014/chart" uri="{C3380CC4-5D6E-409C-BE32-E72D297353CC}">
              <c16:uniqueId val="{00000003-FC83-4166-8D95-46733ACC0EAB}"/>
            </c:ext>
          </c:extLst>
        </c:ser>
        <c:dLbls>
          <c:showLegendKey val="0"/>
          <c:showVal val="0"/>
          <c:showCatName val="0"/>
          <c:showSerName val="0"/>
          <c:showPercent val="0"/>
          <c:showBubbleSize val="0"/>
        </c:dLbls>
        <c:gapWidth val="182"/>
        <c:overlap val="100"/>
        <c:axId val="714998632"/>
        <c:axId val="715000272"/>
        <c:extLst>
          <c:ext xmlns:c15="http://schemas.microsoft.com/office/drawing/2012/chart" uri="{02D57815-91ED-43cb-92C2-25804820EDAC}">
            <c15:filteredBarSeries>
              <c15:ser>
                <c:idx val="4"/>
                <c:order val="4"/>
                <c:tx>
                  <c:strRef>
                    <c:extLst>
                      <c:ext uri="{02D57815-91ED-43cb-92C2-25804820EDAC}">
                        <c15:formulaRef>
                          <c15:sqref>'IN A1-A5 total'!$H$1</c15:sqref>
                        </c15:formulaRef>
                      </c:ext>
                    </c:extLst>
                    <c:strCache>
                      <c:ptCount val="1"/>
                      <c:pt idx="0">
                        <c:v>A1-A5</c:v>
                      </c:pt>
                    </c:strCache>
                  </c:strRef>
                </c:tx>
                <c:spPr>
                  <a:solidFill>
                    <a:schemeClr val="accent5"/>
                  </a:solidFill>
                  <a:ln>
                    <a:noFill/>
                  </a:ln>
                  <a:effectLst/>
                </c:spPr>
                <c:invertIfNegative val="0"/>
                <c:cat>
                  <c:strRef>
                    <c:extLst>
                      <c:ex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c:ext uri="{02D57815-91ED-43cb-92C2-25804820EDAC}">
                        <c15:formulaRef>
                          <c15:sqref>'IN A1-A5 total'!$H$2:$H$13</c15:sqref>
                        </c15:formulaRef>
                      </c:ext>
                    </c:extLst>
                    <c:numCache>
                      <c:formatCode>0</c:formatCode>
                      <c:ptCount val="12"/>
                      <c:pt idx="0">
                        <c:v>101.07958910293641</c:v>
                      </c:pt>
                      <c:pt idx="1">
                        <c:v>158.53494912346858</c:v>
                      </c:pt>
                      <c:pt idx="2">
                        <c:v>116.72761597121215</c:v>
                      </c:pt>
                      <c:pt idx="3">
                        <c:v>94.097250194221928</c:v>
                      </c:pt>
                      <c:pt idx="4">
                        <c:v>123.90339024617001</c:v>
                      </c:pt>
                      <c:pt idx="5">
                        <c:v>166.52455203841669</c:v>
                      </c:pt>
                      <c:pt idx="6">
                        <c:v>140.70877870427421</c:v>
                      </c:pt>
                      <c:pt idx="7">
                        <c:v>141.77434041992075</c:v>
                      </c:pt>
                      <c:pt idx="8">
                        <c:v>120.00522591892148</c:v>
                      </c:pt>
                      <c:pt idx="9">
                        <c:v>133.30390188797037</c:v>
                      </c:pt>
                      <c:pt idx="10">
                        <c:v>129.04918680165781</c:v>
                      </c:pt>
                      <c:pt idx="11">
                        <c:v>123.10381139203463</c:v>
                      </c:pt>
                    </c:numCache>
                  </c:numRef>
                </c:val>
                <c:extLst>
                  <c:ext xmlns:c16="http://schemas.microsoft.com/office/drawing/2014/chart" uri="{C3380CC4-5D6E-409C-BE32-E72D297353CC}">
                    <c16:uniqueId val="{00000004-FC83-4166-8D95-46733ACC0EA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'IN A1-A5 total'!$I$1</c15:sqref>
                        </c15:formulaRef>
                      </c:ext>
                    </c:extLst>
                    <c:strCache>
                      <c:ptCount val="1"/>
                      <c:pt idx="0">
                        <c:v>A1-A3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total'!$I$2:$I$13</c15:sqref>
                        </c15:formulaRef>
                      </c:ext>
                    </c:extLst>
                    <c:numCache>
                      <c:formatCode>0</c:formatCode>
                      <c:ptCount val="12"/>
                      <c:pt idx="0">
                        <c:v>113.04087015565823</c:v>
                      </c:pt>
                      <c:pt idx="1">
                        <c:v>165.70438692920678</c:v>
                      </c:pt>
                      <c:pt idx="2">
                        <c:v>125.59812449729689</c:v>
                      </c:pt>
                      <c:pt idx="3">
                        <c:v>108.669976049026</c:v>
                      </c:pt>
                      <c:pt idx="4">
                        <c:v>130.64652540316061</c:v>
                      </c:pt>
                      <c:pt idx="5">
                        <c:v>166.88179518157131</c:v>
                      </c:pt>
                      <c:pt idx="6">
                        <c:v>141.32391523867918</c:v>
                      </c:pt>
                      <c:pt idx="7">
                        <c:v>149.33887449225932</c:v>
                      </c:pt>
                      <c:pt idx="8">
                        <c:v>127.95966507380362</c:v>
                      </c:pt>
                      <c:pt idx="9">
                        <c:v>140.7050616827064</c:v>
                      </c:pt>
                      <c:pt idx="10">
                        <c:v>138.28295086563628</c:v>
                      </c:pt>
                      <c:pt idx="11">
                        <c:v>130.72173909909191</c:v>
                      </c:pt>
                    </c:numCache>
                  </c:numRef>
                </c:val>
                <c:extLst xmlns:c15="http://schemas.microsoft.com/office/drawing/2012/chart">
                  <c:ext xmlns:c16="http://schemas.microsoft.com/office/drawing/2014/chart" uri="{C3380CC4-5D6E-409C-BE32-E72D297353CC}">
                    <c16:uniqueId val="{00000005-FC83-4166-8D95-46733ACC0EA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'IN A1-A5 total'!$J$1</c15:sqref>
                        </c15:formulaRef>
                      </c:ext>
                    </c:extLst>
                    <c:strCache>
                      <c:ptCount val="1"/>
                      <c:pt idx="0">
                        <c:v>A4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total'!$J$2:$J$13</c15:sqref>
                        </c15:formulaRef>
                      </c:ext>
                    </c:extLst>
                    <c:numCache>
                      <c:formatCode>0</c:formatCode>
                      <c:ptCount val="12"/>
                      <c:pt idx="0">
                        <c:v>6.2556975522791225</c:v>
                      </c:pt>
                      <c:pt idx="1">
                        <c:v>9.9615624517978709</c:v>
                      </c:pt>
                      <c:pt idx="2">
                        <c:v>6.8856124554613904</c:v>
                      </c:pt>
                      <c:pt idx="3">
                        <c:v>6.0805681617061662</c:v>
                      </c:pt>
                      <c:pt idx="4">
                        <c:v>7.5164819906311919</c:v>
                      </c:pt>
                      <c:pt idx="5">
                        <c:v>8.3277392736700939</c:v>
                      </c:pt>
                      <c:pt idx="6">
                        <c:v>8.9639997723539739</c:v>
                      </c:pt>
                      <c:pt idx="7">
                        <c:v>9.1553862177028797</c:v>
                      </c:pt>
                      <c:pt idx="8">
                        <c:v>7.5979604458774572</c:v>
                      </c:pt>
                      <c:pt idx="9">
                        <c:v>8.2851489191042766</c:v>
                      </c:pt>
                      <c:pt idx="10">
                        <c:v>8.3881380086417145</c:v>
                      </c:pt>
                      <c:pt idx="11">
                        <c:v>7.3577504212362506</c:v>
                      </c:pt>
                    </c:numCache>
                  </c:numRef>
                </c:val>
                <c:extLst xmlns:c15="http://schemas.microsoft.com/office/drawing/2012/chart">
                  <c:ext xmlns:c16="http://schemas.microsoft.com/office/drawing/2014/chart" uri="{C3380CC4-5D6E-409C-BE32-E72D297353CC}">
                    <c16:uniqueId val="{00000006-FC83-4166-8D95-46733ACC0EAB}"/>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'IN A1-A5 total'!$K$1</c15:sqref>
                        </c15:formulaRef>
                      </c:ext>
                    </c:extLst>
                    <c:strCache>
                      <c:ptCount val="1"/>
                      <c:pt idx="0">
                        <c:v>A5 Spill </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total'!$K$2:$K$13</c15:sqref>
                        </c15:formulaRef>
                      </c:ext>
                    </c:extLst>
                    <c:numCache>
                      <c:formatCode>0</c:formatCode>
                      <c:ptCount val="12"/>
                      <c:pt idx="0">
                        <c:v>5.5442324824853024</c:v>
                      </c:pt>
                      <c:pt idx="1">
                        <c:v>8.1502547437877535</c:v>
                      </c:pt>
                      <c:pt idx="2">
                        <c:v>6.0359587497861815</c:v>
                      </c:pt>
                      <c:pt idx="3">
                        <c:v>5.3184041281872103</c:v>
                      </c:pt>
                      <c:pt idx="4">
                        <c:v>6.2298371245126898</c:v>
                      </c:pt>
                      <c:pt idx="5">
                        <c:v>8.9867614934681281</c:v>
                      </c:pt>
                      <c:pt idx="6">
                        <c:v>7.1370587608063101</c:v>
                      </c:pt>
                      <c:pt idx="7">
                        <c:v>7.4486030710141877</c:v>
                      </c:pt>
                      <c:pt idx="8">
                        <c:v>6.1596801896507936</c:v>
                      </c:pt>
                      <c:pt idx="9">
                        <c:v>8.2903194356455856</c:v>
                      </c:pt>
                      <c:pt idx="10">
                        <c:v>6.9802229628411965</c:v>
                      </c:pt>
                      <c:pt idx="11">
                        <c:v>6.3078815016354897</c:v>
                      </c:pt>
                    </c:numCache>
                  </c:numRef>
                </c:val>
                <c:extLst xmlns:c15="http://schemas.microsoft.com/office/drawing/2012/chart">
                  <c:ext xmlns:c16="http://schemas.microsoft.com/office/drawing/2014/chart" uri="{C3380CC4-5D6E-409C-BE32-E72D297353CC}">
                    <c16:uniqueId val="{00000007-FC83-4166-8D95-46733ACC0EAB}"/>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'IN A1-A5 total'!$L$1</c15:sqref>
                        </c15:formulaRef>
                      </c:ext>
                    </c:extLst>
                    <c:strCache>
                      <c:ptCount val="1"/>
                      <c:pt idx="0">
                        <c:v>A5 Energi </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total'!$L$2:$L$13</c15:sqref>
                        </c15:formulaRef>
                      </c:ext>
                    </c:extLst>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xmlns:c15="http://schemas.microsoft.com/office/drawing/2012/chart">
                  <c:ext xmlns:c16="http://schemas.microsoft.com/office/drawing/2014/chart" uri="{C3380CC4-5D6E-409C-BE32-E72D297353CC}">
                    <c16:uniqueId val="{00000008-FC83-4166-8D95-46733ACC0EAB}"/>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 A1-A5 total'!$M$1</c15:sqref>
                        </c15:formulaRef>
                      </c:ext>
                    </c:extLst>
                    <c:strCache>
                      <c:ptCount val="1"/>
                      <c:pt idx="0">
                        <c:v>A1-A5 </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total'!$M$2:$M$13</c15:sqref>
                        </c15:formulaRef>
                      </c:ext>
                    </c:extLst>
                    <c:numCache>
                      <c:formatCode>0</c:formatCode>
                      <c:ptCount val="12"/>
                      <c:pt idx="0">
                        <c:v>135.64080019042265</c:v>
                      </c:pt>
                      <c:pt idx="1">
                        <c:v>194.6162041247924</c:v>
                      </c:pt>
                      <c:pt idx="2">
                        <c:v>149.31969570254446</c:v>
                      </c:pt>
                      <c:pt idx="3">
                        <c:v>130.36894833891938</c:v>
                      </c:pt>
                      <c:pt idx="4">
                        <c:v>155.19284451830453</c:v>
                      </c:pt>
                      <c:pt idx="5">
                        <c:v>194.99629594870953</c:v>
                      </c:pt>
                      <c:pt idx="6">
                        <c:v>168.22497377183947</c:v>
                      </c:pt>
                      <c:pt idx="7">
                        <c:v>176.74286378097639</c:v>
                      </c:pt>
                      <c:pt idx="8">
                        <c:v>152.51730570933188</c:v>
                      </c:pt>
                      <c:pt idx="9">
                        <c:v>168.08053003745627</c:v>
                      </c:pt>
                      <c:pt idx="10">
                        <c:v>164.45131183711919</c:v>
                      </c:pt>
                      <c:pt idx="11">
                        <c:v>155.18737102196366</c:v>
                      </c:pt>
                    </c:numCache>
                  </c:numRef>
                </c:val>
                <c:extLst xmlns:c15="http://schemas.microsoft.com/office/drawing/2012/chart">
                  <c:ext xmlns:c16="http://schemas.microsoft.com/office/drawing/2014/chart" uri="{C3380CC4-5D6E-409C-BE32-E72D297353CC}">
                    <c16:uniqueId val="{00000009-FC83-4166-8D95-46733ACC0EAB}"/>
                  </c:ext>
                </c:extLst>
              </c15:ser>
            </c15:filteredBarSeries>
          </c:ext>
        </c:extLst>
      </c:barChart>
      <c:catAx>
        <c:axId val="714998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sv-SE"/>
          </a:p>
        </c:txPr>
        <c:crossAx val="715000272"/>
        <c:crosses val="autoZero"/>
        <c:auto val="1"/>
        <c:lblAlgn val="ctr"/>
        <c:lblOffset val="100"/>
        <c:noMultiLvlLbl val="0"/>
      </c:catAx>
      <c:valAx>
        <c:axId val="715000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14998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Klimatpåverkan A1-A5 2022 [kg</a:t>
            </a:r>
            <a:r>
              <a:rPr lang="sv-SE" baseline="0"/>
              <a:t> CO2e/m2 BTA]</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percentStacked"/>
        <c:varyColors val="0"/>
        <c:ser>
          <c:idx val="0"/>
          <c:order val="0"/>
          <c:tx>
            <c:strRef>
              <c:f>'IN A1-A5 total'!$D$1</c:f>
              <c:strCache>
                <c:ptCount val="1"/>
                <c:pt idx="0">
                  <c:v>A1-A3</c:v>
                </c:pt>
              </c:strCache>
            </c:strRef>
          </c:tx>
          <c:spPr>
            <a:solidFill>
              <a:schemeClr val="accent1"/>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total'!$D$2:$D$13</c:f>
              <c:numCache>
                <c:formatCode>0</c:formatCode>
                <c:ptCount val="12"/>
                <c:pt idx="0">
                  <c:v>80.882439923100094</c:v>
                </c:pt>
                <c:pt idx="1">
                  <c:v>132.13158999434086</c:v>
                </c:pt>
                <c:pt idx="2">
                  <c:v>95.271926739906476</c:v>
                </c:pt>
                <c:pt idx="3">
                  <c:v>74.919976049026005</c:v>
                </c:pt>
                <c:pt idx="4">
                  <c:v>101.53239136201927</c:v>
                </c:pt>
                <c:pt idx="5">
                  <c:v>140.38947731051346</c:v>
                </c:pt>
                <c:pt idx="6">
                  <c:v>115.72071409199975</c:v>
                </c:pt>
                <c:pt idx="7">
                  <c:v>116.8014493425587</c:v>
                </c:pt>
                <c:pt idx="8">
                  <c:v>97.707905463624954</c:v>
                </c:pt>
                <c:pt idx="9">
                  <c:v>108.34619071496446</c:v>
                </c:pt>
                <c:pt idx="10">
                  <c:v>105.34206910210924</c:v>
                </c:pt>
                <c:pt idx="11">
                  <c:v>100.86870786822847</c:v>
                </c:pt>
              </c:numCache>
            </c:numRef>
          </c:val>
          <c:extLst>
            <c:ext xmlns:c16="http://schemas.microsoft.com/office/drawing/2014/chart" uri="{C3380CC4-5D6E-409C-BE32-E72D297353CC}">
              <c16:uniqueId val="{00000000-4140-4F86-BCFC-94883B0161C8}"/>
            </c:ext>
          </c:extLst>
        </c:ser>
        <c:ser>
          <c:idx val="1"/>
          <c:order val="1"/>
          <c:tx>
            <c:strRef>
              <c:f>'IN A1-A5 total'!$E$1</c:f>
              <c:strCache>
                <c:ptCount val="1"/>
                <c:pt idx="0">
                  <c:v>A4</c:v>
                </c:pt>
              </c:strCache>
            </c:strRef>
          </c:tx>
          <c:spPr>
            <a:solidFill>
              <a:schemeClr val="accent2"/>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total'!$E$2:$E$13</c:f>
              <c:numCache>
                <c:formatCode>0</c:formatCode>
                <c:ptCount val="12"/>
                <c:pt idx="0">
                  <c:v>5.1392539066533356</c:v>
                </c:pt>
                <c:pt idx="1">
                  <c:v>8.7960162627345788</c:v>
                </c:pt>
                <c:pt idx="2">
                  <c:v>5.8327783918151122</c:v>
                </c:pt>
                <c:pt idx="3">
                  <c:v>4.9088700170087298</c:v>
                </c:pt>
                <c:pt idx="4">
                  <c:v>6.5057271212837016</c:v>
                </c:pt>
                <c:pt idx="5">
                  <c:v>7.4080059492774062</c:v>
                </c:pt>
                <c:pt idx="6">
                  <c:v>8.0751338973353217</c:v>
                </c:pt>
                <c:pt idx="7">
                  <c:v>8.0257850123358896</c:v>
                </c:pt>
                <c:pt idx="8">
                  <c:v>6.5477106500528892</c:v>
                </c:pt>
                <c:pt idx="9">
                  <c:v>7.1617465760699952</c:v>
                </c:pt>
                <c:pt idx="10">
                  <c:v>7.2445300072484624</c:v>
                </c:pt>
                <c:pt idx="11">
                  <c:v>6.3213432714052189</c:v>
                </c:pt>
              </c:numCache>
            </c:numRef>
          </c:val>
          <c:extLst>
            <c:ext xmlns:c16="http://schemas.microsoft.com/office/drawing/2014/chart" uri="{C3380CC4-5D6E-409C-BE32-E72D297353CC}">
              <c16:uniqueId val="{00000001-4140-4F86-BCFC-94883B0161C8}"/>
            </c:ext>
          </c:extLst>
        </c:ser>
        <c:ser>
          <c:idx val="2"/>
          <c:order val="2"/>
          <c:tx>
            <c:strRef>
              <c:f>'IN A1-A5 total'!$F$1</c:f>
              <c:strCache>
                <c:ptCount val="1"/>
                <c:pt idx="0">
                  <c:v>A5 Spill</c:v>
                </c:pt>
              </c:strCache>
            </c:strRef>
          </c:tx>
          <c:spPr>
            <a:solidFill>
              <a:schemeClr val="accent3"/>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total'!$F$2:$F$13</c:f>
              <c:numCache>
                <c:formatCode>0</c:formatCode>
                <c:ptCount val="12"/>
                <c:pt idx="0">
                  <c:v>4.2578952731829771</c:v>
                </c:pt>
                <c:pt idx="1">
                  <c:v>6.8073428663931175</c:v>
                </c:pt>
                <c:pt idx="2">
                  <c:v>4.8229108394905644</c:v>
                </c:pt>
                <c:pt idx="3">
                  <c:v>3.9684041281872098</c:v>
                </c:pt>
                <c:pt idx="4">
                  <c:v>5.0652717628670363</c:v>
                </c:pt>
                <c:pt idx="5">
                  <c:v>7.9270687786258147</c:v>
                </c:pt>
                <c:pt idx="6">
                  <c:v>6.1129307149391341</c:v>
                </c:pt>
                <c:pt idx="7">
                  <c:v>6.147106065026164</c:v>
                </c:pt>
                <c:pt idx="8">
                  <c:v>4.9496098052436466</c:v>
                </c:pt>
                <c:pt idx="9">
                  <c:v>6.9959645969359086</c:v>
                </c:pt>
                <c:pt idx="10">
                  <c:v>5.6625876923001144</c:v>
                </c:pt>
                <c:pt idx="11">
                  <c:v>5.1137602524009527</c:v>
                </c:pt>
              </c:numCache>
            </c:numRef>
          </c:val>
          <c:extLst>
            <c:ext xmlns:c16="http://schemas.microsoft.com/office/drawing/2014/chart" uri="{C3380CC4-5D6E-409C-BE32-E72D297353CC}">
              <c16:uniqueId val="{00000002-4140-4F86-BCFC-94883B0161C8}"/>
            </c:ext>
          </c:extLst>
        </c:ser>
        <c:ser>
          <c:idx val="3"/>
          <c:order val="3"/>
          <c:tx>
            <c:strRef>
              <c:f>'IN A1-A5 total'!$G$1</c:f>
              <c:strCache>
                <c:ptCount val="1"/>
                <c:pt idx="0">
                  <c:v>A5 Energi</c:v>
                </c:pt>
              </c:strCache>
            </c:strRef>
          </c:tx>
          <c:spPr>
            <a:solidFill>
              <a:schemeClr val="accent4"/>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total'!$G$2:$G$13</c:f>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c:ext xmlns:c16="http://schemas.microsoft.com/office/drawing/2014/chart" uri="{C3380CC4-5D6E-409C-BE32-E72D297353CC}">
              <c16:uniqueId val="{00000003-4140-4F86-BCFC-94883B0161C8}"/>
            </c:ext>
          </c:extLst>
        </c:ser>
        <c:dLbls>
          <c:showLegendKey val="0"/>
          <c:showVal val="0"/>
          <c:showCatName val="0"/>
          <c:showSerName val="0"/>
          <c:showPercent val="0"/>
          <c:showBubbleSize val="0"/>
        </c:dLbls>
        <c:gapWidth val="182"/>
        <c:overlap val="100"/>
        <c:axId val="714998632"/>
        <c:axId val="715000272"/>
        <c:extLst>
          <c:ext xmlns:c15="http://schemas.microsoft.com/office/drawing/2012/chart" uri="{02D57815-91ED-43cb-92C2-25804820EDAC}">
            <c15:filteredBarSeries>
              <c15:ser>
                <c:idx val="4"/>
                <c:order val="4"/>
                <c:tx>
                  <c:strRef>
                    <c:extLst>
                      <c:ext uri="{02D57815-91ED-43cb-92C2-25804820EDAC}">
                        <c15:formulaRef>
                          <c15:sqref>'IN A1-A5 total'!$H$1</c15:sqref>
                        </c15:formulaRef>
                      </c:ext>
                    </c:extLst>
                    <c:strCache>
                      <c:ptCount val="1"/>
                      <c:pt idx="0">
                        <c:v>A1-A5</c:v>
                      </c:pt>
                    </c:strCache>
                  </c:strRef>
                </c:tx>
                <c:spPr>
                  <a:solidFill>
                    <a:schemeClr val="accent5"/>
                  </a:solidFill>
                  <a:ln>
                    <a:noFill/>
                  </a:ln>
                  <a:effectLst/>
                </c:spPr>
                <c:invertIfNegative val="0"/>
                <c:cat>
                  <c:strRef>
                    <c:extLst>
                      <c:ex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c:ext uri="{02D57815-91ED-43cb-92C2-25804820EDAC}">
                        <c15:formulaRef>
                          <c15:sqref>'IN A1-A5 total'!$H$2:$H$13</c15:sqref>
                        </c15:formulaRef>
                      </c:ext>
                    </c:extLst>
                    <c:numCache>
                      <c:formatCode>0</c:formatCode>
                      <c:ptCount val="12"/>
                      <c:pt idx="0">
                        <c:v>101.07958910293641</c:v>
                      </c:pt>
                      <c:pt idx="1">
                        <c:v>158.53494912346858</c:v>
                      </c:pt>
                      <c:pt idx="2">
                        <c:v>116.72761597121215</c:v>
                      </c:pt>
                      <c:pt idx="3">
                        <c:v>94.097250194221928</c:v>
                      </c:pt>
                      <c:pt idx="4">
                        <c:v>123.90339024617001</c:v>
                      </c:pt>
                      <c:pt idx="5">
                        <c:v>166.52455203841669</c:v>
                      </c:pt>
                      <c:pt idx="6">
                        <c:v>140.70877870427421</c:v>
                      </c:pt>
                      <c:pt idx="7">
                        <c:v>141.77434041992075</c:v>
                      </c:pt>
                      <c:pt idx="8">
                        <c:v>120.00522591892148</c:v>
                      </c:pt>
                      <c:pt idx="9">
                        <c:v>133.30390188797037</c:v>
                      </c:pt>
                      <c:pt idx="10">
                        <c:v>129.04918680165781</c:v>
                      </c:pt>
                      <c:pt idx="11">
                        <c:v>123.10381139203463</c:v>
                      </c:pt>
                    </c:numCache>
                  </c:numRef>
                </c:val>
                <c:extLst>
                  <c:ext xmlns:c16="http://schemas.microsoft.com/office/drawing/2014/chart" uri="{C3380CC4-5D6E-409C-BE32-E72D297353CC}">
                    <c16:uniqueId val="{00000004-4140-4F86-BCFC-94883B0161C8}"/>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'IN A1-A5 total'!$I$1</c15:sqref>
                        </c15:formulaRef>
                      </c:ext>
                    </c:extLst>
                    <c:strCache>
                      <c:ptCount val="1"/>
                      <c:pt idx="0">
                        <c:v>A1-A3 </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total'!$I$2:$I$13</c15:sqref>
                        </c15:formulaRef>
                      </c:ext>
                    </c:extLst>
                    <c:numCache>
                      <c:formatCode>0</c:formatCode>
                      <c:ptCount val="12"/>
                      <c:pt idx="0">
                        <c:v>113.04087015565823</c:v>
                      </c:pt>
                      <c:pt idx="1">
                        <c:v>165.70438692920678</c:v>
                      </c:pt>
                      <c:pt idx="2">
                        <c:v>125.59812449729689</c:v>
                      </c:pt>
                      <c:pt idx="3">
                        <c:v>108.669976049026</c:v>
                      </c:pt>
                      <c:pt idx="4">
                        <c:v>130.64652540316061</c:v>
                      </c:pt>
                      <c:pt idx="5">
                        <c:v>166.88179518157131</c:v>
                      </c:pt>
                      <c:pt idx="6">
                        <c:v>141.32391523867918</c:v>
                      </c:pt>
                      <c:pt idx="7">
                        <c:v>149.33887449225932</c:v>
                      </c:pt>
                      <c:pt idx="8">
                        <c:v>127.95966507380362</c:v>
                      </c:pt>
                      <c:pt idx="9">
                        <c:v>140.7050616827064</c:v>
                      </c:pt>
                      <c:pt idx="10">
                        <c:v>138.28295086563628</c:v>
                      </c:pt>
                      <c:pt idx="11">
                        <c:v>130.72173909909191</c:v>
                      </c:pt>
                    </c:numCache>
                  </c:numRef>
                </c:val>
                <c:extLst xmlns:c15="http://schemas.microsoft.com/office/drawing/2012/chart">
                  <c:ext xmlns:c16="http://schemas.microsoft.com/office/drawing/2014/chart" uri="{C3380CC4-5D6E-409C-BE32-E72D297353CC}">
                    <c16:uniqueId val="{00000005-4140-4F86-BCFC-94883B0161C8}"/>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'IN A1-A5 total'!$J$1</c15:sqref>
                        </c15:formulaRef>
                      </c:ext>
                    </c:extLst>
                    <c:strCache>
                      <c:ptCount val="1"/>
                      <c:pt idx="0">
                        <c:v>A4 </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total'!$J$2:$J$13</c15:sqref>
                        </c15:formulaRef>
                      </c:ext>
                    </c:extLst>
                    <c:numCache>
                      <c:formatCode>0</c:formatCode>
                      <c:ptCount val="12"/>
                      <c:pt idx="0">
                        <c:v>6.2556975522791225</c:v>
                      </c:pt>
                      <c:pt idx="1">
                        <c:v>9.9615624517978709</c:v>
                      </c:pt>
                      <c:pt idx="2">
                        <c:v>6.8856124554613904</c:v>
                      </c:pt>
                      <c:pt idx="3">
                        <c:v>6.0805681617061662</c:v>
                      </c:pt>
                      <c:pt idx="4">
                        <c:v>7.5164819906311919</c:v>
                      </c:pt>
                      <c:pt idx="5">
                        <c:v>8.3277392736700939</c:v>
                      </c:pt>
                      <c:pt idx="6">
                        <c:v>8.9639997723539739</c:v>
                      </c:pt>
                      <c:pt idx="7">
                        <c:v>9.1553862177028797</c:v>
                      </c:pt>
                      <c:pt idx="8">
                        <c:v>7.5979604458774572</c:v>
                      </c:pt>
                      <c:pt idx="9">
                        <c:v>8.2851489191042766</c:v>
                      </c:pt>
                      <c:pt idx="10">
                        <c:v>8.3881380086417145</c:v>
                      </c:pt>
                      <c:pt idx="11">
                        <c:v>7.3577504212362506</c:v>
                      </c:pt>
                    </c:numCache>
                  </c:numRef>
                </c:val>
                <c:extLst xmlns:c15="http://schemas.microsoft.com/office/drawing/2012/chart">
                  <c:ext xmlns:c16="http://schemas.microsoft.com/office/drawing/2014/chart" uri="{C3380CC4-5D6E-409C-BE32-E72D297353CC}">
                    <c16:uniqueId val="{00000006-4140-4F86-BCFC-94883B0161C8}"/>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'IN A1-A5 total'!$K$1</c15:sqref>
                        </c15:formulaRef>
                      </c:ext>
                    </c:extLst>
                    <c:strCache>
                      <c:ptCount val="1"/>
                      <c:pt idx="0">
                        <c:v>A5 Spill </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total'!$K$2:$K$13</c15:sqref>
                        </c15:formulaRef>
                      </c:ext>
                    </c:extLst>
                    <c:numCache>
                      <c:formatCode>0</c:formatCode>
                      <c:ptCount val="12"/>
                      <c:pt idx="0">
                        <c:v>5.5442324824853024</c:v>
                      </c:pt>
                      <c:pt idx="1">
                        <c:v>8.1502547437877535</c:v>
                      </c:pt>
                      <c:pt idx="2">
                        <c:v>6.0359587497861815</c:v>
                      </c:pt>
                      <c:pt idx="3">
                        <c:v>5.3184041281872103</c:v>
                      </c:pt>
                      <c:pt idx="4">
                        <c:v>6.2298371245126898</c:v>
                      </c:pt>
                      <c:pt idx="5">
                        <c:v>8.9867614934681281</c:v>
                      </c:pt>
                      <c:pt idx="6">
                        <c:v>7.1370587608063101</c:v>
                      </c:pt>
                      <c:pt idx="7">
                        <c:v>7.4486030710141877</c:v>
                      </c:pt>
                      <c:pt idx="8">
                        <c:v>6.1596801896507936</c:v>
                      </c:pt>
                      <c:pt idx="9">
                        <c:v>8.2903194356455856</c:v>
                      </c:pt>
                      <c:pt idx="10">
                        <c:v>6.9802229628411965</c:v>
                      </c:pt>
                      <c:pt idx="11">
                        <c:v>6.3078815016354897</c:v>
                      </c:pt>
                    </c:numCache>
                  </c:numRef>
                </c:val>
                <c:extLst xmlns:c15="http://schemas.microsoft.com/office/drawing/2012/chart">
                  <c:ext xmlns:c16="http://schemas.microsoft.com/office/drawing/2014/chart" uri="{C3380CC4-5D6E-409C-BE32-E72D297353CC}">
                    <c16:uniqueId val="{00000007-4140-4F86-BCFC-94883B0161C8}"/>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'IN A1-A5 total'!$L$1</c15:sqref>
                        </c15:formulaRef>
                      </c:ext>
                    </c:extLst>
                    <c:strCache>
                      <c:ptCount val="1"/>
                      <c:pt idx="0">
                        <c:v>A5 Energi </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total'!$L$2:$L$13</c15:sqref>
                        </c15:formulaRef>
                      </c:ext>
                    </c:extLst>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xmlns:c15="http://schemas.microsoft.com/office/drawing/2012/chart">
                  <c:ext xmlns:c16="http://schemas.microsoft.com/office/drawing/2014/chart" uri="{C3380CC4-5D6E-409C-BE32-E72D297353CC}">
                    <c16:uniqueId val="{00000008-4140-4F86-BCFC-94883B0161C8}"/>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'IN A1-A5 total'!$M$1</c15:sqref>
                        </c15:formulaRef>
                      </c:ext>
                    </c:extLst>
                    <c:strCache>
                      <c:ptCount val="1"/>
                      <c:pt idx="0">
                        <c:v>A1-A5 </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'IN A1-A5 total'!$A$2:$A$13</c15:sqref>
                        </c15:formulaRef>
                      </c:ext>
                    </c:extLst>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extLst xmlns:c15="http://schemas.microsoft.com/office/drawing/2012/chart">
                      <c:ext xmlns:c15="http://schemas.microsoft.com/office/drawing/2012/chart" uri="{02D57815-91ED-43cb-92C2-25804820EDAC}">
                        <c15:formulaRef>
                          <c15:sqref>'IN A1-A5 total'!$M$2:$M$13</c15:sqref>
                        </c15:formulaRef>
                      </c:ext>
                    </c:extLst>
                    <c:numCache>
                      <c:formatCode>0</c:formatCode>
                      <c:ptCount val="12"/>
                      <c:pt idx="0">
                        <c:v>135.64080019042265</c:v>
                      </c:pt>
                      <c:pt idx="1">
                        <c:v>194.6162041247924</c:v>
                      </c:pt>
                      <c:pt idx="2">
                        <c:v>149.31969570254446</c:v>
                      </c:pt>
                      <c:pt idx="3">
                        <c:v>130.36894833891938</c:v>
                      </c:pt>
                      <c:pt idx="4">
                        <c:v>155.19284451830453</c:v>
                      </c:pt>
                      <c:pt idx="5">
                        <c:v>194.99629594870953</c:v>
                      </c:pt>
                      <c:pt idx="6">
                        <c:v>168.22497377183947</c:v>
                      </c:pt>
                      <c:pt idx="7">
                        <c:v>176.74286378097639</c:v>
                      </c:pt>
                      <c:pt idx="8">
                        <c:v>152.51730570933188</c:v>
                      </c:pt>
                      <c:pt idx="9">
                        <c:v>168.08053003745627</c:v>
                      </c:pt>
                      <c:pt idx="10">
                        <c:v>164.45131183711919</c:v>
                      </c:pt>
                      <c:pt idx="11">
                        <c:v>155.18737102196366</c:v>
                      </c:pt>
                    </c:numCache>
                  </c:numRef>
                </c:val>
                <c:extLst xmlns:c15="http://schemas.microsoft.com/office/drawing/2012/chart">
                  <c:ext xmlns:c16="http://schemas.microsoft.com/office/drawing/2014/chart" uri="{C3380CC4-5D6E-409C-BE32-E72D297353CC}">
                    <c16:uniqueId val="{00000009-4140-4F86-BCFC-94883B0161C8}"/>
                  </c:ext>
                </c:extLst>
              </c15:ser>
            </c15:filteredBarSeries>
          </c:ext>
        </c:extLst>
      </c:barChart>
      <c:catAx>
        <c:axId val="714998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sv-SE"/>
          </a:p>
        </c:txPr>
        <c:crossAx val="715000272"/>
        <c:crosses val="autoZero"/>
        <c:auto val="1"/>
        <c:lblAlgn val="ctr"/>
        <c:lblOffset val="100"/>
        <c:noMultiLvlLbl val="0"/>
      </c:catAx>
      <c:valAx>
        <c:axId val="715000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14998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Klimatpåverkan A1-A5 2027 </a:t>
            </a:r>
            <a:r>
              <a:rPr lang="sv-SE" sz="1400" b="0" i="0" u="none" strike="noStrike" baseline="0">
                <a:effectLst/>
              </a:rPr>
              <a:t>[kg CO2e/m2 BTA]</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stacked"/>
        <c:varyColors val="0"/>
        <c:ser>
          <c:idx val="0"/>
          <c:order val="0"/>
          <c:tx>
            <c:strRef>
              <c:f>'IN A1-A5 total'!$I$1</c:f>
              <c:strCache>
                <c:ptCount val="1"/>
                <c:pt idx="0">
                  <c:v>A1-A3 </c:v>
                </c:pt>
              </c:strCache>
            </c:strRef>
          </c:tx>
          <c:spPr>
            <a:solidFill>
              <a:schemeClr val="accent1"/>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total'!$I$2:$I$13</c:f>
              <c:numCache>
                <c:formatCode>0</c:formatCode>
                <c:ptCount val="12"/>
                <c:pt idx="0">
                  <c:v>113.04087015565823</c:v>
                </c:pt>
                <c:pt idx="1">
                  <c:v>165.70438692920678</c:v>
                </c:pt>
                <c:pt idx="2">
                  <c:v>125.59812449729689</c:v>
                </c:pt>
                <c:pt idx="3">
                  <c:v>108.669976049026</c:v>
                </c:pt>
                <c:pt idx="4">
                  <c:v>130.64652540316061</c:v>
                </c:pt>
                <c:pt idx="5">
                  <c:v>166.88179518157131</c:v>
                </c:pt>
                <c:pt idx="6">
                  <c:v>141.32391523867918</c:v>
                </c:pt>
                <c:pt idx="7">
                  <c:v>149.33887449225932</c:v>
                </c:pt>
                <c:pt idx="8">
                  <c:v>127.95966507380362</c:v>
                </c:pt>
                <c:pt idx="9">
                  <c:v>140.7050616827064</c:v>
                </c:pt>
                <c:pt idx="10">
                  <c:v>138.28295086563628</c:v>
                </c:pt>
                <c:pt idx="11">
                  <c:v>130.72173909909191</c:v>
                </c:pt>
              </c:numCache>
            </c:numRef>
          </c:val>
          <c:extLst>
            <c:ext xmlns:c16="http://schemas.microsoft.com/office/drawing/2014/chart" uri="{C3380CC4-5D6E-409C-BE32-E72D297353CC}">
              <c16:uniqueId val="{00000000-AD85-4F7C-8FD2-5C882BBC714D}"/>
            </c:ext>
          </c:extLst>
        </c:ser>
        <c:ser>
          <c:idx val="1"/>
          <c:order val="1"/>
          <c:tx>
            <c:strRef>
              <c:f>'IN A1-A5 total'!$J$1</c:f>
              <c:strCache>
                <c:ptCount val="1"/>
                <c:pt idx="0">
                  <c:v>A4 </c:v>
                </c:pt>
              </c:strCache>
            </c:strRef>
          </c:tx>
          <c:spPr>
            <a:solidFill>
              <a:schemeClr val="accent2"/>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total'!$J$2:$J$13</c:f>
              <c:numCache>
                <c:formatCode>0</c:formatCode>
                <c:ptCount val="12"/>
                <c:pt idx="0">
                  <c:v>6.2556975522791225</c:v>
                </c:pt>
                <c:pt idx="1">
                  <c:v>9.9615624517978709</c:v>
                </c:pt>
                <c:pt idx="2">
                  <c:v>6.8856124554613904</c:v>
                </c:pt>
                <c:pt idx="3">
                  <c:v>6.0805681617061662</c:v>
                </c:pt>
                <c:pt idx="4">
                  <c:v>7.5164819906311919</c:v>
                </c:pt>
                <c:pt idx="5">
                  <c:v>8.3277392736700939</c:v>
                </c:pt>
                <c:pt idx="6">
                  <c:v>8.9639997723539739</c:v>
                </c:pt>
                <c:pt idx="7">
                  <c:v>9.1553862177028797</c:v>
                </c:pt>
                <c:pt idx="8">
                  <c:v>7.5979604458774572</c:v>
                </c:pt>
                <c:pt idx="9">
                  <c:v>8.2851489191042766</c:v>
                </c:pt>
                <c:pt idx="10">
                  <c:v>8.3881380086417145</c:v>
                </c:pt>
                <c:pt idx="11">
                  <c:v>7.3577504212362506</c:v>
                </c:pt>
              </c:numCache>
            </c:numRef>
          </c:val>
          <c:extLst>
            <c:ext xmlns:c16="http://schemas.microsoft.com/office/drawing/2014/chart" uri="{C3380CC4-5D6E-409C-BE32-E72D297353CC}">
              <c16:uniqueId val="{00000001-AD85-4F7C-8FD2-5C882BBC714D}"/>
            </c:ext>
          </c:extLst>
        </c:ser>
        <c:ser>
          <c:idx val="2"/>
          <c:order val="2"/>
          <c:tx>
            <c:strRef>
              <c:f>'IN A1-A5 total'!$K$1</c:f>
              <c:strCache>
                <c:ptCount val="1"/>
                <c:pt idx="0">
                  <c:v>A5 Spill </c:v>
                </c:pt>
              </c:strCache>
            </c:strRef>
          </c:tx>
          <c:spPr>
            <a:solidFill>
              <a:schemeClr val="accent3"/>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total'!$K$2:$K$13</c:f>
              <c:numCache>
                <c:formatCode>0</c:formatCode>
                <c:ptCount val="12"/>
                <c:pt idx="0">
                  <c:v>5.5442324824853024</c:v>
                </c:pt>
                <c:pt idx="1">
                  <c:v>8.1502547437877535</c:v>
                </c:pt>
                <c:pt idx="2">
                  <c:v>6.0359587497861815</c:v>
                </c:pt>
                <c:pt idx="3">
                  <c:v>5.3184041281872103</c:v>
                </c:pt>
                <c:pt idx="4">
                  <c:v>6.2298371245126898</c:v>
                </c:pt>
                <c:pt idx="5">
                  <c:v>8.9867614934681281</c:v>
                </c:pt>
                <c:pt idx="6">
                  <c:v>7.1370587608063101</c:v>
                </c:pt>
                <c:pt idx="7">
                  <c:v>7.4486030710141877</c:v>
                </c:pt>
                <c:pt idx="8">
                  <c:v>6.1596801896507936</c:v>
                </c:pt>
                <c:pt idx="9">
                  <c:v>8.2903194356455856</c:v>
                </c:pt>
                <c:pt idx="10">
                  <c:v>6.9802229628411965</c:v>
                </c:pt>
                <c:pt idx="11">
                  <c:v>6.3078815016354897</c:v>
                </c:pt>
              </c:numCache>
            </c:numRef>
          </c:val>
          <c:extLst>
            <c:ext xmlns:c16="http://schemas.microsoft.com/office/drawing/2014/chart" uri="{C3380CC4-5D6E-409C-BE32-E72D297353CC}">
              <c16:uniqueId val="{00000002-AD85-4F7C-8FD2-5C882BBC714D}"/>
            </c:ext>
          </c:extLst>
        </c:ser>
        <c:ser>
          <c:idx val="3"/>
          <c:order val="3"/>
          <c:tx>
            <c:strRef>
              <c:f>'IN A1-A5 total'!$L$1</c:f>
              <c:strCache>
                <c:ptCount val="1"/>
                <c:pt idx="0">
                  <c:v>A5 Energi </c:v>
                </c:pt>
              </c:strCache>
            </c:strRef>
          </c:tx>
          <c:spPr>
            <a:solidFill>
              <a:schemeClr val="accent4"/>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total'!$L$2:$L$13</c:f>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c:ext xmlns:c16="http://schemas.microsoft.com/office/drawing/2014/chart" uri="{C3380CC4-5D6E-409C-BE32-E72D297353CC}">
              <c16:uniqueId val="{00000003-AD85-4F7C-8FD2-5C882BBC714D}"/>
            </c:ext>
          </c:extLst>
        </c:ser>
        <c:dLbls>
          <c:showLegendKey val="0"/>
          <c:showVal val="0"/>
          <c:showCatName val="0"/>
          <c:showSerName val="0"/>
          <c:showPercent val="0"/>
          <c:showBubbleSize val="0"/>
        </c:dLbls>
        <c:gapWidth val="150"/>
        <c:overlap val="100"/>
        <c:axId val="816478432"/>
        <c:axId val="816417096"/>
      </c:barChart>
      <c:catAx>
        <c:axId val="816478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sv-SE"/>
          </a:p>
        </c:txPr>
        <c:crossAx val="816417096"/>
        <c:crosses val="autoZero"/>
        <c:auto val="1"/>
        <c:lblAlgn val="ctr"/>
        <c:lblOffset val="100"/>
        <c:noMultiLvlLbl val="0"/>
      </c:catAx>
      <c:valAx>
        <c:axId val="816417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1647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Klimatpåverkan A1-A5 2027 </a:t>
            </a:r>
            <a:r>
              <a:rPr lang="sv-SE" sz="1400" b="0" i="0" u="none" strike="noStrike" baseline="0">
                <a:effectLst/>
              </a:rPr>
              <a:t>[kg CO2e/m2 BTA]</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percentStacked"/>
        <c:varyColors val="0"/>
        <c:ser>
          <c:idx val="0"/>
          <c:order val="0"/>
          <c:tx>
            <c:strRef>
              <c:f>'IN A1-A5 total'!$I$1</c:f>
              <c:strCache>
                <c:ptCount val="1"/>
                <c:pt idx="0">
                  <c:v>A1-A3 </c:v>
                </c:pt>
              </c:strCache>
            </c:strRef>
          </c:tx>
          <c:spPr>
            <a:solidFill>
              <a:schemeClr val="accent1"/>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total'!$I$2:$I$13</c:f>
              <c:numCache>
                <c:formatCode>0</c:formatCode>
                <c:ptCount val="12"/>
                <c:pt idx="0">
                  <c:v>113.04087015565823</c:v>
                </c:pt>
                <c:pt idx="1">
                  <c:v>165.70438692920678</c:v>
                </c:pt>
                <c:pt idx="2">
                  <c:v>125.59812449729689</c:v>
                </c:pt>
                <c:pt idx="3">
                  <c:v>108.669976049026</c:v>
                </c:pt>
                <c:pt idx="4">
                  <c:v>130.64652540316061</c:v>
                </c:pt>
                <c:pt idx="5">
                  <c:v>166.88179518157131</c:v>
                </c:pt>
                <c:pt idx="6">
                  <c:v>141.32391523867918</c:v>
                </c:pt>
                <c:pt idx="7">
                  <c:v>149.33887449225932</c:v>
                </c:pt>
                <c:pt idx="8">
                  <c:v>127.95966507380362</c:v>
                </c:pt>
                <c:pt idx="9">
                  <c:v>140.7050616827064</c:v>
                </c:pt>
                <c:pt idx="10">
                  <c:v>138.28295086563628</c:v>
                </c:pt>
                <c:pt idx="11">
                  <c:v>130.72173909909191</c:v>
                </c:pt>
              </c:numCache>
            </c:numRef>
          </c:val>
          <c:extLst>
            <c:ext xmlns:c16="http://schemas.microsoft.com/office/drawing/2014/chart" uri="{C3380CC4-5D6E-409C-BE32-E72D297353CC}">
              <c16:uniqueId val="{00000000-62D6-4C8D-903A-22F83D4F303E}"/>
            </c:ext>
          </c:extLst>
        </c:ser>
        <c:ser>
          <c:idx val="1"/>
          <c:order val="1"/>
          <c:tx>
            <c:strRef>
              <c:f>'IN A1-A5 total'!$J$1</c:f>
              <c:strCache>
                <c:ptCount val="1"/>
                <c:pt idx="0">
                  <c:v>A4 </c:v>
                </c:pt>
              </c:strCache>
            </c:strRef>
          </c:tx>
          <c:spPr>
            <a:solidFill>
              <a:schemeClr val="accent2"/>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total'!$J$2:$J$13</c:f>
              <c:numCache>
                <c:formatCode>0</c:formatCode>
                <c:ptCount val="12"/>
                <c:pt idx="0">
                  <c:v>6.2556975522791225</c:v>
                </c:pt>
                <c:pt idx="1">
                  <c:v>9.9615624517978709</c:v>
                </c:pt>
                <c:pt idx="2">
                  <c:v>6.8856124554613904</c:v>
                </c:pt>
                <c:pt idx="3">
                  <c:v>6.0805681617061662</c:v>
                </c:pt>
                <c:pt idx="4">
                  <c:v>7.5164819906311919</c:v>
                </c:pt>
                <c:pt idx="5">
                  <c:v>8.3277392736700939</c:v>
                </c:pt>
                <c:pt idx="6">
                  <c:v>8.9639997723539739</c:v>
                </c:pt>
                <c:pt idx="7">
                  <c:v>9.1553862177028797</c:v>
                </c:pt>
                <c:pt idx="8">
                  <c:v>7.5979604458774572</c:v>
                </c:pt>
                <c:pt idx="9">
                  <c:v>8.2851489191042766</c:v>
                </c:pt>
                <c:pt idx="10">
                  <c:v>8.3881380086417145</c:v>
                </c:pt>
                <c:pt idx="11">
                  <c:v>7.3577504212362506</c:v>
                </c:pt>
              </c:numCache>
            </c:numRef>
          </c:val>
          <c:extLst>
            <c:ext xmlns:c16="http://schemas.microsoft.com/office/drawing/2014/chart" uri="{C3380CC4-5D6E-409C-BE32-E72D297353CC}">
              <c16:uniqueId val="{00000001-62D6-4C8D-903A-22F83D4F303E}"/>
            </c:ext>
          </c:extLst>
        </c:ser>
        <c:ser>
          <c:idx val="2"/>
          <c:order val="2"/>
          <c:tx>
            <c:strRef>
              <c:f>'IN A1-A5 total'!$K$1</c:f>
              <c:strCache>
                <c:ptCount val="1"/>
                <c:pt idx="0">
                  <c:v>A5 Spill </c:v>
                </c:pt>
              </c:strCache>
            </c:strRef>
          </c:tx>
          <c:spPr>
            <a:solidFill>
              <a:schemeClr val="accent3"/>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total'!$K$2:$K$13</c:f>
              <c:numCache>
                <c:formatCode>0</c:formatCode>
                <c:ptCount val="12"/>
                <c:pt idx="0">
                  <c:v>5.5442324824853024</c:v>
                </c:pt>
                <c:pt idx="1">
                  <c:v>8.1502547437877535</c:v>
                </c:pt>
                <c:pt idx="2">
                  <c:v>6.0359587497861815</c:v>
                </c:pt>
                <c:pt idx="3">
                  <c:v>5.3184041281872103</c:v>
                </c:pt>
                <c:pt idx="4">
                  <c:v>6.2298371245126898</c:v>
                </c:pt>
                <c:pt idx="5">
                  <c:v>8.9867614934681281</c:v>
                </c:pt>
                <c:pt idx="6">
                  <c:v>7.1370587608063101</c:v>
                </c:pt>
                <c:pt idx="7">
                  <c:v>7.4486030710141877</c:v>
                </c:pt>
                <c:pt idx="8">
                  <c:v>6.1596801896507936</c:v>
                </c:pt>
                <c:pt idx="9">
                  <c:v>8.2903194356455856</c:v>
                </c:pt>
                <c:pt idx="10">
                  <c:v>6.9802229628411965</c:v>
                </c:pt>
                <c:pt idx="11">
                  <c:v>6.3078815016354897</c:v>
                </c:pt>
              </c:numCache>
            </c:numRef>
          </c:val>
          <c:extLst>
            <c:ext xmlns:c16="http://schemas.microsoft.com/office/drawing/2014/chart" uri="{C3380CC4-5D6E-409C-BE32-E72D297353CC}">
              <c16:uniqueId val="{00000002-62D6-4C8D-903A-22F83D4F303E}"/>
            </c:ext>
          </c:extLst>
        </c:ser>
        <c:ser>
          <c:idx val="3"/>
          <c:order val="3"/>
          <c:tx>
            <c:strRef>
              <c:f>'IN A1-A5 total'!$L$1</c:f>
              <c:strCache>
                <c:ptCount val="1"/>
                <c:pt idx="0">
                  <c:v>A5 Energi </c:v>
                </c:pt>
              </c:strCache>
            </c:strRef>
          </c:tx>
          <c:spPr>
            <a:solidFill>
              <a:schemeClr val="accent4"/>
            </a:solidFill>
            <a:ln>
              <a:noFill/>
            </a:ln>
            <a:effectLst/>
          </c:spPr>
          <c:invertIfNegative val="0"/>
          <c:cat>
            <c:strRef>
              <c:f>'IN A1-A5 total'!$A$2:$A$13</c:f>
              <c:strCache>
                <c:ptCount val="12"/>
                <c:pt idx="0">
                  <c:v>SMÅ1</c:v>
                </c:pt>
                <c:pt idx="1">
                  <c:v>SMÅ10</c:v>
                </c:pt>
                <c:pt idx="2">
                  <c:v>SMÅ11</c:v>
                </c:pt>
                <c:pt idx="3">
                  <c:v>SMÅ12</c:v>
                </c:pt>
                <c:pt idx="4">
                  <c:v>SMÅ2</c:v>
                </c:pt>
                <c:pt idx="5">
                  <c:v>SMÅ3</c:v>
                </c:pt>
                <c:pt idx="6">
                  <c:v>SMÅ4</c:v>
                </c:pt>
                <c:pt idx="7">
                  <c:v>SMÅ5</c:v>
                </c:pt>
                <c:pt idx="8">
                  <c:v>SMÅ6</c:v>
                </c:pt>
                <c:pt idx="9">
                  <c:v>SMÅ7</c:v>
                </c:pt>
                <c:pt idx="10">
                  <c:v>SMÅ8</c:v>
                </c:pt>
                <c:pt idx="11">
                  <c:v>SMÅ9</c:v>
                </c:pt>
              </c:strCache>
            </c:strRef>
          </c:cat>
          <c:val>
            <c:numRef>
              <c:f>'IN A1-A5 total'!$L$2:$L$13</c:f>
              <c:numCache>
                <c:formatCode>0</c:formatCode>
                <c:ptCount val="12"/>
                <c:pt idx="0">
                  <c:v>10.8</c:v>
                </c:pt>
                <c:pt idx="1">
                  <c:v>10.8</c:v>
                </c:pt>
                <c:pt idx="2">
                  <c:v>10.8</c:v>
                </c:pt>
                <c:pt idx="3">
                  <c:v>10.3</c:v>
                </c:pt>
                <c:pt idx="4">
                  <c:v>10.8</c:v>
                </c:pt>
                <c:pt idx="5">
                  <c:v>10.8</c:v>
                </c:pt>
                <c:pt idx="6">
                  <c:v>10.8</c:v>
                </c:pt>
                <c:pt idx="7">
                  <c:v>10.8</c:v>
                </c:pt>
                <c:pt idx="8">
                  <c:v>10.8</c:v>
                </c:pt>
                <c:pt idx="9">
                  <c:v>10.8</c:v>
                </c:pt>
                <c:pt idx="10">
                  <c:v>10.8</c:v>
                </c:pt>
                <c:pt idx="11">
                  <c:v>10.8</c:v>
                </c:pt>
              </c:numCache>
            </c:numRef>
          </c:val>
          <c:extLst>
            <c:ext xmlns:c16="http://schemas.microsoft.com/office/drawing/2014/chart" uri="{C3380CC4-5D6E-409C-BE32-E72D297353CC}">
              <c16:uniqueId val="{00000003-62D6-4C8D-903A-22F83D4F303E}"/>
            </c:ext>
          </c:extLst>
        </c:ser>
        <c:dLbls>
          <c:showLegendKey val="0"/>
          <c:showVal val="0"/>
          <c:showCatName val="0"/>
          <c:showSerName val="0"/>
          <c:showPercent val="0"/>
          <c:showBubbleSize val="0"/>
        </c:dLbls>
        <c:gapWidth val="150"/>
        <c:overlap val="100"/>
        <c:axId val="816478432"/>
        <c:axId val="816417096"/>
      </c:barChart>
      <c:catAx>
        <c:axId val="816478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sv-SE"/>
          </a:p>
        </c:txPr>
        <c:crossAx val="816417096"/>
        <c:crosses val="autoZero"/>
        <c:auto val="1"/>
        <c:lblAlgn val="ctr"/>
        <c:lblOffset val="100"/>
        <c:noMultiLvlLbl val="0"/>
      </c:catAx>
      <c:valAx>
        <c:axId val="816417096"/>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1647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Medelvärde klimatpåverkan</a:t>
            </a:r>
            <a:r>
              <a:rPr lang="sv-SE" baseline="0"/>
              <a:t> A1-A5 Byggdelar 2022 </a:t>
            </a:r>
            <a:br>
              <a:rPr lang="sv-SE" baseline="0"/>
            </a:br>
            <a:r>
              <a:rPr lang="sv-SE" sz="800" baseline="0"/>
              <a:t>(Byggdelar summerat A1-A3, A4 och A5 Spill) </a:t>
            </a:r>
            <a:endParaRPr lang="sv-SE"/>
          </a:p>
        </c:rich>
      </c:tx>
      <c:layout>
        <c:manualLayout>
          <c:xMode val="edge"/>
          <c:yMode val="edge"/>
          <c:x val="0.22123454524556826"/>
          <c:y val="1.31937207494462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0.27908894945036705"/>
          <c:y val="0.22572108516300268"/>
          <c:w val="0.42535134960755094"/>
          <c:h val="0.67967361906042301"/>
        </c:manualLayout>
      </c:layout>
      <c:pieChart>
        <c:varyColors val="1"/>
        <c:ser>
          <c:idx val="0"/>
          <c:order val="0"/>
          <c:tx>
            <c:strRef>
              <c:f>Medelvärden!$A$2</c:f>
              <c:strCache>
                <c:ptCount val="1"/>
                <c:pt idx="0">
                  <c:v>Småhus</c:v>
                </c:pt>
              </c:strCache>
            </c:strRef>
          </c:tx>
          <c:dPt>
            <c:idx val="0"/>
            <c:bubble3D val="0"/>
            <c:spPr>
              <a:solidFill>
                <a:schemeClr val="accent1"/>
              </a:solidFill>
              <a:ln>
                <a:noFill/>
              </a:ln>
              <a:effectLst/>
            </c:spPr>
            <c:extLst>
              <c:ext xmlns:c16="http://schemas.microsoft.com/office/drawing/2014/chart" uri="{C3380CC4-5D6E-409C-BE32-E72D297353CC}">
                <c16:uniqueId val="{00000001-4EFA-4AC8-B17B-66897EC1FCB5}"/>
              </c:ext>
            </c:extLst>
          </c:dPt>
          <c:dPt>
            <c:idx val="1"/>
            <c:bubble3D val="0"/>
            <c:spPr>
              <a:solidFill>
                <a:schemeClr val="accent2"/>
              </a:solidFill>
              <a:ln>
                <a:noFill/>
              </a:ln>
              <a:effectLst/>
            </c:spPr>
            <c:extLst>
              <c:ext xmlns:c16="http://schemas.microsoft.com/office/drawing/2014/chart" uri="{C3380CC4-5D6E-409C-BE32-E72D297353CC}">
                <c16:uniqueId val="{00000003-4EFA-4AC8-B17B-66897EC1FCB5}"/>
              </c:ext>
            </c:extLst>
          </c:dPt>
          <c:dPt>
            <c:idx val="2"/>
            <c:bubble3D val="0"/>
            <c:spPr>
              <a:solidFill>
                <a:schemeClr val="accent3"/>
              </a:solidFill>
              <a:ln>
                <a:noFill/>
              </a:ln>
              <a:effectLst/>
            </c:spPr>
            <c:extLst>
              <c:ext xmlns:c16="http://schemas.microsoft.com/office/drawing/2014/chart" uri="{C3380CC4-5D6E-409C-BE32-E72D297353CC}">
                <c16:uniqueId val="{00000005-4EFA-4AC8-B17B-66897EC1FCB5}"/>
              </c:ext>
            </c:extLst>
          </c:dPt>
          <c:dPt>
            <c:idx val="3"/>
            <c:bubble3D val="0"/>
            <c:spPr>
              <a:solidFill>
                <a:schemeClr val="accent4"/>
              </a:solidFill>
              <a:ln>
                <a:noFill/>
              </a:ln>
              <a:effectLst/>
            </c:spPr>
            <c:extLst>
              <c:ext xmlns:c16="http://schemas.microsoft.com/office/drawing/2014/chart" uri="{C3380CC4-5D6E-409C-BE32-E72D297353CC}">
                <c16:uniqueId val="{00000007-4EFA-4AC8-B17B-66897EC1FCB5}"/>
              </c:ext>
            </c:extLst>
          </c:dPt>
          <c:dPt>
            <c:idx val="4"/>
            <c:bubble3D val="0"/>
            <c:spPr>
              <a:solidFill>
                <a:schemeClr val="accent5"/>
              </a:solidFill>
              <a:ln>
                <a:noFill/>
              </a:ln>
              <a:effectLst/>
            </c:spPr>
            <c:extLst>
              <c:ext xmlns:c16="http://schemas.microsoft.com/office/drawing/2014/chart" uri="{C3380CC4-5D6E-409C-BE32-E72D297353CC}">
                <c16:uniqueId val="{00000009-4EFA-4AC8-B17B-66897EC1FCB5}"/>
              </c:ext>
            </c:extLst>
          </c:dPt>
          <c:dPt>
            <c:idx val="5"/>
            <c:bubble3D val="0"/>
            <c:spPr>
              <a:solidFill>
                <a:schemeClr val="accent6"/>
              </a:solidFill>
              <a:ln>
                <a:noFill/>
              </a:ln>
              <a:effectLst/>
            </c:spPr>
            <c:extLst>
              <c:ext xmlns:c16="http://schemas.microsoft.com/office/drawing/2014/chart" uri="{C3380CC4-5D6E-409C-BE32-E72D297353CC}">
                <c16:uniqueId val="{0000000B-4EFA-4AC8-B17B-66897EC1FCB5}"/>
              </c:ext>
            </c:extLst>
          </c:dPt>
          <c:dLbls>
            <c:dLbl>
              <c:idx val="0"/>
              <c:layout>
                <c:manualLayout>
                  <c:x val="0"/>
                  <c:y val="-3.289817083579746E-3"/>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EFA-4AC8-B17B-66897EC1FCB5}"/>
                </c:ext>
              </c:extLst>
            </c:dLbl>
            <c:dLbl>
              <c:idx val="4"/>
              <c:layout>
                <c:manualLayout>
                  <c:x val="-1.2352942034711137E-2"/>
                  <c:y val="4.2767622086536727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EFA-4AC8-B17B-66897EC1FCB5}"/>
                </c:ext>
              </c:extLst>
            </c:dLbl>
            <c:dLbl>
              <c:idx val="5"/>
              <c:layout>
                <c:manualLayout>
                  <c:x val="2.4705884069422236E-2"/>
                  <c:y val="-3.2898170835797456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EFA-4AC8-B17B-66897EC1FCB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(Medelvärden!$AO$1:$AR$1,Medelvärden!$AT$1,Medelvärden!$AX$1)</c:f>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f>(Medelvärden!$AO$2:$AR$2,Medelvärden!$AT$2,Medelvärden!$AX$2)</c:f>
              <c:numCache>
                <c:formatCode>0</c:formatCode>
                <c:ptCount val="6"/>
                <c:pt idx="0">
                  <c:v>43.664388867936331</c:v>
                </c:pt>
                <c:pt idx="1">
                  <c:v>7.9730918334625311</c:v>
                </c:pt>
                <c:pt idx="2">
                  <c:v>27.808540681378929</c:v>
                </c:pt>
                <c:pt idx="3">
                  <c:v>32.808552852743972</c:v>
                </c:pt>
                <c:pt idx="4">
                  <c:v>6.0548084145786385</c:v>
                </c:pt>
                <c:pt idx="5">
                  <c:v>10.8</c:v>
                </c:pt>
              </c:numCache>
            </c:numRef>
          </c:val>
          <c:extLst>
            <c:ext xmlns:c16="http://schemas.microsoft.com/office/drawing/2014/chart" uri="{C3380CC4-5D6E-409C-BE32-E72D297353CC}">
              <c16:uniqueId val="{0000000C-4EFA-4AC8-B17B-66897EC1FCB5}"/>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Medelvärden!$A$3</c15:sqref>
                        </c15:formulaRef>
                      </c:ext>
                    </c:extLst>
                    <c:strCache>
                      <c:ptCount val="1"/>
                      <c:pt idx="0">
                        <c:v>Förskola</c:v>
                      </c:pt>
                    </c:strCache>
                  </c:strRef>
                </c:tx>
                <c:dPt>
                  <c:idx val="0"/>
                  <c:bubble3D val="0"/>
                  <c:spPr>
                    <a:solidFill>
                      <a:schemeClr val="accent1"/>
                    </a:solidFill>
                    <a:ln>
                      <a:noFill/>
                    </a:ln>
                    <a:effectLst/>
                  </c:spPr>
                  <c:extLst>
                    <c:ext xmlns:c16="http://schemas.microsoft.com/office/drawing/2014/chart" uri="{C3380CC4-5D6E-409C-BE32-E72D297353CC}">
                      <c16:uniqueId val="{0000000E-4EFA-4AC8-B17B-66897EC1FCB5}"/>
                    </c:ext>
                  </c:extLst>
                </c:dPt>
                <c:dPt>
                  <c:idx val="1"/>
                  <c:bubble3D val="0"/>
                  <c:spPr>
                    <a:solidFill>
                      <a:schemeClr val="accent2"/>
                    </a:solidFill>
                    <a:ln>
                      <a:noFill/>
                    </a:ln>
                    <a:effectLst/>
                  </c:spPr>
                  <c:extLst>
                    <c:ext xmlns:c16="http://schemas.microsoft.com/office/drawing/2014/chart" uri="{C3380CC4-5D6E-409C-BE32-E72D297353CC}">
                      <c16:uniqueId val="{00000010-4EFA-4AC8-B17B-66897EC1FCB5}"/>
                    </c:ext>
                  </c:extLst>
                </c:dPt>
                <c:dPt>
                  <c:idx val="2"/>
                  <c:bubble3D val="0"/>
                  <c:spPr>
                    <a:solidFill>
                      <a:schemeClr val="accent3"/>
                    </a:solidFill>
                    <a:ln>
                      <a:noFill/>
                    </a:ln>
                    <a:effectLst/>
                  </c:spPr>
                  <c:extLst>
                    <c:ext xmlns:c16="http://schemas.microsoft.com/office/drawing/2014/chart" uri="{C3380CC4-5D6E-409C-BE32-E72D297353CC}">
                      <c16:uniqueId val="{00000012-4EFA-4AC8-B17B-66897EC1FCB5}"/>
                    </c:ext>
                  </c:extLst>
                </c:dPt>
                <c:dPt>
                  <c:idx val="3"/>
                  <c:bubble3D val="0"/>
                  <c:spPr>
                    <a:solidFill>
                      <a:schemeClr val="accent4"/>
                    </a:solidFill>
                    <a:ln>
                      <a:noFill/>
                    </a:ln>
                    <a:effectLst/>
                  </c:spPr>
                  <c:extLst>
                    <c:ext xmlns:c16="http://schemas.microsoft.com/office/drawing/2014/chart" uri="{C3380CC4-5D6E-409C-BE32-E72D297353CC}">
                      <c16:uniqueId val="{00000014-4EFA-4AC8-B17B-66897EC1FCB5}"/>
                    </c:ext>
                  </c:extLst>
                </c:dPt>
                <c:dPt>
                  <c:idx val="4"/>
                  <c:bubble3D val="0"/>
                  <c:spPr>
                    <a:solidFill>
                      <a:schemeClr val="accent5"/>
                    </a:solidFill>
                    <a:ln>
                      <a:noFill/>
                    </a:ln>
                    <a:effectLst/>
                  </c:spPr>
                  <c:extLst>
                    <c:ext xmlns:c16="http://schemas.microsoft.com/office/drawing/2014/chart" uri="{C3380CC4-5D6E-409C-BE32-E72D297353CC}">
                      <c16:uniqueId val="{00000016-4EFA-4AC8-B17B-66897EC1FCB5}"/>
                    </c:ext>
                  </c:extLst>
                </c:dPt>
                <c:dPt>
                  <c:idx val="5"/>
                  <c:bubble3D val="0"/>
                  <c:spPr>
                    <a:solidFill>
                      <a:schemeClr val="accent6"/>
                    </a:solidFill>
                    <a:ln>
                      <a:noFill/>
                    </a:ln>
                    <a:effectLst/>
                  </c:spPr>
                  <c:extLst>
                    <c:ext xmlns:c16="http://schemas.microsoft.com/office/drawing/2014/chart" uri="{C3380CC4-5D6E-409C-BE32-E72D297353CC}">
                      <c16:uniqueId val="{00000018-4EFA-4AC8-B17B-66897EC1FCB5}"/>
                    </c:ext>
                  </c:extLst>
                </c:dPt>
                <c:cat>
                  <c:strRef>
                    <c:extLst>
                      <c:ext uri="{02D57815-91ED-43cb-92C2-25804820EDAC}">
                        <c15:formulaRef>
                          <c15:sqref>(Medelvärden!$AO$1:$AR$1,Medelvärden!$AT$1,Medelvärden!$AX$1)</c15:sqref>
                        </c15:formulaRef>
                      </c:ext>
                    </c:extLst>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extLst>
                      <c:ext uri="{02D57815-91ED-43cb-92C2-25804820EDAC}">
                        <c15:formulaRef>
                          <c15:sqref>(Medelvärden!$AO$3:$AR$3,Medelvärden!$AT$3,Medelvärden!$AX$3)</c15:sqref>
                        </c15:formulaRef>
                      </c:ext>
                    </c:extLst>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19-4EFA-4AC8-B17B-66897EC1FCB5}"/>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Medelvärden!$A$4</c15:sqref>
                        </c15:formulaRef>
                      </c:ext>
                    </c:extLst>
                    <c:strCache>
                      <c:ptCount val="1"/>
                      <c:pt idx="0">
                        <c:v>Kontor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1B-4EFA-4AC8-B17B-66897EC1FCB5}"/>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1D-4EFA-4AC8-B17B-66897EC1FCB5}"/>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1F-4EFA-4AC8-B17B-66897EC1FCB5}"/>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21-4EFA-4AC8-B17B-66897EC1FCB5}"/>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23-4EFA-4AC8-B17B-66897EC1FCB5}"/>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25-4EFA-4AC8-B17B-66897EC1FCB5}"/>
                    </c:ext>
                  </c:extLst>
                </c:dPt>
                <c:cat>
                  <c:strRef>
                    <c:extLst xmlns:c15="http://schemas.microsoft.com/office/drawing/2012/chart">
                      <c:ext xmlns:c15="http://schemas.microsoft.com/office/drawing/2012/chart" uri="{02D57815-91ED-43cb-92C2-25804820EDAC}">
                        <c15:formulaRef>
                          <c15:sqref>(Medelvärden!$AO$1:$AR$1,Medelvärden!$AT$1,Medelvärden!$AX$1)</c15:sqref>
                        </c15:formulaRef>
                      </c:ext>
                    </c:extLst>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extLst xmlns:c15="http://schemas.microsoft.com/office/drawing/2012/chart">
                      <c:ext xmlns:c15="http://schemas.microsoft.com/office/drawing/2012/chart" uri="{02D57815-91ED-43cb-92C2-25804820EDAC}">
                        <c15:formulaRef>
                          <c15:sqref>(Medelvärden!$AO$4:$AR$4,Medelvärden!$AT$4,Medelvärden!$AX$4)</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26-4EFA-4AC8-B17B-66897EC1FCB5}"/>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Medelvärden!$A$5</c15:sqref>
                        </c15:formulaRef>
                      </c:ext>
                    </c:extLst>
                    <c:strCache>
                      <c:ptCount val="1"/>
                      <c:pt idx="0">
                        <c:v>Skola</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28-4EFA-4AC8-B17B-66897EC1FCB5}"/>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2A-4EFA-4AC8-B17B-66897EC1FCB5}"/>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2C-4EFA-4AC8-B17B-66897EC1FCB5}"/>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2E-4EFA-4AC8-B17B-66897EC1FCB5}"/>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30-4EFA-4AC8-B17B-66897EC1FCB5}"/>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32-4EFA-4AC8-B17B-66897EC1FCB5}"/>
                    </c:ext>
                  </c:extLst>
                </c:dPt>
                <c:cat>
                  <c:strRef>
                    <c:extLst xmlns:c15="http://schemas.microsoft.com/office/drawing/2012/chart">
                      <c:ext xmlns:c15="http://schemas.microsoft.com/office/drawing/2012/chart" uri="{02D57815-91ED-43cb-92C2-25804820EDAC}">
                        <c15:formulaRef>
                          <c15:sqref>(Medelvärden!$AO$1:$AR$1,Medelvärden!$AT$1,Medelvärden!$AX$1)</c15:sqref>
                        </c15:formulaRef>
                      </c:ext>
                    </c:extLst>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extLst xmlns:c15="http://schemas.microsoft.com/office/drawing/2012/chart">
                      <c:ext xmlns:c15="http://schemas.microsoft.com/office/drawing/2012/chart" uri="{02D57815-91ED-43cb-92C2-25804820EDAC}">
                        <c15:formulaRef>
                          <c15:sqref>(Medelvärden!$AO$5:$AR$5,Medelvärden!$AT$5,Medelvärden!$AX$5)</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33-4EFA-4AC8-B17B-66897EC1FCB5}"/>
                  </c:ext>
                </c:extLst>
              </c15:ser>
            </c15:filteredPieSeries>
            <c15:filteredPieSeries>
              <c15:ser>
                <c:idx val="4"/>
                <c:order val="4"/>
                <c:tx>
                  <c:strRef>
                    <c:extLst xmlns:c15="http://schemas.microsoft.com/office/drawing/2012/chart">
                      <c:ext xmlns:c15="http://schemas.microsoft.com/office/drawing/2012/chart" uri="{02D57815-91ED-43cb-92C2-25804820EDAC}">
                        <c15:formulaRef>
                          <c15:sqref>Medelvärden!$A$6</c15:sqref>
                        </c15:formulaRef>
                      </c:ext>
                    </c:extLst>
                    <c:strCache>
                      <c:ptCount val="1"/>
                      <c:pt idx="0">
                        <c:v>Småhus</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35-4EFA-4AC8-B17B-66897EC1FCB5}"/>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37-4EFA-4AC8-B17B-66897EC1FCB5}"/>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39-4EFA-4AC8-B17B-66897EC1FCB5}"/>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3B-4EFA-4AC8-B17B-66897EC1FCB5}"/>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3D-4EFA-4AC8-B17B-66897EC1FCB5}"/>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3F-4EFA-4AC8-B17B-66897EC1FCB5}"/>
                    </c:ext>
                  </c:extLst>
                </c:dPt>
                <c:cat>
                  <c:strRef>
                    <c:extLst xmlns:c15="http://schemas.microsoft.com/office/drawing/2012/chart">
                      <c:ext xmlns:c15="http://schemas.microsoft.com/office/drawing/2012/chart" uri="{02D57815-91ED-43cb-92C2-25804820EDAC}">
                        <c15:formulaRef>
                          <c15:sqref>(Medelvärden!$AO$1:$AR$1,Medelvärden!$AT$1,Medelvärden!$AX$1)</c15:sqref>
                        </c15:formulaRef>
                      </c:ext>
                    </c:extLst>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extLst xmlns:c15="http://schemas.microsoft.com/office/drawing/2012/chart">
                      <c:ext xmlns:c15="http://schemas.microsoft.com/office/drawing/2012/chart" uri="{02D57815-91ED-43cb-92C2-25804820EDAC}">
                        <c15:formulaRef>
                          <c15:sqref>(Medelvärden!$AO$6:$AR$6,Medelvärden!$AT$6,Medelvärden!$AX$6)</c15:sqref>
                        </c15:formulaRef>
                      </c:ext>
                    </c:extLst>
                    <c:numCache>
                      <c:formatCode>0</c:formatCode>
                      <c:ptCount val="6"/>
                      <c:pt idx="0">
                        <c:v>0</c:v>
                      </c:pt>
                      <c:pt idx="1">
                        <c:v>0</c:v>
                      </c:pt>
                      <c:pt idx="2">
                        <c:v>0</c:v>
                      </c:pt>
                      <c:pt idx="3">
                        <c:v>0</c:v>
                      </c:pt>
                      <c:pt idx="4">
                        <c:v>0</c:v>
                      </c:pt>
                      <c:pt idx="5" formatCode="0.0">
                        <c:v>10.799999999999999</c:v>
                      </c:pt>
                    </c:numCache>
                  </c:numRef>
                </c:val>
                <c:extLst xmlns:c15="http://schemas.microsoft.com/office/drawing/2012/chart">
                  <c:ext xmlns:c16="http://schemas.microsoft.com/office/drawing/2014/chart" uri="{C3380CC4-5D6E-409C-BE32-E72D297353CC}">
                    <c16:uniqueId val="{00000040-4EFA-4AC8-B17B-66897EC1FCB5}"/>
                  </c:ext>
                </c:extLst>
              </c15:ser>
            </c15:filteredPieSeries>
            <c15:filteredPieSeries>
              <c15:ser>
                <c:idx val="5"/>
                <c:order val="5"/>
                <c:tx>
                  <c:strRef>
                    <c:extLst xmlns:c15="http://schemas.microsoft.com/office/drawing/2012/chart">
                      <c:ext xmlns:c15="http://schemas.microsoft.com/office/drawing/2012/chart" uri="{02D57815-91ED-43cb-92C2-25804820EDAC}">
                        <c15:formulaRef>
                          <c15:sqref>Medelvärden!$A$7</c15:sqref>
                        </c15:formulaRef>
                      </c:ext>
                    </c:extLst>
                    <c:strCache>
                      <c:ptCount val="1"/>
                      <c:pt idx="0">
                        <c:v>Handelsbyggnad</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42-4EFA-4AC8-B17B-66897EC1FCB5}"/>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44-4EFA-4AC8-B17B-66897EC1FCB5}"/>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46-4EFA-4AC8-B17B-66897EC1FCB5}"/>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48-4EFA-4AC8-B17B-66897EC1FCB5}"/>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4A-4EFA-4AC8-B17B-66897EC1FCB5}"/>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4C-4EFA-4AC8-B17B-66897EC1FCB5}"/>
                    </c:ext>
                  </c:extLst>
                </c:dPt>
                <c:cat>
                  <c:strRef>
                    <c:extLst xmlns:c15="http://schemas.microsoft.com/office/drawing/2012/chart">
                      <c:ext xmlns:c15="http://schemas.microsoft.com/office/drawing/2012/chart" uri="{02D57815-91ED-43cb-92C2-25804820EDAC}">
                        <c15:formulaRef>
                          <c15:sqref>(Medelvärden!$AO$1:$AR$1,Medelvärden!$AT$1,Medelvärden!$AX$1)</c15:sqref>
                        </c15:formulaRef>
                      </c:ext>
                    </c:extLst>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extLst xmlns:c15="http://schemas.microsoft.com/office/drawing/2012/chart">
                      <c:ext xmlns:c15="http://schemas.microsoft.com/office/drawing/2012/chart" uri="{02D57815-91ED-43cb-92C2-25804820EDAC}">
                        <c15:formulaRef>
                          <c15:sqref>(Medelvärden!$AO$7:$AR$7,Medelvärden!$AT$7,Medelvärden!$AX$7)</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4D-4EFA-4AC8-B17B-66897EC1FCB5}"/>
                  </c:ext>
                </c:extLst>
              </c15:ser>
            </c15:filteredPieSeries>
            <c15:filteredPieSeries>
              <c15:ser>
                <c:idx val="6"/>
                <c:order val="6"/>
                <c:tx>
                  <c:strRef>
                    <c:extLst xmlns:c15="http://schemas.microsoft.com/office/drawing/2012/chart">
                      <c:ext xmlns:c15="http://schemas.microsoft.com/office/drawing/2012/chart" uri="{02D57815-91ED-43cb-92C2-25804820EDAC}">
                        <c15:formulaRef>
                          <c15:sqref>Medelvärden!$A$8</c15:sqref>
                        </c15:formulaRef>
                      </c:ext>
                    </c:extLst>
                    <c:strCache>
                      <c:ptCount val="1"/>
                      <c:pt idx="0">
                        <c:v>Övriga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4F-4EFA-4AC8-B17B-66897EC1FCB5}"/>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51-4EFA-4AC8-B17B-66897EC1FCB5}"/>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53-4EFA-4AC8-B17B-66897EC1FCB5}"/>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55-4EFA-4AC8-B17B-66897EC1FCB5}"/>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57-4EFA-4AC8-B17B-66897EC1FCB5}"/>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59-4EFA-4AC8-B17B-66897EC1FCB5}"/>
                    </c:ext>
                  </c:extLst>
                </c:dPt>
                <c:cat>
                  <c:strRef>
                    <c:extLst xmlns:c15="http://schemas.microsoft.com/office/drawing/2012/chart">
                      <c:ext xmlns:c15="http://schemas.microsoft.com/office/drawing/2012/chart" uri="{02D57815-91ED-43cb-92C2-25804820EDAC}">
                        <c15:formulaRef>
                          <c15:sqref>(Medelvärden!$AO$1:$AR$1,Medelvärden!$AT$1,Medelvärden!$AX$1)</c15:sqref>
                        </c15:formulaRef>
                      </c:ext>
                    </c:extLst>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extLst xmlns:c15="http://schemas.microsoft.com/office/drawing/2012/chart">
                      <c:ext xmlns:c15="http://schemas.microsoft.com/office/drawing/2012/chart" uri="{02D57815-91ED-43cb-92C2-25804820EDAC}">
                        <c15:formulaRef>
                          <c15:sqref>(Medelvärden!$AO$8:$AR$8,Medelvärden!$AT$8,Medelvärden!$AX$8)</c15:sqref>
                        </c15:formulaRef>
                      </c:ext>
                    </c:extLst>
                    <c:numCache>
                      <c:formatCode>0</c:formatCode>
                      <c:ptCount val="6"/>
                      <c:pt idx="0">
                        <c:v>0</c:v>
                      </c:pt>
                      <c:pt idx="1">
                        <c:v>0</c:v>
                      </c:pt>
                      <c:pt idx="2">
                        <c:v>0</c:v>
                      </c:pt>
                      <c:pt idx="3">
                        <c:v>0</c:v>
                      </c:pt>
                      <c:pt idx="4">
                        <c:v>0</c:v>
                      </c:pt>
                      <c:pt idx="5">
                        <c:v>10.8</c:v>
                      </c:pt>
                    </c:numCache>
                  </c:numRef>
                </c:val>
                <c:extLst xmlns:c15="http://schemas.microsoft.com/office/drawing/2012/chart">
                  <c:ext xmlns:c16="http://schemas.microsoft.com/office/drawing/2014/chart" uri="{C3380CC4-5D6E-409C-BE32-E72D297353CC}">
                    <c16:uniqueId val="{0000005A-4EFA-4AC8-B17B-66897EC1FCB5}"/>
                  </c:ext>
                </c:extLst>
              </c15:ser>
            </c15:filteredPieSeries>
            <c15:filteredPieSeries>
              <c15:ser>
                <c:idx val="7"/>
                <c:order val="7"/>
                <c:tx>
                  <c:strRef>
                    <c:extLst xmlns:c15="http://schemas.microsoft.com/office/drawing/2012/chart">
                      <c:ext xmlns:c15="http://schemas.microsoft.com/office/drawing/2012/chart" uri="{02D57815-91ED-43cb-92C2-25804820EDAC}">
                        <c15:formulaRef>
                          <c15:sqref>Medelvärden!$A$9</c15:sqref>
                        </c15:formulaRef>
                      </c:ext>
                    </c:extLst>
                    <c:strCache>
                      <c:ptCount val="1"/>
                      <c:pt idx="0">
                        <c:v>Alla byggnader</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5C-4EFA-4AC8-B17B-66897EC1FCB5}"/>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5E-4EFA-4AC8-B17B-66897EC1FCB5}"/>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60-4EFA-4AC8-B17B-66897EC1FCB5}"/>
                    </c:ext>
                  </c:extLst>
                </c:dPt>
                <c:dPt>
                  <c:idx val="3"/>
                  <c:bubble3D val="0"/>
                  <c:spPr>
                    <a:solidFill>
                      <a:schemeClr val="accent4"/>
                    </a:solidFill>
                    <a:ln>
                      <a:noFill/>
                    </a:ln>
                    <a:effectLst/>
                  </c:spPr>
                  <c:extLst xmlns:c15="http://schemas.microsoft.com/office/drawing/2012/chart">
                    <c:ext xmlns:c16="http://schemas.microsoft.com/office/drawing/2014/chart" uri="{C3380CC4-5D6E-409C-BE32-E72D297353CC}">
                      <c16:uniqueId val="{00000062-4EFA-4AC8-B17B-66897EC1FCB5}"/>
                    </c:ext>
                  </c:extLst>
                </c:dPt>
                <c:dPt>
                  <c:idx val="4"/>
                  <c:bubble3D val="0"/>
                  <c:spPr>
                    <a:solidFill>
                      <a:schemeClr val="accent5"/>
                    </a:solidFill>
                    <a:ln>
                      <a:noFill/>
                    </a:ln>
                    <a:effectLst/>
                  </c:spPr>
                  <c:extLst xmlns:c15="http://schemas.microsoft.com/office/drawing/2012/chart">
                    <c:ext xmlns:c16="http://schemas.microsoft.com/office/drawing/2014/chart" uri="{C3380CC4-5D6E-409C-BE32-E72D297353CC}">
                      <c16:uniqueId val="{00000064-4EFA-4AC8-B17B-66897EC1FCB5}"/>
                    </c:ext>
                  </c:extLst>
                </c:dPt>
                <c:dPt>
                  <c:idx val="5"/>
                  <c:bubble3D val="0"/>
                  <c:spPr>
                    <a:solidFill>
                      <a:schemeClr val="accent6"/>
                    </a:solidFill>
                    <a:ln>
                      <a:noFill/>
                    </a:ln>
                    <a:effectLst/>
                  </c:spPr>
                  <c:extLst xmlns:c15="http://schemas.microsoft.com/office/drawing/2012/chart">
                    <c:ext xmlns:c16="http://schemas.microsoft.com/office/drawing/2014/chart" uri="{C3380CC4-5D6E-409C-BE32-E72D297353CC}">
                      <c16:uniqueId val="{00000066-4EFA-4AC8-B17B-66897EC1FCB5}"/>
                    </c:ext>
                  </c:extLst>
                </c:dPt>
                <c:cat>
                  <c:strRef>
                    <c:extLst xmlns:c15="http://schemas.microsoft.com/office/drawing/2012/chart">
                      <c:ext xmlns:c15="http://schemas.microsoft.com/office/drawing/2012/chart" uri="{02D57815-91ED-43cb-92C2-25804820EDAC}">
                        <c15:formulaRef>
                          <c15:sqref>(Medelvärden!$AO$1:$AR$1,Medelvärden!$AT$1,Medelvärden!$AX$1)</c15:sqref>
                        </c15:formulaRef>
                      </c:ext>
                    </c:extLst>
                    <c:strCache>
                      <c:ptCount val="6"/>
                      <c:pt idx="0">
                        <c:v>Byggdel 2 husunderbyggnad, i klimatdeklaration</c:v>
                      </c:pt>
                      <c:pt idx="1">
                        <c:v>Byggdel 3 Stomme</c:v>
                      </c:pt>
                      <c:pt idx="2">
                        <c:v>Byggdel 4 Yttertak</c:v>
                      </c:pt>
                      <c:pt idx="3">
                        <c:v>Byggdel 5 Fasader</c:v>
                      </c:pt>
                      <c:pt idx="4">
                        <c:v>Byggdel 6 stomkomplettering</c:v>
                      </c:pt>
                      <c:pt idx="5">
                        <c:v>A5 Energi</c:v>
                      </c:pt>
                    </c:strCache>
                  </c:strRef>
                </c:cat>
                <c:val>
                  <c:numRef>
                    <c:extLst xmlns:c15="http://schemas.microsoft.com/office/drawing/2012/chart">
                      <c:ext xmlns:c15="http://schemas.microsoft.com/office/drawing/2012/chart" uri="{02D57815-91ED-43cb-92C2-25804820EDAC}">
                        <c15:formulaRef>
                          <c15:sqref>(Medelvärden!$AO$9:$AR$9,Medelvärden!$AT$9,Medelvärden!$AX$9)</c15:sqref>
                        </c15:formulaRef>
                      </c:ext>
                    </c:extLst>
                    <c:numCache>
                      <c:formatCode>0</c:formatCode>
                      <c:ptCount val="6"/>
                      <c:pt idx="0">
                        <c:v>0</c:v>
                      </c:pt>
                      <c:pt idx="1">
                        <c:v>0</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67-4EFA-4AC8-B17B-66897EC1FCB5}"/>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'[Fortsatta analyser småhus.xlsx]Låddiagram grund'!$B$2:$B$13</cx:f>
        <cx:lvl ptCount="12" formatCode="Standard">
          <cx:pt idx="0">101.07958910293641</cx:pt>
          <cx:pt idx="1">158.53494912346858</cx:pt>
          <cx:pt idx="2">116.72761597121215</cx:pt>
          <cx:pt idx="3">94.097250194221928</cx:pt>
          <cx:pt idx="4">123.90339024617001</cx:pt>
          <cx:pt idx="5">166.52455203841669</cx:pt>
          <cx:pt idx="6">140.70877870427421</cx:pt>
          <cx:pt idx="7">141.77434041992075</cx:pt>
          <cx:pt idx="8">120.00522591892148</cx:pt>
          <cx:pt idx="9">133.30390188797037</cx:pt>
          <cx:pt idx="10">129.04918680165781</cx:pt>
          <cx:pt idx="11">123.10381139203463</cx:pt>
        </cx:lvl>
      </cx:numDim>
    </cx:data>
    <cx:data id="1">
      <cx:numDim type="val">
        <cx:f>'[Fortsatta analyser småhus.xlsx]Låddiagram grund'!$C$2:$C$13</cx:f>
        <cx:lvl ptCount="12" formatCode="Standard">
          <cx:pt idx="0">135.64080019042265</cx:pt>
          <cx:pt idx="1">194.6162041247924</cx:pt>
          <cx:pt idx="2">149.31969570254446</cx:pt>
          <cx:pt idx="3">130.36894833891938</cx:pt>
          <cx:pt idx="4">155.19284451830453</cx:pt>
          <cx:pt idx="5">194.99629594870953</cx:pt>
          <cx:pt idx="6">168.22497377183947</cx:pt>
          <cx:pt idx="7">176.74286378097639</cx:pt>
          <cx:pt idx="8">152.51730570933188</cx:pt>
          <cx:pt idx="9">168.08053003745627</cx:pt>
          <cx:pt idx="10">164.45131183711919</cx:pt>
          <cx:pt idx="11">155.18737102196366</cx:pt>
        </cx:lvl>
      </cx:numDim>
    </cx:data>
  </cx:chartData>
  <cx:chart>
    <cx:plotArea>
      <cx:plotAreaRegion>
        <cx:series layoutId="boxWhisker" uniqueId="{C1D452C8-1AE6-4086-A34A-1F0C77F55C5D}">
          <cx:tx>
            <cx:txData>
              <cx:f>'[Fortsatta analyser småhus.xlsx]Låddiagram grund'!$B$1</cx:f>
              <cx:v>Systemgräns 2022</cx:v>
            </cx:txData>
          </cx:tx>
          <cx:dataId val="0"/>
          <cx:layoutPr>
            <cx:statistics quartileMethod="exclusive"/>
          </cx:layoutPr>
        </cx:series>
        <cx:series layoutId="boxWhisker" uniqueId="{2E5EEB22-E7B0-45F4-AD28-6B0C51B1BED1}">
          <cx:tx>
            <cx:txData>
              <cx:f>'[Fortsatta analyser småhus.xlsx]Låddiagram grund'!$C$1</cx:f>
              <cx:v>Systemgräns 2027</cx:v>
            </cx:txData>
          </cx:tx>
          <cx:dataId val="1"/>
          <cx:layoutPr>
            <cx:statistics quartileMethod="exclusive"/>
          </cx:layoutPr>
        </cx:series>
      </cx:plotAreaRegion>
      <cx:axis id="0" hidden="1">
        <cx:catScaling gapWidth="1"/>
        <cx:tickLabels/>
      </cx:axis>
      <cx:axis id="1">
        <cx:valScaling/>
        <cx:title>
          <cx:tx>
            <cx:txData>
              <cx:v>kg CO2e/m2 BTA</cx:v>
            </cx:txData>
          </cx:tx>
          <cx:txPr>
            <a:bodyPr spcFirstLastPara="1" vertOverflow="ellipsis" horzOverflow="overflow" wrap="square" lIns="0" tIns="0" rIns="0" bIns="0" anchor="ctr" anchorCtr="1"/>
            <a:lstStyle/>
            <a:p>
              <a:pPr algn="ctr" rtl="0">
                <a:defRPr/>
              </a:pPr>
              <a:r>
                <a:rPr lang="sv-SE" sz="900" b="0" i="0" u="none" strike="noStrike" baseline="0">
                  <a:solidFill>
                    <a:sysClr val="windowText" lastClr="000000">
                      <a:lumMod val="65000"/>
                      <a:lumOff val="35000"/>
                    </a:sysClr>
                  </a:solidFill>
                  <a:latin typeface="Calibri" panose="020F0502020204030204"/>
                </a:rPr>
                <a:t>kg CO2e/m2 BTA</a:t>
              </a:r>
            </a:p>
          </cx:txPr>
        </cx:title>
        <cx:majorGridlines/>
        <cx:tickLabels/>
      </cx:axis>
    </cx:plotArea>
    <cx:legend pos="b" align="ctr" overlay="0"/>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'[Fortsatta analyser småhus.xlsx]Låddiagram grund'!$BW$2:$BW$13</cx:f>
        <cx:lvl ptCount="12" formatCode="Standard">
          <cx:pt idx="1">158.53494912346858</cx:pt>
          <cx:pt idx="6">140.70877870427421</cx:pt>
          <cx:pt idx="7">141.77434041992075</cx:pt>
          <cx:pt idx="10">129.04918680165781</cx:pt>
        </cx:lvl>
      </cx:numDim>
    </cx:data>
    <cx:data id="1">
      <cx:numDim type="val">
        <cx:f>'[Fortsatta analyser småhus.xlsx]Låddiagram grund'!$BX$2:$BX$13</cx:f>
        <cx:lvl ptCount="12" formatCode="Standard">
          <cx:pt idx="0">101.07958910293641</cx:pt>
          <cx:pt idx="2">116.72761597121215</cx:pt>
          <cx:pt idx="4">123.90339024617001</cx:pt>
          <cx:pt idx="8">120.00522591892148</cx:pt>
          <cx:pt idx="9">133.30390188797037</cx:pt>
          <cx:pt idx="11">123.10381139203463</cx:pt>
        </cx:lvl>
      </cx:numDim>
    </cx:data>
  </cx:chartData>
  <cx:chart>
    <cx:plotArea>
      <cx:plotAreaRegion>
        <cx:series layoutId="boxWhisker" uniqueId="{03324A6C-F03E-427B-A108-A29659CA6B2D}">
          <cx:tx>
            <cx:txData>
              <cx:f>'[Fortsatta analyser småhus.xlsx]Låddiagram grund'!$BW$1</cx:f>
              <cx:v>Småhus, ett plan</cx:v>
            </cx:txData>
          </cx:tx>
          <cx:dataId val="0"/>
          <cx:layoutPr>
            <cx:statistics quartileMethod="exclusive"/>
          </cx:layoutPr>
        </cx:series>
        <cx:series layoutId="boxWhisker" uniqueId="{A3400598-51B5-4A04-B54E-189882A46EF6}">
          <cx:tx>
            <cx:txData>
              <cx:f>'[Fortsatta analyser småhus.xlsx]Låddiagram grund'!$BX$1</cx:f>
              <cx:v>Småhus, två plan</cx:v>
            </cx:txData>
          </cx:tx>
          <cx:dataId val="1"/>
          <cx:layoutPr>
            <cx:statistics quartileMethod="exclusive"/>
          </cx:layoutPr>
        </cx:series>
      </cx:plotAreaRegion>
      <cx:axis id="0" hidden="1">
        <cx:catScaling gapWidth="1"/>
        <cx:tickLabels/>
      </cx:axis>
      <cx:axis id="1">
        <cx:valScaling/>
        <cx:title>
          <cx:tx>
            <cx:txData>
              <cx:v>kg CO2e/m2 BTA</cx:v>
            </cx:txData>
          </cx:tx>
          <cx:txPr>
            <a:bodyPr spcFirstLastPara="1" vertOverflow="ellipsis" horzOverflow="overflow" wrap="square" lIns="0" tIns="0" rIns="0" bIns="0" anchor="ctr" anchorCtr="1"/>
            <a:lstStyle/>
            <a:p>
              <a:pPr algn="ctr" rtl="0">
                <a:defRPr/>
              </a:pPr>
              <a:r>
                <a:rPr lang="sv-SE" sz="900" b="0" i="0" u="none" strike="noStrike" baseline="0">
                  <a:solidFill>
                    <a:sysClr val="windowText" lastClr="000000">
                      <a:lumMod val="65000"/>
                      <a:lumOff val="35000"/>
                    </a:sysClr>
                  </a:solidFill>
                  <a:latin typeface="Calibri" panose="020F0502020204030204"/>
                </a:rPr>
                <a:t>kg CO2e/m2 BTA</a:t>
              </a:r>
            </a:p>
          </cx:txPr>
        </cx:title>
        <cx:majorGridlines/>
        <cx:tickLabels/>
      </cx:axis>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8291D19D-5739-408B-B87B-205B2EA2E35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FC0C6532-7541-4088-9B3E-D01783184A03}"/>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FF82282D-D26E-4D2F-B0FC-FED22D87E5B1}" type="datetimeFigureOut">
              <a:rPr lang="sv-SE" smtClean="0"/>
              <a:t>2021-11-01</a:t>
            </a:fld>
            <a:endParaRPr lang="sv-SE"/>
          </a:p>
        </p:txBody>
      </p:sp>
      <p:sp>
        <p:nvSpPr>
          <p:cNvPr id="4" name="Platshållare för sidfot 3">
            <a:extLst>
              <a:ext uri="{FF2B5EF4-FFF2-40B4-BE49-F238E27FC236}">
                <a16:creationId xmlns:a16="http://schemas.microsoft.com/office/drawing/2014/main" id="{0AFD65C3-1299-4909-9CB3-14F0F29CAF07}"/>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0628E9F5-A4AB-4250-A2F7-9086FEEAB177}"/>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222A99A-8B98-45AD-8FE2-3140CC1C8573}" type="slidenum">
              <a:rPr lang="sv-SE" smtClean="0"/>
              <a:t>‹#›</a:t>
            </a:fld>
            <a:endParaRPr lang="sv-SE"/>
          </a:p>
        </p:txBody>
      </p:sp>
    </p:spTree>
    <p:extLst>
      <p:ext uri="{BB962C8B-B14F-4D97-AF65-F5344CB8AC3E}">
        <p14:creationId xmlns:p14="http://schemas.microsoft.com/office/powerpoint/2010/main" val="2066865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45FD55F-6012-4E4A-97FE-75D4A7686A52}" type="datetimeFigureOut">
              <a:rPr lang="sv-SE" smtClean="0"/>
              <a:t>2021-11-01</a:t>
            </a:fld>
            <a:endParaRPr lang="sv-SE"/>
          </a:p>
        </p:txBody>
      </p:sp>
      <p:sp>
        <p:nvSpPr>
          <p:cNvPr id="4" name="Platshållare för bildobjekt 3"/>
          <p:cNvSpPr>
            <a:spLocks noGrp="1" noRot="1" noChangeAspect="1"/>
          </p:cNvSpPr>
          <p:nvPr>
            <p:ph type="sldImg" idx="2"/>
          </p:nvPr>
        </p:nvSpPr>
        <p:spPr>
          <a:xfrm>
            <a:off x="2720975" y="857250"/>
            <a:ext cx="3702050" cy="23145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31D702D-01BC-4F7D-9C5E-3A6416065DA0}" type="slidenum">
              <a:rPr lang="sv-SE" smtClean="0"/>
              <a:t>‹#›</a:t>
            </a:fld>
            <a:endParaRPr lang="sv-SE"/>
          </a:p>
        </p:txBody>
      </p:sp>
    </p:spTree>
    <p:extLst>
      <p:ext uri="{BB962C8B-B14F-4D97-AF65-F5344CB8AC3E}">
        <p14:creationId xmlns:p14="http://schemas.microsoft.com/office/powerpoint/2010/main" val="228049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96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20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121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1D702D-01BC-4F7D-9C5E-3A6416065DA0}" type="slidenum">
              <a:rPr lang="sv-SE" smtClean="0"/>
              <a:t>99</a:t>
            </a:fld>
            <a:endParaRPr lang="sv-SE"/>
          </a:p>
        </p:txBody>
      </p:sp>
    </p:spTree>
    <p:extLst>
      <p:ext uri="{BB962C8B-B14F-4D97-AF65-F5344CB8AC3E}">
        <p14:creationId xmlns:p14="http://schemas.microsoft.com/office/powerpoint/2010/main" val="64785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805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Lägg till</a:t>
            </a:r>
            <a:r>
              <a:rPr lang="sv-SE" baseline="0"/>
              <a:t> längd på intervjuer!</a:t>
            </a:r>
            <a:endParaRPr lang="sv-S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66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66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87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30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2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1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57679-BDA9-49C9-998F-BFC14E36CE9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229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Rubrik och bild">
    <p:spTree>
      <p:nvGrpSpPr>
        <p:cNvPr id="1" name=""/>
        <p:cNvGrpSpPr/>
        <p:nvPr/>
      </p:nvGrpSpPr>
      <p:grpSpPr>
        <a:xfrm>
          <a:off x="0" y="0"/>
          <a:ext cx="0" cy="0"/>
          <a:chOff x="0" y="0"/>
          <a:chExt cx="0" cy="0"/>
        </a:xfrm>
      </p:grpSpPr>
      <p:sp>
        <p:nvSpPr>
          <p:cNvPr id="2" name="Title 1"/>
          <p:cNvSpPr>
            <a:spLocks noGrp="1" noChangeAspect="1"/>
          </p:cNvSpPr>
          <p:nvPr>
            <p:ph type="ctrTitle" hasCustomPrompt="1"/>
          </p:nvPr>
        </p:nvSpPr>
        <p:spPr>
          <a:xfrm>
            <a:off x="360000" y="108000"/>
            <a:ext cx="3718800" cy="1990800"/>
          </a:xfrm>
          <a:prstGeom prst="rect">
            <a:avLst/>
          </a:prstGeom>
        </p:spPr>
        <p:txBody>
          <a:bodyPr anchor="b"/>
          <a:lstStyle>
            <a:lvl1pPr algn="ctr">
              <a:defRPr sz="4000">
                <a:latin typeface="Helvetica" pitchFamily="2" charset="0"/>
              </a:defRPr>
            </a:lvl1pPr>
          </a:lstStyle>
          <a:p>
            <a:r>
              <a:rPr lang="sv-SE"/>
              <a:t>Rubrik</a:t>
            </a:r>
            <a:endParaRPr lang="en-US"/>
          </a:p>
        </p:txBody>
      </p:sp>
      <p:sp>
        <p:nvSpPr>
          <p:cNvPr id="3" name="Subtitle 2"/>
          <p:cNvSpPr>
            <a:spLocks noGrp="1" noChangeAspect="1"/>
          </p:cNvSpPr>
          <p:nvPr>
            <p:ph type="subTitle" idx="1"/>
          </p:nvPr>
        </p:nvSpPr>
        <p:spPr>
          <a:xfrm>
            <a:off x="468000" y="2772000"/>
            <a:ext cx="3718800" cy="1224168"/>
          </a:xfrm>
          <a:prstGeom prst="rect">
            <a:avLst/>
          </a:prstGeom>
        </p:spPr>
        <p:txBody>
          <a:bodyPr>
            <a:normAutofit/>
          </a:bodyPr>
          <a:lstStyle>
            <a:lvl1pPr marL="0" indent="0" algn="ctr">
              <a:lnSpc>
                <a:spcPct val="120000"/>
              </a:lnSpc>
              <a:buNone/>
              <a:defRPr sz="2100">
                <a:latin typeface="Helvetica" pitchFamily="2" charset="0"/>
              </a:defRPr>
            </a:lvl1pPr>
            <a:lvl2pPr marL="342919" indent="0" algn="ctr">
              <a:buNone/>
              <a:defRPr sz="1500"/>
            </a:lvl2pPr>
            <a:lvl3pPr marL="685837" indent="0" algn="ctr">
              <a:buNone/>
              <a:defRPr sz="1350"/>
            </a:lvl3pPr>
            <a:lvl4pPr marL="1028756" indent="0" algn="ctr">
              <a:buNone/>
              <a:defRPr sz="1200"/>
            </a:lvl4pPr>
            <a:lvl5pPr marL="1371674" indent="0" algn="ctr">
              <a:buNone/>
              <a:defRPr sz="1200"/>
            </a:lvl5pPr>
            <a:lvl6pPr marL="1714592" indent="0" algn="ctr">
              <a:buNone/>
              <a:defRPr sz="1200"/>
            </a:lvl6pPr>
            <a:lvl7pPr marL="2057510" indent="0" algn="ctr">
              <a:buNone/>
              <a:defRPr sz="1200"/>
            </a:lvl7pPr>
            <a:lvl8pPr marL="2400429" indent="0" algn="ctr">
              <a:buNone/>
              <a:defRPr sz="1200"/>
            </a:lvl8pPr>
            <a:lvl9pPr marL="2743347" indent="0" algn="ctr">
              <a:buNone/>
              <a:defRPr sz="1200"/>
            </a:lvl9pPr>
          </a:lstStyle>
          <a:p>
            <a:r>
              <a:rPr lang="sv-SE"/>
              <a:t>Klicka här för att ändra mall för underrubrikformat</a:t>
            </a:r>
            <a:endParaRPr lang="en-US"/>
          </a:p>
        </p:txBody>
      </p:sp>
      <p:sp>
        <p:nvSpPr>
          <p:cNvPr id="9" name="Picture Placeholder 2">
            <a:extLst>
              <a:ext uri="{FF2B5EF4-FFF2-40B4-BE49-F238E27FC236}">
                <a16:creationId xmlns:a16="http://schemas.microsoft.com/office/drawing/2014/main" id="{1576C741-1417-4586-93F0-694151607767}"/>
              </a:ext>
            </a:extLst>
          </p:cNvPr>
          <p:cNvSpPr>
            <a:spLocks noGrp="1" noChangeAspect="1"/>
          </p:cNvSpPr>
          <p:nvPr>
            <p:ph type="pic" idx="10"/>
          </p:nvPr>
        </p:nvSpPr>
        <p:spPr>
          <a:xfrm>
            <a:off x="4575735" y="2"/>
            <a:ext cx="4557386" cy="5714999"/>
          </a:xfrm>
          <a:prstGeom prst="rect">
            <a:avLst/>
          </a:prstGeom>
        </p:spPr>
        <p:txBody>
          <a:bodyPr anchor="t"/>
          <a:lstStyle>
            <a:lvl1pPr marL="0" indent="0">
              <a:buNone/>
              <a:defRPr sz="2400"/>
            </a:lvl1pPr>
            <a:lvl2pPr marL="342919" indent="0">
              <a:buNone/>
              <a:defRPr sz="2100"/>
            </a:lvl2pPr>
            <a:lvl3pPr marL="685837" indent="0">
              <a:buNone/>
              <a:defRPr sz="1800"/>
            </a:lvl3pPr>
            <a:lvl4pPr marL="1028756" indent="0">
              <a:buNone/>
              <a:defRPr sz="1500"/>
            </a:lvl4pPr>
            <a:lvl5pPr marL="1371674" indent="0">
              <a:buNone/>
              <a:defRPr sz="1500"/>
            </a:lvl5pPr>
            <a:lvl6pPr marL="1714592" indent="0">
              <a:buNone/>
              <a:defRPr sz="1500"/>
            </a:lvl6pPr>
            <a:lvl7pPr marL="2057510" indent="0">
              <a:buNone/>
              <a:defRPr sz="1500"/>
            </a:lvl7pPr>
            <a:lvl8pPr marL="2400429" indent="0">
              <a:buNone/>
              <a:defRPr sz="1500"/>
            </a:lvl8pPr>
            <a:lvl9pPr marL="2743347" indent="0">
              <a:buNone/>
              <a:defRPr sz="1500"/>
            </a:lvl9pPr>
          </a:lstStyle>
          <a:p>
            <a:r>
              <a:rPr lang="sv-SE"/>
              <a:t>Klicka på ikonen för att lägga till en bild</a:t>
            </a:r>
            <a:endParaRPr lang="en-US"/>
          </a:p>
        </p:txBody>
      </p:sp>
      <p:pic>
        <p:nvPicPr>
          <p:cNvPr id="6" name="Bildobjekt 5">
            <a:extLst>
              <a:ext uri="{FF2B5EF4-FFF2-40B4-BE49-F238E27FC236}">
                <a16:creationId xmlns:a16="http://schemas.microsoft.com/office/drawing/2014/main" id="{303DA606-9F2F-4BEA-B734-A02F23F6F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2" y="4822631"/>
            <a:ext cx="1721168" cy="881804"/>
          </a:xfrm>
          <a:prstGeom prst="rect">
            <a:avLst/>
          </a:prstGeom>
        </p:spPr>
      </p:pic>
      <p:sp>
        <p:nvSpPr>
          <p:cNvPr id="7" name="Underrubrik 5">
            <a:extLst>
              <a:ext uri="{FF2B5EF4-FFF2-40B4-BE49-F238E27FC236}">
                <a16:creationId xmlns:a16="http://schemas.microsoft.com/office/drawing/2014/main" id="{0B1EAE65-24EA-4720-9608-32A1E6FCD7E5}"/>
              </a:ext>
            </a:extLst>
          </p:cNvPr>
          <p:cNvSpPr txBox="1">
            <a:spLocks/>
          </p:cNvSpPr>
          <p:nvPr userDrawn="1"/>
        </p:nvSpPr>
        <p:spPr>
          <a:xfrm>
            <a:off x="375780" y="3673883"/>
            <a:ext cx="4035297" cy="77911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sv-SE"/>
          </a:p>
        </p:txBody>
      </p:sp>
    </p:spTree>
    <p:extLst>
      <p:ext uri="{BB962C8B-B14F-4D97-AF65-F5344CB8AC3E}">
        <p14:creationId xmlns:p14="http://schemas.microsoft.com/office/powerpoint/2010/main" val="342999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ubrik och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D021E0F2-FDC2-404F-8C52-D7A204463996}"/>
              </a:ext>
            </a:extLst>
          </p:cNvPr>
          <p:cNvSpPr>
            <a:spLocks noGrp="1"/>
          </p:cNvSpPr>
          <p:nvPr>
            <p:ph type="pic" sz="quarter" idx="10"/>
          </p:nvPr>
        </p:nvSpPr>
        <p:spPr>
          <a:xfrm>
            <a:off x="1" y="0"/>
            <a:ext cx="9078913" cy="5703888"/>
          </a:xfrm>
        </p:spPr>
        <p:txBody>
          <a:bodyPr/>
          <a:lstStyle/>
          <a:p>
            <a:r>
              <a:rPr lang="sv-SE"/>
              <a:t>Klicka på ikonen för att lägga till en bild</a:t>
            </a:r>
          </a:p>
        </p:txBody>
      </p:sp>
      <p:pic>
        <p:nvPicPr>
          <p:cNvPr id="6" name="Bildobjekt 5">
            <a:extLst>
              <a:ext uri="{FF2B5EF4-FFF2-40B4-BE49-F238E27FC236}">
                <a16:creationId xmlns:a16="http://schemas.microsoft.com/office/drawing/2014/main" id="{303DA606-9F2F-4BEA-B734-A02F23F6F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3" y="4822631"/>
            <a:ext cx="1721168" cy="881804"/>
          </a:xfrm>
          <a:prstGeom prst="rect">
            <a:avLst/>
          </a:prstGeom>
        </p:spPr>
      </p:pic>
      <p:sp>
        <p:nvSpPr>
          <p:cNvPr id="4" name="Rubrik 3">
            <a:extLst>
              <a:ext uri="{FF2B5EF4-FFF2-40B4-BE49-F238E27FC236}">
                <a16:creationId xmlns:a16="http://schemas.microsoft.com/office/drawing/2014/main" id="{8C4EA136-FC70-43D5-8B4E-C955E2676117}"/>
              </a:ext>
            </a:extLst>
          </p:cNvPr>
          <p:cNvSpPr>
            <a:spLocks noGrp="1"/>
          </p:cNvSpPr>
          <p:nvPr>
            <p:ph type="title"/>
          </p:nvPr>
        </p:nvSpPr>
        <p:spPr>
          <a:xfrm>
            <a:off x="339294" y="754363"/>
            <a:ext cx="7886700" cy="1104636"/>
          </a:xfrm>
        </p:spPr>
        <p:txBody>
          <a:bodyPr>
            <a:normAutofit/>
          </a:bodyPr>
          <a:lstStyle>
            <a:lvl1pPr>
              <a:defRPr sz="2520">
                <a:latin typeface="Helvetica" pitchFamily="2" charset="0"/>
              </a:defRPr>
            </a:lvl1pPr>
          </a:lstStyle>
          <a:p>
            <a:r>
              <a:rPr lang="sv-SE"/>
              <a:t>Klicka här för att ändra mall för rubrikformat</a:t>
            </a:r>
          </a:p>
        </p:txBody>
      </p:sp>
    </p:spTree>
    <p:extLst>
      <p:ext uri="{BB962C8B-B14F-4D97-AF65-F5344CB8AC3E}">
        <p14:creationId xmlns:p14="http://schemas.microsoft.com/office/powerpoint/2010/main" val="386035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nivåer">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11187" y="1562100"/>
            <a:ext cx="7921625" cy="3600450"/>
          </a:xfrm>
        </p:spPr>
        <p:txBody>
          <a:bodyPr>
            <a:normAutofit/>
          </a:bodyPr>
          <a:lstStyle>
            <a:lvl1pPr>
              <a:buClr>
                <a:schemeClr val="accent2"/>
              </a:buClr>
              <a:buSzPct val="110000"/>
              <a:defRPr sz="1620">
                <a:latin typeface="Helvetica" pitchFamily="2" charset="0"/>
              </a:defRPr>
            </a:lvl1pPr>
            <a:lvl2pPr>
              <a:buClr>
                <a:schemeClr val="accent2"/>
              </a:buClr>
              <a:defRPr sz="1440">
                <a:latin typeface="Helvetica" pitchFamily="2" charset="0"/>
              </a:defRPr>
            </a:lvl2pPr>
          </a:lstStyle>
          <a:p>
            <a:pPr lvl="0"/>
            <a:r>
              <a:rPr lang="sv-SE"/>
              <a:t>Klicka här för att ändra format på bakgrundstexten</a:t>
            </a:r>
          </a:p>
          <a:p>
            <a:pPr lvl="1"/>
            <a:r>
              <a:rPr lang="sv-SE"/>
              <a:t>Nivå två</a:t>
            </a:r>
          </a:p>
        </p:txBody>
      </p:sp>
      <p:sp>
        <p:nvSpPr>
          <p:cNvPr id="6" name="Rubrik 5">
            <a:extLst>
              <a:ext uri="{FF2B5EF4-FFF2-40B4-BE49-F238E27FC236}">
                <a16:creationId xmlns:a16="http://schemas.microsoft.com/office/drawing/2014/main" id="{A894C655-1828-4C50-8508-9243ABAD3E79}"/>
              </a:ext>
            </a:extLst>
          </p:cNvPr>
          <p:cNvSpPr>
            <a:spLocks noGrp="1"/>
          </p:cNvSpPr>
          <p:nvPr>
            <p:ph type="title"/>
          </p:nvPr>
        </p:nvSpPr>
        <p:spPr/>
        <p:txBody>
          <a:bodyPr>
            <a:normAutofit/>
          </a:bodyPr>
          <a:lstStyle>
            <a:lvl1pPr>
              <a:defRPr sz="2520">
                <a:latin typeface="Helvetica" pitchFamily="2" charset="0"/>
              </a:defRPr>
            </a:lvl1pPr>
          </a:lstStyle>
          <a:p>
            <a:r>
              <a:rPr lang="sv-SE"/>
              <a:t>Klicka här för att ändra mall för rubrikformat</a:t>
            </a:r>
            <a:endParaRPr lang="en-GB"/>
          </a:p>
        </p:txBody>
      </p:sp>
      <p:pic>
        <p:nvPicPr>
          <p:cNvPr id="4" name="Bildobjekt 3">
            <a:extLst>
              <a:ext uri="{FF2B5EF4-FFF2-40B4-BE49-F238E27FC236}">
                <a16:creationId xmlns:a16="http://schemas.microsoft.com/office/drawing/2014/main" id="{16D06FB4-6A02-443D-862D-1DDCCC9D5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3" y="4822631"/>
            <a:ext cx="1721168" cy="881804"/>
          </a:xfrm>
          <a:prstGeom prst="rect">
            <a:avLst/>
          </a:prstGeom>
        </p:spPr>
      </p:pic>
    </p:spTree>
    <p:extLst>
      <p:ext uri="{BB962C8B-B14F-4D97-AF65-F5344CB8AC3E}">
        <p14:creationId xmlns:p14="http://schemas.microsoft.com/office/powerpoint/2010/main" val="72102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E670757-6F7A-4FBA-9E35-5A857C896B91}"/>
              </a:ext>
            </a:extLst>
          </p:cNvPr>
          <p:cNvSpPr>
            <a:spLocks noGrp="1" noChangeAspect="1"/>
          </p:cNvSpPr>
          <p:nvPr>
            <p:ph type="title" hasCustomPrompt="1"/>
          </p:nvPr>
        </p:nvSpPr>
        <p:spPr>
          <a:xfrm>
            <a:off x="628650" y="304271"/>
            <a:ext cx="7909200" cy="1104636"/>
          </a:xfrm>
        </p:spPr>
        <p:txBody>
          <a:bodyPr>
            <a:normAutofit/>
          </a:bodyPr>
          <a:lstStyle>
            <a:lvl1pPr>
              <a:defRPr sz="2520">
                <a:latin typeface="Helvetica" pitchFamily="2" charset="0"/>
              </a:defRPr>
            </a:lvl1pPr>
          </a:lstStyle>
          <a:p>
            <a:r>
              <a:rPr lang="sv-SE"/>
              <a:t>Klicka här för att ändra rubrikformat</a:t>
            </a:r>
            <a:endParaRPr lang="en-GB"/>
          </a:p>
        </p:txBody>
      </p:sp>
      <p:sp>
        <p:nvSpPr>
          <p:cNvPr id="9" name="Platshållare för bild 4">
            <a:extLst>
              <a:ext uri="{FF2B5EF4-FFF2-40B4-BE49-F238E27FC236}">
                <a16:creationId xmlns:a16="http://schemas.microsoft.com/office/drawing/2014/main" id="{FFD67598-CACC-41BA-B427-605E01F38947}"/>
              </a:ext>
            </a:extLst>
          </p:cNvPr>
          <p:cNvSpPr>
            <a:spLocks noGrp="1"/>
          </p:cNvSpPr>
          <p:nvPr>
            <p:ph type="pic" sz="quarter" idx="15"/>
          </p:nvPr>
        </p:nvSpPr>
        <p:spPr>
          <a:xfrm>
            <a:off x="620635" y="1562100"/>
            <a:ext cx="3878907" cy="2227223"/>
          </a:xfrm>
        </p:spPr>
        <p:txBody>
          <a:bodyPr/>
          <a:lstStyle>
            <a:lvl1pPr marL="0" indent="0">
              <a:buNone/>
              <a:defRPr/>
            </a:lvl1pPr>
          </a:lstStyle>
          <a:p>
            <a:r>
              <a:rPr lang="sv-SE"/>
              <a:t>Klicka på ikonen för att lägga till en bild</a:t>
            </a:r>
            <a:endParaRPr lang="en-GB"/>
          </a:p>
        </p:txBody>
      </p:sp>
      <p:sp>
        <p:nvSpPr>
          <p:cNvPr id="10" name="Platshållare för text 9">
            <a:extLst>
              <a:ext uri="{FF2B5EF4-FFF2-40B4-BE49-F238E27FC236}">
                <a16:creationId xmlns:a16="http://schemas.microsoft.com/office/drawing/2014/main" id="{C115911A-F60C-46A5-BDD8-2339D3FA55C3}"/>
              </a:ext>
            </a:extLst>
          </p:cNvPr>
          <p:cNvSpPr>
            <a:spLocks noGrp="1"/>
          </p:cNvSpPr>
          <p:nvPr>
            <p:ph type="body" sz="quarter" idx="16"/>
          </p:nvPr>
        </p:nvSpPr>
        <p:spPr>
          <a:xfrm>
            <a:off x="611561" y="3789323"/>
            <a:ext cx="3887344" cy="1373227"/>
          </a:xfrm>
        </p:spPr>
        <p:txBody>
          <a:bodyPr lIns="72000" tIns="36000" rIns="72000" bIns="36000">
            <a:normAutofit/>
          </a:bodyPr>
          <a:lstStyle>
            <a:lvl1pPr marL="0" indent="0">
              <a:buNone/>
              <a:defRPr sz="1260"/>
            </a:lvl1pPr>
          </a:lstStyle>
          <a:p>
            <a:pPr lvl="0"/>
            <a:r>
              <a:rPr lang="sv-SE"/>
              <a:t>Klicka här för att ändra format på bakgrundstexten</a:t>
            </a:r>
          </a:p>
        </p:txBody>
      </p:sp>
      <p:sp>
        <p:nvSpPr>
          <p:cNvPr id="13" name="Platshållare för bild 4">
            <a:extLst>
              <a:ext uri="{FF2B5EF4-FFF2-40B4-BE49-F238E27FC236}">
                <a16:creationId xmlns:a16="http://schemas.microsoft.com/office/drawing/2014/main" id="{53F4DE86-74EE-434C-BCB6-968EF19C3371}"/>
              </a:ext>
            </a:extLst>
          </p:cNvPr>
          <p:cNvSpPr>
            <a:spLocks noGrp="1"/>
          </p:cNvSpPr>
          <p:nvPr>
            <p:ph type="pic" sz="quarter" idx="17"/>
          </p:nvPr>
        </p:nvSpPr>
        <p:spPr>
          <a:xfrm>
            <a:off x="4644460" y="1562100"/>
            <a:ext cx="3878907" cy="2227223"/>
          </a:xfrm>
        </p:spPr>
        <p:txBody>
          <a:bodyPr/>
          <a:lstStyle>
            <a:lvl1pPr marL="0" indent="0">
              <a:buNone/>
              <a:defRPr/>
            </a:lvl1pPr>
          </a:lstStyle>
          <a:p>
            <a:r>
              <a:rPr lang="sv-SE"/>
              <a:t>Klicka på ikonen för att lägga till en bild</a:t>
            </a:r>
            <a:endParaRPr lang="en-GB"/>
          </a:p>
        </p:txBody>
      </p:sp>
      <p:sp>
        <p:nvSpPr>
          <p:cNvPr id="14" name="Platshållare för text 9">
            <a:extLst>
              <a:ext uri="{FF2B5EF4-FFF2-40B4-BE49-F238E27FC236}">
                <a16:creationId xmlns:a16="http://schemas.microsoft.com/office/drawing/2014/main" id="{0E76FA2A-69F1-40EC-AAFD-839FD37AA49A}"/>
              </a:ext>
            </a:extLst>
          </p:cNvPr>
          <p:cNvSpPr>
            <a:spLocks noGrp="1"/>
          </p:cNvSpPr>
          <p:nvPr>
            <p:ph type="body" sz="quarter" idx="18"/>
          </p:nvPr>
        </p:nvSpPr>
        <p:spPr>
          <a:xfrm>
            <a:off x="4635386" y="3789323"/>
            <a:ext cx="3887344" cy="1373227"/>
          </a:xfrm>
        </p:spPr>
        <p:txBody>
          <a:bodyPr lIns="72000" tIns="36000" rIns="72000" bIns="36000">
            <a:normAutofit/>
          </a:bodyPr>
          <a:lstStyle>
            <a:lvl1pPr marL="0" indent="0">
              <a:buNone/>
              <a:defRPr sz="1260"/>
            </a:lvl1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445D9FD5-29B5-4CC0-9EEB-4D662D7F95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3" y="4822631"/>
            <a:ext cx="1721168" cy="881804"/>
          </a:xfrm>
          <a:prstGeom prst="rect">
            <a:avLst/>
          </a:prstGeom>
        </p:spPr>
      </p:pic>
    </p:spTree>
    <p:extLst>
      <p:ext uri="{BB962C8B-B14F-4D97-AF65-F5344CB8AC3E}">
        <p14:creationId xmlns:p14="http://schemas.microsoft.com/office/powerpoint/2010/main" val="1555663599"/>
      </p:ext>
    </p:extLst>
  </p:cSld>
  <p:clrMapOvr>
    <a:masterClrMapping/>
  </p:clrMapOvr>
  <p:extLst>
    <p:ext uri="{DCECCB84-F9BA-43D5-87BE-67443E8EF086}">
      <p15:sldGuideLst xmlns:p15="http://schemas.microsoft.com/office/powerpoint/2012/main">
        <p15:guide id="1" pos="2835">
          <p15:clr>
            <a:srgbClr val="FBAE40"/>
          </p15:clr>
        </p15:guide>
        <p15:guide id="2" pos="2926">
          <p15:clr>
            <a:srgbClr val="FBAE40"/>
          </p15:clr>
        </p15:guide>
        <p15:guide id="3" pos="385">
          <p15:clr>
            <a:srgbClr val="FBAE40"/>
          </p15:clr>
        </p15:guide>
        <p15:guide id="4" pos="53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E670757-6F7A-4FBA-9E35-5A857C896B91}"/>
              </a:ext>
            </a:extLst>
          </p:cNvPr>
          <p:cNvSpPr>
            <a:spLocks noGrp="1" noChangeAspect="1"/>
          </p:cNvSpPr>
          <p:nvPr>
            <p:ph type="title" hasCustomPrompt="1"/>
          </p:nvPr>
        </p:nvSpPr>
        <p:spPr>
          <a:xfrm>
            <a:off x="628650" y="304271"/>
            <a:ext cx="7909200" cy="1104636"/>
          </a:xfrm>
        </p:spPr>
        <p:txBody>
          <a:bodyPr>
            <a:normAutofit/>
          </a:bodyPr>
          <a:lstStyle>
            <a:lvl1pPr>
              <a:defRPr sz="2520">
                <a:latin typeface="Helvetica" pitchFamily="2" charset="0"/>
              </a:defRPr>
            </a:lvl1pPr>
          </a:lstStyle>
          <a:p>
            <a:r>
              <a:rPr lang="sv-SE"/>
              <a:t>Klicka här för att ändra rubrikformat</a:t>
            </a:r>
            <a:endParaRPr lang="en-GB"/>
          </a:p>
        </p:txBody>
      </p:sp>
      <p:pic>
        <p:nvPicPr>
          <p:cNvPr id="7" name="Bildobjekt 6">
            <a:extLst>
              <a:ext uri="{FF2B5EF4-FFF2-40B4-BE49-F238E27FC236}">
                <a16:creationId xmlns:a16="http://schemas.microsoft.com/office/drawing/2014/main" id="{445D9FD5-29B5-4CC0-9EEB-4D662D7F95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3" y="4822631"/>
            <a:ext cx="1721168" cy="881804"/>
          </a:xfrm>
          <a:prstGeom prst="rect">
            <a:avLst/>
          </a:prstGeom>
        </p:spPr>
      </p:pic>
      <p:sp>
        <p:nvSpPr>
          <p:cNvPr id="8" name="Platshållare för innehåll 6">
            <a:extLst>
              <a:ext uri="{FF2B5EF4-FFF2-40B4-BE49-F238E27FC236}">
                <a16:creationId xmlns:a16="http://schemas.microsoft.com/office/drawing/2014/main" id="{EA1D886D-E9A8-4CC5-98CF-869700442F01}"/>
              </a:ext>
            </a:extLst>
          </p:cNvPr>
          <p:cNvSpPr>
            <a:spLocks noGrp="1" noChangeAspect="1"/>
          </p:cNvSpPr>
          <p:nvPr>
            <p:ph sz="quarter" idx="11"/>
          </p:nvPr>
        </p:nvSpPr>
        <p:spPr>
          <a:xfrm>
            <a:off x="397851" y="1816080"/>
            <a:ext cx="4032000" cy="2592000"/>
          </a:xfrm>
        </p:spPr>
        <p:txBody>
          <a:bodyPr/>
          <a:lstStyle>
            <a:lvl1pPr>
              <a:lnSpc>
                <a:spcPct val="100000"/>
              </a:lnSpc>
              <a:buClr>
                <a:schemeClr val="accent2"/>
              </a:buClr>
              <a:buSzPct val="110000"/>
              <a:defRPr sz="1620">
                <a:latin typeface="Helvetica" pitchFamily="2" charset="0"/>
              </a:defRPr>
            </a:lvl1pPr>
            <a:lvl2pPr marL="565802" indent="-257175">
              <a:lnSpc>
                <a:spcPct val="100000"/>
              </a:lnSpc>
              <a:buClr>
                <a:schemeClr val="accent2"/>
              </a:buClr>
              <a:buFont typeface="Arial" panose="020B0604020202020204" pitchFamily="34" charset="0"/>
              <a:buChar char="•"/>
              <a:defRPr sz="1440"/>
            </a:lvl2pPr>
          </a:lstStyle>
          <a:p>
            <a:pPr lvl="0"/>
            <a:r>
              <a:rPr lang="sv-SE"/>
              <a:t>Klicka här för att ändra format på bakgrundstexten</a:t>
            </a:r>
          </a:p>
          <a:p>
            <a:pPr lvl="1"/>
            <a:r>
              <a:rPr lang="sv-SE"/>
              <a:t>Nivå två</a:t>
            </a:r>
          </a:p>
          <a:p>
            <a:pPr lvl="2"/>
            <a:r>
              <a:rPr lang="sv-SE"/>
              <a:t>Nivå tre</a:t>
            </a:r>
          </a:p>
        </p:txBody>
      </p:sp>
      <p:sp>
        <p:nvSpPr>
          <p:cNvPr id="11" name="Platshållare för innehåll 6">
            <a:extLst>
              <a:ext uri="{FF2B5EF4-FFF2-40B4-BE49-F238E27FC236}">
                <a16:creationId xmlns:a16="http://schemas.microsoft.com/office/drawing/2014/main" id="{2E518C54-3D30-4CEC-A991-5BA07CA1D6E7}"/>
              </a:ext>
            </a:extLst>
          </p:cNvPr>
          <p:cNvSpPr>
            <a:spLocks noGrp="1" noChangeAspect="1"/>
          </p:cNvSpPr>
          <p:nvPr>
            <p:ph sz="quarter" idx="12"/>
          </p:nvPr>
        </p:nvSpPr>
        <p:spPr>
          <a:xfrm>
            <a:off x="4555791" y="1806640"/>
            <a:ext cx="4032000" cy="2592000"/>
          </a:xfrm>
        </p:spPr>
        <p:txBody>
          <a:bodyPr/>
          <a:lstStyle>
            <a:lvl1pPr>
              <a:lnSpc>
                <a:spcPct val="100000"/>
              </a:lnSpc>
              <a:buClr>
                <a:schemeClr val="accent2"/>
              </a:buClr>
              <a:buSzPct val="110000"/>
              <a:defRPr sz="1620">
                <a:latin typeface="Helvetica" pitchFamily="2" charset="0"/>
              </a:defRPr>
            </a:lvl1pPr>
            <a:lvl2pPr marL="565802" indent="-257175">
              <a:lnSpc>
                <a:spcPct val="100000"/>
              </a:lnSpc>
              <a:buClr>
                <a:schemeClr val="accent2"/>
              </a:buClr>
              <a:buFont typeface="Arial" panose="020B0604020202020204" pitchFamily="34" charset="0"/>
              <a:buChar char="•"/>
              <a:defRPr sz="1440"/>
            </a:lvl2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1958177862"/>
      </p:ext>
    </p:extLst>
  </p:cSld>
  <p:clrMapOvr>
    <a:masterClrMapping/>
  </p:clrMapOvr>
  <p:extLst>
    <p:ext uri="{DCECCB84-F9BA-43D5-87BE-67443E8EF086}">
      <p15:sldGuideLst xmlns:p15="http://schemas.microsoft.com/office/powerpoint/2012/main">
        <p15:guide id="1" pos="2835">
          <p15:clr>
            <a:srgbClr val="FBAE40"/>
          </p15:clr>
        </p15:guide>
        <p15:guide id="2" pos="2926">
          <p15:clr>
            <a:srgbClr val="FBAE40"/>
          </p15:clr>
        </p15:guide>
        <p15:guide id="3" pos="385">
          <p15:clr>
            <a:srgbClr val="FBAE40"/>
          </p15:clr>
        </p15:guide>
        <p15:guide id="4" pos="53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B4D1FC-D632-4FA6-93A5-32D596A092E0}"/>
              </a:ext>
            </a:extLst>
          </p:cNvPr>
          <p:cNvSpPr>
            <a:spLocks noGrp="1" noChangeAspect="1"/>
          </p:cNvSpPr>
          <p:nvPr>
            <p:ph type="title" hasCustomPrompt="1"/>
          </p:nvPr>
        </p:nvSpPr>
        <p:spPr>
          <a:xfrm>
            <a:off x="628651" y="304271"/>
            <a:ext cx="3279673" cy="1399168"/>
          </a:xfrm>
        </p:spPr>
        <p:txBody>
          <a:bodyPr>
            <a:normAutofit/>
          </a:bodyPr>
          <a:lstStyle>
            <a:lvl1pPr>
              <a:defRPr sz="2520">
                <a:latin typeface="Helvetica" pitchFamily="2" charset="0"/>
              </a:defRPr>
            </a:lvl1pPr>
          </a:lstStyle>
          <a:p>
            <a:r>
              <a:rPr lang="sv-SE"/>
              <a:t>Klicka här för att ändra rubrik</a:t>
            </a:r>
          </a:p>
        </p:txBody>
      </p:sp>
      <p:sp>
        <p:nvSpPr>
          <p:cNvPr id="7" name="Platshållare för text 6">
            <a:extLst>
              <a:ext uri="{FF2B5EF4-FFF2-40B4-BE49-F238E27FC236}">
                <a16:creationId xmlns:a16="http://schemas.microsoft.com/office/drawing/2014/main" id="{60FDD92F-EBEF-409F-B0FE-D842A33075FC}"/>
              </a:ext>
            </a:extLst>
          </p:cNvPr>
          <p:cNvSpPr>
            <a:spLocks noGrp="1"/>
          </p:cNvSpPr>
          <p:nvPr>
            <p:ph type="body" sz="quarter" idx="13" hasCustomPrompt="1"/>
          </p:nvPr>
        </p:nvSpPr>
        <p:spPr>
          <a:xfrm>
            <a:off x="628651" y="1814052"/>
            <a:ext cx="3522663" cy="3267075"/>
          </a:xfrm>
        </p:spPr>
        <p:txBody>
          <a:bodyPr/>
          <a:lstStyle>
            <a:lvl2pPr>
              <a:buClr>
                <a:schemeClr val="accent2"/>
              </a:buClr>
              <a:buSzPct val="110000"/>
              <a:defRPr>
                <a:latin typeface="Helvetica" pitchFamily="2" charset="0"/>
              </a:defRPr>
            </a:lvl2pPr>
            <a:lvl3pPr marL="617220" indent="0">
              <a:buNone/>
              <a:defRPr/>
            </a:lvl3pPr>
          </a:lstStyle>
          <a:p>
            <a:pPr lvl="1"/>
            <a:r>
              <a:rPr lang="sv-SE"/>
              <a:t>Nivå två</a:t>
            </a:r>
          </a:p>
          <a:p>
            <a:pPr lvl="2"/>
            <a:endParaRPr lang="sv-SE"/>
          </a:p>
        </p:txBody>
      </p:sp>
      <p:sp>
        <p:nvSpPr>
          <p:cNvPr id="9" name="Picture Placeholder 2">
            <a:extLst>
              <a:ext uri="{FF2B5EF4-FFF2-40B4-BE49-F238E27FC236}">
                <a16:creationId xmlns:a16="http://schemas.microsoft.com/office/drawing/2014/main" id="{8DC2EFC2-59CB-4ECF-AD42-1176876030A8}"/>
              </a:ext>
            </a:extLst>
          </p:cNvPr>
          <p:cNvSpPr>
            <a:spLocks noGrp="1" noChangeAspect="1"/>
          </p:cNvSpPr>
          <p:nvPr>
            <p:ph type="pic" idx="10"/>
          </p:nvPr>
        </p:nvSpPr>
        <p:spPr>
          <a:xfrm>
            <a:off x="4509370" y="3"/>
            <a:ext cx="4557386" cy="5714999"/>
          </a:xfrm>
          <a:prstGeom prst="rect">
            <a:avLst/>
          </a:prstGeom>
        </p:spPr>
        <p:txBody>
          <a:bodyPr anchor="t"/>
          <a:lstStyle>
            <a:lvl1pPr marL="0" indent="0">
              <a:buNone/>
              <a:defRPr sz="2160"/>
            </a:lvl1pPr>
            <a:lvl2pPr marL="308627" indent="0">
              <a:buNone/>
              <a:defRPr sz="1890"/>
            </a:lvl2pPr>
            <a:lvl3pPr marL="617253" indent="0">
              <a:buNone/>
              <a:defRPr sz="1620"/>
            </a:lvl3pPr>
            <a:lvl4pPr marL="925880" indent="0">
              <a:buNone/>
              <a:defRPr sz="1350"/>
            </a:lvl4pPr>
            <a:lvl5pPr marL="1234507" indent="0">
              <a:buNone/>
              <a:defRPr sz="1350"/>
            </a:lvl5pPr>
            <a:lvl6pPr marL="1543133" indent="0">
              <a:buNone/>
              <a:defRPr sz="1350"/>
            </a:lvl6pPr>
            <a:lvl7pPr marL="1851759" indent="0">
              <a:buNone/>
              <a:defRPr sz="1350"/>
            </a:lvl7pPr>
            <a:lvl8pPr marL="2160386" indent="0">
              <a:buNone/>
              <a:defRPr sz="1350"/>
            </a:lvl8pPr>
            <a:lvl9pPr marL="2469012" indent="0">
              <a:buNone/>
              <a:defRPr sz="1350"/>
            </a:lvl9pPr>
          </a:lstStyle>
          <a:p>
            <a:r>
              <a:rPr lang="sv-SE"/>
              <a:t>Klicka på ikonen för att lägga till en bild</a:t>
            </a:r>
            <a:endParaRPr lang="en-US"/>
          </a:p>
        </p:txBody>
      </p:sp>
      <p:pic>
        <p:nvPicPr>
          <p:cNvPr id="5" name="Bildobjekt 4">
            <a:extLst>
              <a:ext uri="{FF2B5EF4-FFF2-40B4-BE49-F238E27FC236}">
                <a16:creationId xmlns:a16="http://schemas.microsoft.com/office/drawing/2014/main" id="{AC5E52C2-F17A-4984-9B1D-D86719BAE3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3" y="4822631"/>
            <a:ext cx="1721168" cy="881804"/>
          </a:xfrm>
          <a:prstGeom prst="rect">
            <a:avLst/>
          </a:prstGeom>
        </p:spPr>
      </p:pic>
    </p:spTree>
    <p:extLst>
      <p:ext uri="{BB962C8B-B14F-4D97-AF65-F5344CB8AC3E}">
        <p14:creationId xmlns:p14="http://schemas.microsoft.com/office/powerpoint/2010/main" val="109077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 bulle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490" y="209895"/>
            <a:ext cx="3279600" cy="1400400"/>
          </a:xfrm>
          <a:prstGeom prst="rect">
            <a:avLst/>
          </a:prstGeom>
        </p:spPr>
        <p:txBody>
          <a:bodyPr anchor="b">
            <a:normAutofit/>
          </a:bodyPr>
          <a:lstStyle>
            <a:lvl1pPr algn="ctr">
              <a:defRPr sz="4000">
                <a:latin typeface="Helvetica" pitchFamily="2" charset="0"/>
              </a:defRPr>
            </a:lvl1pPr>
          </a:lstStyle>
          <a:p>
            <a:r>
              <a:rPr lang="sv-SE"/>
              <a:t>Rubrik</a:t>
            </a:r>
            <a:endParaRPr lang="en-US"/>
          </a:p>
        </p:txBody>
      </p:sp>
      <p:sp>
        <p:nvSpPr>
          <p:cNvPr id="9" name="Picture Placeholder 2">
            <a:extLst>
              <a:ext uri="{FF2B5EF4-FFF2-40B4-BE49-F238E27FC236}">
                <a16:creationId xmlns:a16="http://schemas.microsoft.com/office/drawing/2014/main" id="{1576C741-1417-4586-93F0-694151607767}"/>
              </a:ext>
            </a:extLst>
          </p:cNvPr>
          <p:cNvSpPr>
            <a:spLocks noGrp="1" noChangeAspect="1"/>
          </p:cNvSpPr>
          <p:nvPr>
            <p:ph type="pic" idx="10"/>
          </p:nvPr>
        </p:nvSpPr>
        <p:spPr>
          <a:xfrm>
            <a:off x="4575735" y="2"/>
            <a:ext cx="4557386" cy="5714999"/>
          </a:xfrm>
          <a:prstGeom prst="rect">
            <a:avLst/>
          </a:prstGeom>
        </p:spPr>
        <p:txBody>
          <a:bodyPr anchor="t"/>
          <a:lstStyle>
            <a:lvl1pPr marL="0" indent="0">
              <a:buNone/>
              <a:defRPr sz="2400"/>
            </a:lvl1pPr>
            <a:lvl2pPr marL="342919" indent="0">
              <a:buNone/>
              <a:defRPr sz="2100"/>
            </a:lvl2pPr>
            <a:lvl3pPr marL="685837" indent="0">
              <a:buNone/>
              <a:defRPr sz="1800"/>
            </a:lvl3pPr>
            <a:lvl4pPr marL="1028756" indent="0">
              <a:buNone/>
              <a:defRPr sz="1500"/>
            </a:lvl4pPr>
            <a:lvl5pPr marL="1371674" indent="0">
              <a:buNone/>
              <a:defRPr sz="1500"/>
            </a:lvl5pPr>
            <a:lvl6pPr marL="1714592" indent="0">
              <a:buNone/>
              <a:defRPr sz="1500"/>
            </a:lvl6pPr>
            <a:lvl7pPr marL="2057510" indent="0">
              <a:buNone/>
              <a:defRPr sz="1500"/>
            </a:lvl7pPr>
            <a:lvl8pPr marL="2400429" indent="0">
              <a:buNone/>
              <a:defRPr sz="1500"/>
            </a:lvl8pPr>
            <a:lvl9pPr marL="2743347" indent="0">
              <a:buNone/>
              <a:defRPr sz="1500"/>
            </a:lvl9pPr>
          </a:lstStyle>
          <a:p>
            <a:r>
              <a:rPr lang="sv-SE"/>
              <a:t>Klicka på ikonen för att lägga till en bild</a:t>
            </a:r>
            <a:endParaRPr lang="en-US"/>
          </a:p>
        </p:txBody>
      </p:sp>
      <p:sp>
        <p:nvSpPr>
          <p:cNvPr id="7" name="Platshållare för innehåll 6">
            <a:extLst>
              <a:ext uri="{FF2B5EF4-FFF2-40B4-BE49-F238E27FC236}">
                <a16:creationId xmlns:a16="http://schemas.microsoft.com/office/drawing/2014/main" id="{02E30A53-4C13-49C6-8C4F-9804B5F04587}"/>
              </a:ext>
            </a:extLst>
          </p:cNvPr>
          <p:cNvSpPr>
            <a:spLocks noGrp="1" noChangeAspect="1"/>
          </p:cNvSpPr>
          <p:nvPr>
            <p:ph sz="quarter" idx="11"/>
          </p:nvPr>
        </p:nvSpPr>
        <p:spPr>
          <a:xfrm>
            <a:off x="397851" y="2220680"/>
            <a:ext cx="4032000" cy="2592000"/>
          </a:xfrm>
        </p:spPr>
        <p:txBody>
          <a:bodyPr/>
          <a:lstStyle>
            <a:lvl1pPr>
              <a:lnSpc>
                <a:spcPct val="100000"/>
              </a:lnSpc>
              <a:buClr>
                <a:schemeClr val="accent2"/>
              </a:buClr>
              <a:buSzPct val="110000"/>
              <a:defRPr sz="1800">
                <a:latin typeface="Helvetica" pitchFamily="2" charset="0"/>
              </a:defRPr>
            </a:lvl1pPr>
            <a:lvl2pPr marL="628669" indent="-285750">
              <a:lnSpc>
                <a:spcPct val="100000"/>
              </a:lnSpc>
              <a:buClr>
                <a:schemeClr val="accent2"/>
              </a:buClr>
              <a:buFont typeface="Arial" panose="020B0604020202020204" pitchFamily="34" charset="0"/>
              <a:buChar char="•"/>
              <a:defRPr sz="1600"/>
            </a:lvl2pPr>
          </a:lstStyle>
          <a:p>
            <a:pPr lvl="0"/>
            <a:r>
              <a:rPr lang="sv-SE"/>
              <a:t>Klicka här för att ändra format på bakgrundstexten</a:t>
            </a:r>
          </a:p>
          <a:p>
            <a:pPr lvl="1"/>
            <a:r>
              <a:rPr lang="sv-SE"/>
              <a:t>Nivå två</a:t>
            </a:r>
          </a:p>
          <a:p>
            <a:pPr lvl="2"/>
            <a:r>
              <a:rPr lang="sv-SE"/>
              <a:t>Nivå tre</a:t>
            </a:r>
          </a:p>
        </p:txBody>
      </p:sp>
      <p:pic>
        <p:nvPicPr>
          <p:cNvPr id="6" name="Bildobjekt 5">
            <a:extLst>
              <a:ext uri="{FF2B5EF4-FFF2-40B4-BE49-F238E27FC236}">
                <a16:creationId xmlns:a16="http://schemas.microsoft.com/office/drawing/2014/main" id="{D7EBEA07-9B7C-41D1-99E6-B3CB641EE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2" y="4822631"/>
            <a:ext cx="1721168" cy="881804"/>
          </a:xfrm>
          <a:prstGeom prst="rect">
            <a:avLst/>
          </a:prstGeom>
        </p:spPr>
      </p:pic>
    </p:spTree>
    <p:extLst>
      <p:ext uri="{BB962C8B-B14F-4D97-AF65-F5344CB8AC3E}">
        <p14:creationId xmlns:p14="http://schemas.microsoft.com/office/powerpoint/2010/main" val="172530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ubrik och 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D021E0F2-FDC2-404F-8C52-D7A204463996}"/>
              </a:ext>
            </a:extLst>
          </p:cNvPr>
          <p:cNvSpPr>
            <a:spLocks noGrp="1"/>
          </p:cNvSpPr>
          <p:nvPr>
            <p:ph type="pic" sz="quarter" idx="10"/>
          </p:nvPr>
        </p:nvSpPr>
        <p:spPr>
          <a:xfrm>
            <a:off x="0" y="0"/>
            <a:ext cx="9078913" cy="5703888"/>
          </a:xfrm>
        </p:spPr>
        <p:txBody>
          <a:bodyPr/>
          <a:lstStyle/>
          <a:p>
            <a:r>
              <a:rPr lang="sv-SE"/>
              <a:t>Klicka på ikonen för att lägga till en bild</a:t>
            </a:r>
          </a:p>
        </p:txBody>
      </p:sp>
      <p:pic>
        <p:nvPicPr>
          <p:cNvPr id="6" name="Bildobjekt 5">
            <a:extLst>
              <a:ext uri="{FF2B5EF4-FFF2-40B4-BE49-F238E27FC236}">
                <a16:creationId xmlns:a16="http://schemas.microsoft.com/office/drawing/2014/main" id="{303DA606-9F2F-4BEA-B734-A02F23F6F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2" y="4822631"/>
            <a:ext cx="1721168" cy="881804"/>
          </a:xfrm>
          <a:prstGeom prst="rect">
            <a:avLst/>
          </a:prstGeom>
        </p:spPr>
      </p:pic>
      <p:sp>
        <p:nvSpPr>
          <p:cNvPr id="4" name="Rubrik 3">
            <a:extLst>
              <a:ext uri="{FF2B5EF4-FFF2-40B4-BE49-F238E27FC236}">
                <a16:creationId xmlns:a16="http://schemas.microsoft.com/office/drawing/2014/main" id="{8C4EA136-FC70-43D5-8B4E-C955E2676117}"/>
              </a:ext>
            </a:extLst>
          </p:cNvPr>
          <p:cNvSpPr>
            <a:spLocks noGrp="1"/>
          </p:cNvSpPr>
          <p:nvPr>
            <p:ph type="title"/>
          </p:nvPr>
        </p:nvSpPr>
        <p:spPr>
          <a:xfrm>
            <a:off x="339294" y="754362"/>
            <a:ext cx="7886700" cy="1104636"/>
          </a:xfrm>
        </p:spPr>
        <p:txBody>
          <a:bodyPr>
            <a:normAutofit/>
          </a:bodyPr>
          <a:lstStyle>
            <a:lvl1pPr>
              <a:defRPr sz="2800">
                <a:latin typeface="Helvetica" pitchFamily="2" charset="0"/>
              </a:defRPr>
            </a:lvl1pPr>
          </a:lstStyle>
          <a:p>
            <a:r>
              <a:rPr lang="sv-SE"/>
              <a:t>Klicka här för att ändra mall för rubrikformat</a:t>
            </a:r>
          </a:p>
        </p:txBody>
      </p:sp>
    </p:spTree>
    <p:extLst>
      <p:ext uri="{BB962C8B-B14F-4D97-AF65-F5344CB8AC3E}">
        <p14:creationId xmlns:p14="http://schemas.microsoft.com/office/powerpoint/2010/main" val="79703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nivåer">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611186" y="1562100"/>
            <a:ext cx="7921625" cy="3600450"/>
          </a:xfrm>
        </p:spPr>
        <p:txBody>
          <a:bodyPr>
            <a:normAutofit/>
          </a:bodyPr>
          <a:lstStyle>
            <a:lvl1pPr>
              <a:buClr>
                <a:schemeClr val="accent2"/>
              </a:buClr>
              <a:buSzPct val="110000"/>
              <a:defRPr sz="1800">
                <a:latin typeface="Helvetica" pitchFamily="2" charset="0"/>
              </a:defRPr>
            </a:lvl1pPr>
            <a:lvl2pPr>
              <a:buClr>
                <a:schemeClr val="accent2"/>
              </a:buClr>
              <a:defRPr sz="1600">
                <a:latin typeface="Helvetica" pitchFamily="2" charset="0"/>
              </a:defRPr>
            </a:lvl2pPr>
          </a:lstStyle>
          <a:p>
            <a:pPr lvl="0"/>
            <a:r>
              <a:rPr lang="sv-SE"/>
              <a:t>Klicka här för att ändra format på bakgrundstexten</a:t>
            </a:r>
          </a:p>
          <a:p>
            <a:pPr lvl="1"/>
            <a:r>
              <a:rPr lang="sv-SE"/>
              <a:t>Nivå två</a:t>
            </a:r>
          </a:p>
        </p:txBody>
      </p:sp>
      <p:sp>
        <p:nvSpPr>
          <p:cNvPr id="6" name="Rubrik 5">
            <a:extLst>
              <a:ext uri="{FF2B5EF4-FFF2-40B4-BE49-F238E27FC236}">
                <a16:creationId xmlns:a16="http://schemas.microsoft.com/office/drawing/2014/main" id="{A894C655-1828-4C50-8508-9243ABAD3E79}"/>
              </a:ext>
            </a:extLst>
          </p:cNvPr>
          <p:cNvSpPr>
            <a:spLocks noGrp="1"/>
          </p:cNvSpPr>
          <p:nvPr>
            <p:ph type="title"/>
          </p:nvPr>
        </p:nvSpPr>
        <p:spPr/>
        <p:txBody>
          <a:bodyPr>
            <a:normAutofit/>
          </a:bodyPr>
          <a:lstStyle>
            <a:lvl1pPr>
              <a:defRPr sz="2800">
                <a:latin typeface="Helvetica" pitchFamily="2" charset="0"/>
              </a:defRPr>
            </a:lvl1pPr>
          </a:lstStyle>
          <a:p>
            <a:r>
              <a:rPr lang="sv-SE"/>
              <a:t>Klicka här för att ändra mall för rubrikformat</a:t>
            </a:r>
            <a:endParaRPr lang="en-GB"/>
          </a:p>
        </p:txBody>
      </p:sp>
      <p:pic>
        <p:nvPicPr>
          <p:cNvPr id="4" name="Bildobjekt 3">
            <a:extLst>
              <a:ext uri="{FF2B5EF4-FFF2-40B4-BE49-F238E27FC236}">
                <a16:creationId xmlns:a16="http://schemas.microsoft.com/office/drawing/2014/main" id="{16D06FB4-6A02-443D-862D-1DDCCC9D5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2" y="4822631"/>
            <a:ext cx="1721168" cy="881804"/>
          </a:xfrm>
          <a:prstGeom prst="rect">
            <a:avLst/>
          </a:prstGeom>
        </p:spPr>
      </p:pic>
    </p:spTree>
    <p:extLst>
      <p:ext uri="{BB962C8B-B14F-4D97-AF65-F5344CB8AC3E}">
        <p14:creationId xmlns:p14="http://schemas.microsoft.com/office/powerpoint/2010/main" val="117201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E670757-6F7A-4FBA-9E35-5A857C896B91}"/>
              </a:ext>
            </a:extLst>
          </p:cNvPr>
          <p:cNvSpPr>
            <a:spLocks noGrp="1" noChangeAspect="1"/>
          </p:cNvSpPr>
          <p:nvPr>
            <p:ph type="title" hasCustomPrompt="1"/>
          </p:nvPr>
        </p:nvSpPr>
        <p:spPr>
          <a:xfrm>
            <a:off x="628650" y="304271"/>
            <a:ext cx="7909200" cy="1104636"/>
          </a:xfrm>
        </p:spPr>
        <p:txBody>
          <a:bodyPr>
            <a:normAutofit/>
          </a:bodyPr>
          <a:lstStyle>
            <a:lvl1pPr>
              <a:defRPr sz="2800">
                <a:latin typeface="Helvetica" pitchFamily="2" charset="0"/>
              </a:defRPr>
            </a:lvl1pPr>
          </a:lstStyle>
          <a:p>
            <a:r>
              <a:rPr lang="sv-SE"/>
              <a:t>Klicka här för att ändra rubrikformat</a:t>
            </a:r>
            <a:endParaRPr lang="en-GB"/>
          </a:p>
        </p:txBody>
      </p:sp>
      <p:sp>
        <p:nvSpPr>
          <p:cNvPr id="9" name="Platshållare för bild 4">
            <a:extLst>
              <a:ext uri="{FF2B5EF4-FFF2-40B4-BE49-F238E27FC236}">
                <a16:creationId xmlns:a16="http://schemas.microsoft.com/office/drawing/2014/main" id="{FFD67598-CACC-41BA-B427-605E01F38947}"/>
              </a:ext>
            </a:extLst>
          </p:cNvPr>
          <p:cNvSpPr>
            <a:spLocks noGrp="1"/>
          </p:cNvSpPr>
          <p:nvPr>
            <p:ph type="pic" sz="quarter" idx="15"/>
          </p:nvPr>
        </p:nvSpPr>
        <p:spPr>
          <a:xfrm>
            <a:off x="620634" y="1562100"/>
            <a:ext cx="3878907" cy="2227223"/>
          </a:xfrm>
        </p:spPr>
        <p:txBody>
          <a:bodyPr/>
          <a:lstStyle>
            <a:lvl1pPr marL="0" indent="0">
              <a:buNone/>
              <a:defRPr/>
            </a:lvl1pPr>
          </a:lstStyle>
          <a:p>
            <a:r>
              <a:rPr lang="sv-SE"/>
              <a:t>Klicka på ikonen för att lägga till en bild</a:t>
            </a:r>
            <a:endParaRPr lang="en-GB"/>
          </a:p>
        </p:txBody>
      </p:sp>
      <p:sp>
        <p:nvSpPr>
          <p:cNvPr id="10" name="Platshållare för text 9">
            <a:extLst>
              <a:ext uri="{FF2B5EF4-FFF2-40B4-BE49-F238E27FC236}">
                <a16:creationId xmlns:a16="http://schemas.microsoft.com/office/drawing/2014/main" id="{C115911A-F60C-46A5-BDD8-2339D3FA55C3}"/>
              </a:ext>
            </a:extLst>
          </p:cNvPr>
          <p:cNvSpPr>
            <a:spLocks noGrp="1"/>
          </p:cNvSpPr>
          <p:nvPr>
            <p:ph type="body" sz="quarter" idx="16"/>
          </p:nvPr>
        </p:nvSpPr>
        <p:spPr>
          <a:xfrm>
            <a:off x="611560" y="3789323"/>
            <a:ext cx="3887344" cy="1373227"/>
          </a:xfrm>
        </p:spPr>
        <p:txBody>
          <a:bodyPr lIns="72000" tIns="36000" rIns="72000" bIns="36000">
            <a:normAutofit/>
          </a:bodyPr>
          <a:lstStyle>
            <a:lvl1pPr marL="0" indent="0">
              <a:buNone/>
              <a:defRPr sz="1400"/>
            </a:lvl1pPr>
          </a:lstStyle>
          <a:p>
            <a:pPr lvl="0"/>
            <a:r>
              <a:rPr lang="sv-SE"/>
              <a:t>Klicka här för att ändra format på bakgrundstexten</a:t>
            </a:r>
          </a:p>
        </p:txBody>
      </p:sp>
      <p:sp>
        <p:nvSpPr>
          <p:cNvPr id="13" name="Platshållare för bild 4">
            <a:extLst>
              <a:ext uri="{FF2B5EF4-FFF2-40B4-BE49-F238E27FC236}">
                <a16:creationId xmlns:a16="http://schemas.microsoft.com/office/drawing/2014/main" id="{53F4DE86-74EE-434C-BCB6-968EF19C3371}"/>
              </a:ext>
            </a:extLst>
          </p:cNvPr>
          <p:cNvSpPr>
            <a:spLocks noGrp="1"/>
          </p:cNvSpPr>
          <p:nvPr>
            <p:ph type="pic" sz="quarter" idx="17"/>
          </p:nvPr>
        </p:nvSpPr>
        <p:spPr>
          <a:xfrm>
            <a:off x="4644459" y="1562100"/>
            <a:ext cx="3878907" cy="2227223"/>
          </a:xfrm>
        </p:spPr>
        <p:txBody>
          <a:bodyPr/>
          <a:lstStyle>
            <a:lvl1pPr marL="0" indent="0">
              <a:buNone/>
              <a:defRPr/>
            </a:lvl1pPr>
          </a:lstStyle>
          <a:p>
            <a:r>
              <a:rPr lang="sv-SE"/>
              <a:t>Klicka på ikonen för att lägga till en bild</a:t>
            </a:r>
            <a:endParaRPr lang="en-GB"/>
          </a:p>
        </p:txBody>
      </p:sp>
      <p:sp>
        <p:nvSpPr>
          <p:cNvPr id="14" name="Platshållare för text 9">
            <a:extLst>
              <a:ext uri="{FF2B5EF4-FFF2-40B4-BE49-F238E27FC236}">
                <a16:creationId xmlns:a16="http://schemas.microsoft.com/office/drawing/2014/main" id="{0E76FA2A-69F1-40EC-AAFD-839FD37AA49A}"/>
              </a:ext>
            </a:extLst>
          </p:cNvPr>
          <p:cNvSpPr>
            <a:spLocks noGrp="1"/>
          </p:cNvSpPr>
          <p:nvPr>
            <p:ph type="body" sz="quarter" idx="18"/>
          </p:nvPr>
        </p:nvSpPr>
        <p:spPr>
          <a:xfrm>
            <a:off x="4635385" y="3789323"/>
            <a:ext cx="3887344" cy="1373227"/>
          </a:xfrm>
        </p:spPr>
        <p:txBody>
          <a:bodyPr lIns="72000" tIns="36000" rIns="72000" bIns="36000">
            <a:normAutofit/>
          </a:bodyPr>
          <a:lstStyle>
            <a:lvl1pPr marL="0" indent="0">
              <a:buNone/>
              <a:defRPr sz="1400"/>
            </a:lvl1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445D9FD5-29B5-4CC0-9EEB-4D662D7F95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2" y="4822631"/>
            <a:ext cx="1721168" cy="881804"/>
          </a:xfrm>
          <a:prstGeom prst="rect">
            <a:avLst/>
          </a:prstGeom>
        </p:spPr>
      </p:pic>
    </p:spTree>
    <p:extLst>
      <p:ext uri="{BB962C8B-B14F-4D97-AF65-F5344CB8AC3E}">
        <p14:creationId xmlns:p14="http://schemas.microsoft.com/office/powerpoint/2010/main" val="1902501962"/>
      </p:ext>
    </p:extLst>
  </p:cSld>
  <p:clrMapOvr>
    <a:masterClrMapping/>
  </p:clrMapOvr>
  <p:extLst>
    <p:ext uri="{DCECCB84-F9BA-43D5-87BE-67443E8EF086}">
      <p15:sldGuideLst xmlns:p15="http://schemas.microsoft.com/office/powerpoint/2012/main">
        <p15:guide id="1" pos="2835">
          <p15:clr>
            <a:srgbClr val="FBAE40"/>
          </p15:clr>
        </p15:guide>
        <p15:guide id="2" pos="2926">
          <p15:clr>
            <a:srgbClr val="FBAE40"/>
          </p15:clr>
        </p15:guide>
        <p15:guide id="3" pos="385">
          <p15:clr>
            <a:srgbClr val="FBAE40"/>
          </p15:clr>
        </p15:guide>
        <p15:guide id="4" pos="537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vå innehållsdelar">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E670757-6F7A-4FBA-9E35-5A857C896B91}"/>
              </a:ext>
            </a:extLst>
          </p:cNvPr>
          <p:cNvSpPr>
            <a:spLocks noGrp="1" noChangeAspect="1"/>
          </p:cNvSpPr>
          <p:nvPr>
            <p:ph type="title" hasCustomPrompt="1"/>
          </p:nvPr>
        </p:nvSpPr>
        <p:spPr>
          <a:xfrm>
            <a:off x="628650" y="304271"/>
            <a:ext cx="7909200" cy="1104636"/>
          </a:xfrm>
        </p:spPr>
        <p:txBody>
          <a:bodyPr>
            <a:normAutofit/>
          </a:bodyPr>
          <a:lstStyle>
            <a:lvl1pPr>
              <a:defRPr sz="2800">
                <a:latin typeface="Helvetica" pitchFamily="2" charset="0"/>
              </a:defRPr>
            </a:lvl1pPr>
          </a:lstStyle>
          <a:p>
            <a:r>
              <a:rPr lang="sv-SE"/>
              <a:t>Klicka här för att ändra rubrikformat</a:t>
            </a:r>
            <a:endParaRPr lang="en-GB"/>
          </a:p>
        </p:txBody>
      </p:sp>
      <p:pic>
        <p:nvPicPr>
          <p:cNvPr id="7" name="Bildobjekt 6">
            <a:extLst>
              <a:ext uri="{FF2B5EF4-FFF2-40B4-BE49-F238E27FC236}">
                <a16:creationId xmlns:a16="http://schemas.microsoft.com/office/drawing/2014/main" id="{445D9FD5-29B5-4CC0-9EEB-4D662D7F95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2" y="4822631"/>
            <a:ext cx="1721168" cy="881804"/>
          </a:xfrm>
          <a:prstGeom prst="rect">
            <a:avLst/>
          </a:prstGeom>
        </p:spPr>
      </p:pic>
      <p:sp>
        <p:nvSpPr>
          <p:cNvPr id="8" name="Platshållare för innehåll 6">
            <a:extLst>
              <a:ext uri="{FF2B5EF4-FFF2-40B4-BE49-F238E27FC236}">
                <a16:creationId xmlns:a16="http://schemas.microsoft.com/office/drawing/2014/main" id="{EA1D886D-E9A8-4CC5-98CF-869700442F01}"/>
              </a:ext>
            </a:extLst>
          </p:cNvPr>
          <p:cNvSpPr>
            <a:spLocks noGrp="1" noChangeAspect="1"/>
          </p:cNvSpPr>
          <p:nvPr>
            <p:ph sz="quarter" idx="11"/>
          </p:nvPr>
        </p:nvSpPr>
        <p:spPr>
          <a:xfrm>
            <a:off x="397851" y="1816080"/>
            <a:ext cx="4032000" cy="2592000"/>
          </a:xfrm>
        </p:spPr>
        <p:txBody>
          <a:bodyPr/>
          <a:lstStyle>
            <a:lvl1pPr>
              <a:lnSpc>
                <a:spcPct val="100000"/>
              </a:lnSpc>
              <a:buClr>
                <a:schemeClr val="accent2"/>
              </a:buClr>
              <a:buSzPct val="110000"/>
              <a:defRPr sz="1800">
                <a:latin typeface="Helvetica" pitchFamily="2" charset="0"/>
              </a:defRPr>
            </a:lvl1pPr>
            <a:lvl2pPr marL="628669" indent="-285750">
              <a:lnSpc>
                <a:spcPct val="100000"/>
              </a:lnSpc>
              <a:buClr>
                <a:schemeClr val="accent2"/>
              </a:buClr>
              <a:buFont typeface="Arial" panose="020B0604020202020204" pitchFamily="34" charset="0"/>
              <a:buChar char="•"/>
              <a:defRPr sz="1600"/>
            </a:lvl2pPr>
          </a:lstStyle>
          <a:p>
            <a:pPr lvl="0"/>
            <a:r>
              <a:rPr lang="sv-SE"/>
              <a:t>Klicka här för att ändra format på bakgrundstexten</a:t>
            </a:r>
          </a:p>
          <a:p>
            <a:pPr lvl="1"/>
            <a:r>
              <a:rPr lang="sv-SE"/>
              <a:t>Nivå två</a:t>
            </a:r>
          </a:p>
          <a:p>
            <a:pPr lvl="2"/>
            <a:r>
              <a:rPr lang="sv-SE"/>
              <a:t>Nivå tre</a:t>
            </a:r>
          </a:p>
        </p:txBody>
      </p:sp>
      <p:sp>
        <p:nvSpPr>
          <p:cNvPr id="11" name="Platshållare för innehåll 6">
            <a:extLst>
              <a:ext uri="{FF2B5EF4-FFF2-40B4-BE49-F238E27FC236}">
                <a16:creationId xmlns:a16="http://schemas.microsoft.com/office/drawing/2014/main" id="{2E518C54-3D30-4CEC-A991-5BA07CA1D6E7}"/>
              </a:ext>
            </a:extLst>
          </p:cNvPr>
          <p:cNvSpPr>
            <a:spLocks noGrp="1" noChangeAspect="1"/>
          </p:cNvSpPr>
          <p:nvPr>
            <p:ph sz="quarter" idx="12"/>
          </p:nvPr>
        </p:nvSpPr>
        <p:spPr>
          <a:xfrm>
            <a:off x="4555791" y="1806640"/>
            <a:ext cx="4032000" cy="2592000"/>
          </a:xfrm>
        </p:spPr>
        <p:txBody>
          <a:bodyPr/>
          <a:lstStyle>
            <a:lvl1pPr>
              <a:lnSpc>
                <a:spcPct val="100000"/>
              </a:lnSpc>
              <a:buClr>
                <a:schemeClr val="accent2"/>
              </a:buClr>
              <a:buSzPct val="110000"/>
              <a:defRPr sz="1800">
                <a:latin typeface="Helvetica" pitchFamily="2" charset="0"/>
              </a:defRPr>
            </a:lvl1pPr>
            <a:lvl2pPr marL="628669" indent="-285750">
              <a:lnSpc>
                <a:spcPct val="100000"/>
              </a:lnSpc>
              <a:buClr>
                <a:schemeClr val="accent2"/>
              </a:buClr>
              <a:buFont typeface="Arial" panose="020B0604020202020204" pitchFamily="34" charset="0"/>
              <a:buChar char="•"/>
              <a:defRPr sz="1600"/>
            </a:lvl2pPr>
          </a:lstStyle>
          <a:p>
            <a:pPr lvl="0"/>
            <a:r>
              <a:rPr lang="sv-SE"/>
              <a:t>Klicka här för att ändra format på bakgrundstexten</a:t>
            </a:r>
          </a:p>
          <a:p>
            <a:pPr lvl="1"/>
            <a:r>
              <a:rPr lang="sv-SE"/>
              <a:t>Nivå två</a:t>
            </a:r>
          </a:p>
          <a:p>
            <a:pPr lvl="2"/>
            <a:r>
              <a:rPr lang="sv-SE"/>
              <a:t>Nivå tre</a:t>
            </a:r>
          </a:p>
        </p:txBody>
      </p:sp>
    </p:spTree>
    <p:extLst>
      <p:ext uri="{BB962C8B-B14F-4D97-AF65-F5344CB8AC3E}">
        <p14:creationId xmlns:p14="http://schemas.microsoft.com/office/powerpoint/2010/main" val="2121509840"/>
      </p:ext>
    </p:extLst>
  </p:cSld>
  <p:clrMapOvr>
    <a:masterClrMapping/>
  </p:clrMapOvr>
  <p:extLst>
    <p:ext uri="{DCECCB84-F9BA-43D5-87BE-67443E8EF086}">
      <p15:sldGuideLst xmlns:p15="http://schemas.microsoft.com/office/powerpoint/2012/main">
        <p15:guide id="1" pos="2835">
          <p15:clr>
            <a:srgbClr val="FBAE40"/>
          </p15:clr>
        </p15:guide>
        <p15:guide id="2" pos="2926">
          <p15:clr>
            <a:srgbClr val="FBAE40"/>
          </p15:clr>
        </p15:guide>
        <p15:guide id="3" pos="385">
          <p15:clr>
            <a:srgbClr val="FBAE40"/>
          </p15:clr>
        </p15:guide>
        <p15:guide id="4" pos="537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B4D1FC-D632-4FA6-93A5-32D596A092E0}"/>
              </a:ext>
            </a:extLst>
          </p:cNvPr>
          <p:cNvSpPr>
            <a:spLocks noGrp="1" noChangeAspect="1"/>
          </p:cNvSpPr>
          <p:nvPr>
            <p:ph type="title" hasCustomPrompt="1"/>
          </p:nvPr>
        </p:nvSpPr>
        <p:spPr>
          <a:xfrm>
            <a:off x="628650" y="304271"/>
            <a:ext cx="3279673" cy="1399168"/>
          </a:xfrm>
        </p:spPr>
        <p:txBody>
          <a:bodyPr>
            <a:normAutofit/>
          </a:bodyPr>
          <a:lstStyle>
            <a:lvl1pPr>
              <a:defRPr sz="2800">
                <a:latin typeface="Helvetica" pitchFamily="2" charset="0"/>
              </a:defRPr>
            </a:lvl1pPr>
          </a:lstStyle>
          <a:p>
            <a:r>
              <a:rPr lang="sv-SE"/>
              <a:t>Klicka här för att ändra rubrik</a:t>
            </a:r>
          </a:p>
        </p:txBody>
      </p:sp>
      <p:sp>
        <p:nvSpPr>
          <p:cNvPr id="7" name="Platshållare för text 6">
            <a:extLst>
              <a:ext uri="{FF2B5EF4-FFF2-40B4-BE49-F238E27FC236}">
                <a16:creationId xmlns:a16="http://schemas.microsoft.com/office/drawing/2014/main" id="{60FDD92F-EBEF-409F-B0FE-D842A33075FC}"/>
              </a:ext>
            </a:extLst>
          </p:cNvPr>
          <p:cNvSpPr>
            <a:spLocks noGrp="1"/>
          </p:cNvSpPr>
          <p:nvPr>
            <p:ph type="body" sz="quarter" idx="13" hasCustomPrompt="1"/>
          </p:nvPr>
        </p:nvSpPr>
        <p:spPr>
          <a:xfrm>
            <a:off x="628650" y="1814052"/>
            <a:ext cx="3522663" cy="3267075"/>
          </a:xfrm>
        </p:spPr>
        <p:txBody>
          <a:bodyPr/>
          <a:lstStyle>
            <a:lvl2pPr>
              <a:buClr>
                <a:schemeClr val="accent2"/>
              </a:buClr>
              <a:buSzPct val="110000"/>
              <a:defRPr>
                <a:latin typeface="Helvetica" pitchFamily="2" charset="0"/>
              </a:defRPr>
            </a:lvl2pPr>
            <a:lvl3pPr marL="685800" indent="0">
              <a:buNone/>
              <a:defRPr/>
            </a:lvl3pPr>
          </a:lstStyle>
          <a:p>
            <a:pPr lvl="1"/>
            <a:r>
              <a:rPr lang="sv-SE"/>
              <a:t>Nivå två</a:t>
            </a:r>
          </a:p>
          <a:p>
            <a:pPr lvl="2"/>
            <a:endParaRPr lang="sv-SE"/>
          </a:p>
        </p:txBody>
      </p:sp>
      <p:sp>
        <p:nvSpPr>
          <p:cNvPr id="9" name="Picture Placeholder 2">
            <a:extLst>
              <a:ext uri="{FF2B5EF4-FFF2-40B4-BE49-F238E27FC236}">
                <a16:creationId xmlns:a16="http://schemas.microsoft.com/office/drawing/2014/main" id="{8DC2EFC2-59CB-4ECF-AD42-1176876030A8}"/>
              </a:ext>
            </a:extLst>
          </p:cNvPr>
          <p:cNvSpPr>
            <a:spLocks noGrp="1" noChangeAspect="1"/>
          </p:cNvSpPr>
          <p:nvPr>
            <p:ph type="pic" idx="10"/>
          </p:nvPr>
        </p:nvSpPr>
        <p:spPr>
          <a:xfrm>
            <a:off x="4509369" y="2"/>
            <a:ext cx="4557386" cy="5714999"/>
          </a:xfrm>
          <a:prstGeom prst="rect">
            <a:avLst/>
          </a:prstGeom>
        </p:spPr>
        <p:txBody>
          <a:bodyPr anchor="t"/>
          <a:lstStyle>
            <a:lvl1pPr marL="0" indent="0">
              <a:buNone/>
              <a:defRPr sz="2400"/>
            </a:lvl1pPr>
            <a:lvl2pPr marL="342919" indent="0">
              <a:buNone/>
              <a:defRPr sz="2100"/>
            </a:lvl2pPr>
            <a:lvl3pPr marL="685837" indent="0">
              <a:buNone/>
              <a:defRPr sz="1800"/>
            </a:lvl3pPr>
            <a:lvl4pPr marL="1028756" indent="0">
              <a:buNone/>
              <a:defRPr sz="1500"/>
            </a:lvl4pPr>
            <a:lvl5pPr marL="1371674" indent="0">
              <a:buNone/>
              <a:defRPr sz="1500"/>
            </a:lvl5pPr>
            <a:lvl6pPr marL="1714592" indent="0">
              <a:buNone/>
              <a:defRPr sz="1500"/>
            </a:lvl6pPr>
            <a:lvl7pPr marL="2057510" indent="0">
              <a:buNone/>
              <a:defRPr sz="1500"/>
            </a:lvl7pPr>
            <a:lvl8pPr marL="2400429" indent="0">
              <a:buNone/>
              <a:defRPr sz="1500"/>
            </a:lvl8pPr>
            <a:lvl9pPr marL="2743347" indent="0">
              <a:buNone/>
              <a:defRPr sz="1500"/>
            </a:lvl9pPr>
          </a:lstStyle>
          <a:p>
            <a:r>
              <a:rPr lang="sv-SE"/>
              <a:t>Klicka på ikonen för att lägga till en bild</a:t>
            </a:r>
            <a:endParaRPr lang="en-US"/>
          </a:p>
        </p:txBody>
      </p:sp>
      <p:pic>
        <p:nvPicPr>
          <p:cNvPr id="5" name="Bildobjekt 4">
            <a:extLst>
              <a:ext uri="{FF2B5EF4-FFF2-40B4-BE49-F238E27FC236}">
                <a16:creationId xmlns:a16="http://schemas.microsoft.com/office/drawing/2014/main" id="{AC5E52C2-F17A-4984-9B1D-D86719BAE3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2" y="4822631"/>
            <a:ext cx="1721168" cy="881804"/>
          </a:xfrm>
          <a:prstGeom prst="rect">
            <a:avLst/>
          </a:prstGeom>
        </p:spPr>
      </p:pic>
    </p:spTree>
    <p:extLst>
      <p:ext uri="{BB962C8B-B14F-4D97-AF65-F5344CB8AC3E}">
        <p14:creationId xmlns:p14="http://schemas.microsoft.com/office/powerpoint/2010/main" val="4085974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ubrik och bild">
    <p:spTree>
      <p:nvGrpSpPr>
        <p:cNvPr id="1" name=""/>
        <p:cNvGrpSpPr/>
        <p:nvPr/>
      </p:nvGrpSpPr>
      <p:grpSpPr>
        <a:xfrm>
          <a:off x="0" y="0"/>
          <a:ext cx="0" cy="0"/>
          <a:chOff x="0" y="0"/>
          <a:chExt cx="0" cy="0"/>
        </a:xfrm>
      </p:grpSpPr>
      <p:sp>
        <p:nvSpPr>
          <p:cNvPr id="2" name="Title 1"/>
          <p:cNvSpPr>
            <a:spLocks noGrp="1" noChangeAspect="1"/>
          </p:cNvSpPr>
          <p:nvPr>
            <p:ph type="ctrTitle" hasCustomPrompt="1"/>
          </p:nvPr>
        </p:nvSpPr>
        <p:spPr>
          <a:xfrm>
            <a:off x="360000" y="108000"/>
            <a:ext cx="3718800" cy="1990800"/>
          </a:xfrm>
          <a:prstGeom prst="rect">
            <a:avLst/>
          </a:prstGeom>
        </p:spPr>
        <p:txBody>
          <a:bodyPr anchor="b"/>
          <a:lstStyle>
            <a:lvl1pPr algn="ctr">
              <a:defRPr sz="3600">
                <a:latin typeface="Helvetica" pitchFamily="2" charset="0"/>
              </a:defRPr>
            </a:lvl1pPr>
          </a:lstStyle>
          <a:p>
            <a:r>
              <a:rPr lang="sv-SE"/>
              <a:t>Rubrik</a:t>
            </a:r>
            <a:endParaRPr lang="en-US"/>
          </a:p>
        </p:txBody>
      </p:sp>
      <p:sp>
        <p:nvSpPr>
          <p:cNvPr id="3" name="Subtitle 2"/>
          <p:cNvSpPr>
            <a:spLocks noGrp="1" noChangeAspect="1"/>
          </p:cNvSpPr>
          <p:nvPr>
            <p:ph type="subTitle" idx="1"/>
          </p:nvPr>
        </p:nvSpPr>
        <p:spPr>
          <a:xfrm>
            <a:off x="468000" y="2772000"/>
            <a:ext cx="3718800" cy="1224168"/>
          </a:xfrm>
          <a:prstGeom prst="rect">
            <a:avLst/>
          </a:prstGeom>
        </p:spPr>
        <p:txBody>
          <a:bodyPr>
            <a:normAutofit/>
          </a:bodyPr>
          <a:lstStyle>
            <a:lvl1pPr marL="0" indent="0" algn="ctr">
              <a:lnSpc>
                <a:spcPct val="120000"/>
              </a:lnSpc>
              <a:buNone/>
              <a:defRPr sz="1890">
                <a:latin typeface="Helvetica" pitchFamily="2" charset="0"/>
              </a:defRPr>
            </a:lvl1pPr>
            <a:lvl2pPr marL="308627" indent="0" algn="ctr">
              <a:buNone/>
              <a:defRPr sz="1350"/>
            </a:lvl2pPr>
            <a:lvl3pPr marL="617253" indent="0" algn="ctr">
              <a:buNone/>
              <a:defRPr sz="1215"/>
            </a:lvl3pPr>
            <a:lvl4pPr marL="925880" indent="0" algn="ctr">
              <a:buNone/>
              <a:defRPr sz="1080"/>
            </a:lvl4pPr>
            <a:lvl5pPr marL="1234507" indent="0" algn="ctr">
              <a:buNone/>
              <a:defRPr sz="1080"/>
            </a:lvl5pPr>
            <a:lvl6pPr marL="1543133" indent="0" algn="ctr">
              <a:buNone/>
              <a:defRPr sz="1080"/>
            </a:lvl6pPr>
            <a:lvl7pPr marL="1851759" indent="0" algn="ctr">
              <a:buNone/>
              <a:defRPr sz="1080"/>
            </a:lvl7pPr>
            <a:lvl8pPr marL="2160386" indent="0" algn="ctr">
              <a:buNone/>
              <a:defRPr sz="1080"/>
            </a:lvl8pPr>
            <a:lvl9pPr marL="2469012" indent="0" algn="ctr">
              <a:buNone/>
              <a:defRPr sz="1080"/>
            </a:lvl9pPr>
          </a:lstStyle>
          <a:p>
            <a:r>
              <a:rPr lang="sv-SE"/>
              <a:t>Klicka här för att ändra mall för underrubrikformat</a:t>
            </a:r>
            <a:endParaRPr lang="en-US"/>
          </a:p>
        </p:txBody>
      </p:sp>
      <p:sp>
        <p:nvSpPr>
          <p:cNvPr id="9" name="Picture Placeholder 2">
            <a:extLst>
              <a:ext uri="{FF2B5EF4-FFF2-40B4-BE49-F238E27FC236}">
                <a16:creationId xmlns:a16="http://schemas.microsoft.com/office/drawing/2014/main" id="{1576C741-1417-4586-93F0-694151607767}"/>
              </a:ext>
            </a:extLst>
          </p:cNvPr>
          <p:cNvSpPr>
            <a:spLocks noGrp="1" noChangeAspect="1"/>
          </p:cNvSpPr>
          <p:nvPr>
            <p:ph type="pic" idx="10"/>
          </p:nvPr>
        </p:nvSpPr>
        <p:spPr>
          <a:xfrm>
            <a:off x="4575736" y="3"/>
            <a:ext cx="4557386" cy="5714999"/>
          </a:xfrm>
          <a:prstGeom prst="rect">
            <a:avLst/>
          </a:prstGeom>
        </p:spPr>
        <p:txBody>
          <a:bodyPr anchor="t"/>
          <a:lstStyle>
            <a:lvl1pPr marL="0" indent="0">
              <a:buNone/>
              <a:defRPr sz="2160"/>
            </a:lvl1pPr>
            <a:lvl2pPr marL="308627" indent="0">
              <a:buNone/>
              <a:defRPr sz="1890"/>
            </a:lvl2pPr>
            <a:lvl3pPr marL="617253" indent="0">
              <a:buNone/>
              <a:defRPr sz="1620"/>
            </a:lvl3pPr>
            <a:lvl4pPr marL="925880" indent="0">
              <a:buNone/>
              <a:defRPr sz="1350"/>
            </a:lvl4pPr>
            <a:lvl5pPr marL="1234507" indent="0">
              <a:buNone/>
              <a:defRPr sz="1350"/>
            </a:lvl5pPr>
            <a:lvl6pPr marL="1543133" indent="0">
              <a:buNone/>
              <a:defRPr sz="1350"/>
            </a:lvl6pPr>
            <a:lvl7pPr marL="1851759" indent="0">
              <a:buNone/>
              <a:defRPr sz="1350"/>
            </a:lvl7pPr>
            <a:lvl8pPr marL="2160386" indent="0">
              <a:buNone/>
              <a:defRPr sz="1350"/>
            </a:lvl8pPr>
            <a:lvl9pPr marL="2469012" indent="0">
              <a:buNone/>
              <a:defRPr sz="1350"/>
            </a:lvl9pPr>
          </a:lstStyle>
          <a:p>
            <a:r>
              <a:rPr lang="sv-SE"/>
              <a:t>Klicka på ikonen för att lägga till en bild</a:t>
            </a:r>
            <a:endParaRPr lang="en-US"/>
          </a:p>
        </p:txBody>
      </p:sp>
      <p:pic>
        <p:nvPicPr>
          <p:cNvPr id="6" name="Bildobjekt 5">
            <a:extLst>
              <a:ext uri="{FF2B5EF4-FFF2-40B4-BE49-F238E27FC236}">
                <a16:creationId xmlns:a16="http://schemas.microsoft.com/office/drawing/2014/main" id="{303DA606-9F2F-4BEA-B734-A02F23F6F3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3" y="4822631"/>
            <a:ext cx="1721168" cy="881804"/>
          </a:xfrm>
          <a:prstGeom prst="rect">
            <a:avLst/>
          </a:prstGeom>
        </p:spPr>
      </p:pic>
      <p:sp>
        <p:nvSpPr>
          <p:cNvPr id="7" name="Underrubrik 5">
            <a:extLst>
              <a:ext uri="{FF2B5EF4-FFF2-40B4-BE49-F238E27FC236}">
                <a16:creationId xmlns:a16="http://schemas.microsoft.com/office/drawing/2014/main" id="{0B1EAE65-24EA-4720-9608-32A1E6FCD7E5}"/>
              </a:ext>
            </a:extLst>
          </p:cNvPr>
          <p:cNvSpPr txBox="1">
            <a:spLocks/>
          </p:cNvSpPr>
          <p:nvPr userDrawn="1"/>
        </p:nvSpPr>
        <p:spPr>
          <a:xfrm>
            <a:off x="375781" y="3673883"/>
            <a:ext cx="4035297" cy="779117"/>
          </a:xfrm>
          <a:prstGeom prst="rect">
            <a:avLst/>
          </a:prstGeom>
        </p:spPr>
        <p:txBody>
          <a:bodyPr vert="horz" lIns="82296" tIns="41148" rIns="82296" bIns="4114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sv-SE" sz="1890"/>
          </a:p>
        </p:txBody>
      </p:sp>
    </p:spTree>
    <p:extLst>
      <p:ext uri="{BB962C8B-B14F-4D97-AF65-F5344CB8AC3E}">
        <p14:creationId xmlns:p14="http://schemas.microsoft.com/office/powerpoint/2010/main" val="155674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 bulle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490" y="209895"/>
            <a:ext cx="3279600" cy="1400400"/>
          </a:xfrm>
          <a:prstGeom prst="rect">
            <a:avLst/>
          </a:prstGeom>
        </p:spPr>
        <p:txBody>
          <a:bodyPr anchor="b">
            <a:normAutofit/>
          </a:bodyPr>
          <a:lstStyle>
            <a:lvl1pPr algn="ctr">
              <a:defRPr sz="3600">
                <a:latin typeface="Helvetica" pitchFamily="2" charset="0"/>
              </a:defRPr>
            </a:lvl1pPr>
          </a:lstStyle>
          <a:p>
            <a:r>
              <a:rPr lang="sv-SE"/>
              <a:t>Rubrik</a:t>
            </a:r>
            <a:endParaRPr lang="en-US"/>
          </a:p>
        </p:txBody>
      </p:sp>
      <p:sp>
        <p:nvSpPr>
          <p:cNvPr id="9" name="Picture Placeholder 2">
            <a:extLst>
              <a:ext uri="{FF2B5EF4-FFF2-40B4-BE49-F238E27FC236}">
                <a16:creationId xmlns:a16="http://schemas.microsoft.com/office/drawing/2014/main" id="{1576C741-1417-4586-93F0-694151607767}"/>
              </a:ext>
            </a:extLst>
          </p:cNvPr>
          <p:cNvSpPr>
            <a:spLocks noGrp="1" noChangeAspect="1"/>
          </p:cNvSpPr>
          <p:nvPr>
            <p:ph type="pic" idx="10"/>
          </p:nvPr>
        </p:nvSpPr>
        <p:spPr>
          <a:xfrm>
            <a:off x="4575736" y="3"/>
            <a:ext cx="4557386" cy="5714999"/>
          </a:xfrm>
          <a:prstGeom prst="rect">
            <a:avLst/>
          </a:prstGeom>
        </p:spPr>
        <p:txBody>
          <a:bodyPr anchor="t"/>
          <a:lstStyle>
            <a:lvl1pPr marL="0" indent="0">
              <a:buNone/>
              <a:defRPr sz="2160"/>
            </a:lvl1pPr>
            <a:lvl2pPr marL="308627" indent="0">
              <a:buNone/>
              <a:defRPr sz="1890"/>
            </a:lvl2pPr>
            <a:lvl3pPr marL="617253" indent="0">
              <a:buNone/>
              <a:defRPr sz="1620"/>
            </a:lvl3pPr>
            <a:lvl4pPr marL="925880" indent="0">
              <a:buNone/>
              <a:defRPr sz="1350"/>
            </a:lvl4pPr>
            <a:lvl5pPr marL="1234507" indent="0">
              <a:buNone/>
              <a:defRPr sz="1350"/>
            </a:lvl5pPr>
            <a:lvl6pPr marL="1543133" indent="0">
              <a:buNone/>
              <a:defRPr sz="1350"/>
            </a:lvl6pPr>
            <a:lvl7pPr marL="1851759" indent="0">
              <a:buNone/>
              <a:defRPr sz="1350"/>
            </a:lvl7pPr>
            <a:lvl8pPr marL="2160386" indent="0">
              <a:buNone/>
              <a:defRPr sz="1350"/>
            </a:lvl8pPr>
            <a:lvl9pPr marL="2469012" indent="0">
              <a:buNone/>
              <a:defRPr sz="1350"/>
            </a:lvl9pPr>
          </a:lstStyle>
          <a:p>
            <a:r>
              <a:rPr lang="sv-SE"/>
              <a:t>Klicka på ikonen för att lägga till en bild</a:t>
            </a:r>
            <a:endParaRPr lang="en-US"/>
          </a:p>
        </p:txBody>
      </p:sp>
      <p:sp>
        <p:nvSpPr>
          <p:cNvPr id="7" name="Platshållare för innehåll 6">
            <a:extLst>
              <a:ext uri="{FF2B5EF4-FFF2-40B4-BE49-F238E27FC236}">
                <a16:creationId xmlns:a16="http://schemas.microsoft.com/office/drawing/2014/main" id="{02E30A53-4C13-49C6-8C4F-9804B5F04587}"/>
              </a:ext>
            </a:extLst>
          </p:cNvPr>
          <p:cNvSpPr>
            <a:spLocks noGrp="1" noChangeAspect="1"/>
          </p:cNvSpPr>
          <p:nvPr>
            <p:ph sz="quarter" idx="11"/>
          </p:nvPr>
        </p:nvSpPr>
        <p:spPr>
          <a:xfrm>
            <a:off x="397851" y="2220680"/>
            <a:ext cx="4032000" cy="2592000"/>
          </a:xfrm>
        </p:spPr>
        <p:txBody>
          <a:bodyPr/>
          <a:lstStyle>
            <a:lvl1pPr>
              <a:lnSpc>
                <a:spcPct val="100000"/>
              </a:lnSpc>
              <a:buClr>
                <a:schemeClr val="accent2"/>
              </a:buClr>
              <a:buSzPct val="110000"/>
              <a:defRPr sz="1620">
                <a:latin typeface="Helvetica" pitchFamily="2" charset="0"/>
              </a:defRPr>
            </a:lvl1pPr>
            <a:lvl2pPr marL="565802" indent="-257175">
              <a:lnSpc>
                <a:spcPct val="100000"/>
              </a:lnSpc>
              <a:buClr>
                <a:schemeClr val="accent2"/>
              </a:buClr>
              <a:buFont typeface="Arial" panose="020B0604020202020204" pitchFamily="34" charset="0"/>
              <a:buChar char="•"/>
              <a:defRPr sz="1440"/>
            </a:lvl2pPr>
          </a:lstStyle>
          <a:p>
            <a:pPr lvl="0"/>
            <a:r>
              <a:rPr lang="sv-SE"/>
              <a:t>Klicka här för att ändra format på bakgrundstexten</a:t>
            </a:r>
          </a:p>
          <a:p>
            <a:pPr lvl="1"/>
            <a:r>
              <a:rPr lang="sv-SE"/>
              <a:t>Nivå två</a:t>
            </a:r>
          </a:p>
          <a:p>
            <a:pPr lvl="2"/>
            <a:r>
              <a:rPr lang="sv-SE"/>
              <a:t>Nivå tre</a:t>
            </a:r>
          </a:p>
        </p:txBody>
      </p:sp>
      <p:pic>
        <p:nvPicPr>
          <p:cNvPr id="6" name="Bildobjekt 5">
            <a:extLst>
              <a:ext uri="{FF2B5EF4-FFF2-40B4-BE49-F238E27FC236}">
                <a16:creationId xmlns:a16="http://schemas.microsoft.com/office/drawing/2014/main" id="{D7EBEA07-9B7C-41D1-99E6-B3CB641EE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03" y="4822631"/>
            <a:ext cx="1721168" cy="881804"/>
          </a:xfrm>
          <a:prstGeom prst="rect">
            <a:avLst/>
          </a:prstGeom>
        </p:spPr>
      </p:pic>
    </p:spTree>
    <p:extLst>
      <p:ext uri="{BB962C8B-B14F-4D97-AF65-F5344CB8AC3E}">
        <p14:creationId xmlns:p14="http://schemas.microsoft.com/office/powerpoint/2010/main" val="283031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35DE2F3A-B82F-418D-82A5-E8612646B10F}" type="datetimeFigureOut">
              <a:rPr lang="sv-SE" smtClean="0"/>
              <a:t>2021-11-01</a:t>
            </a:fld>
            <a:endParaRPr lang="sv-SE"/>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FED9B2C-7ADB-4F16-81B1-E644F5BFE78F}" type="slidenum">
              <a:rPr lang="sv-SE" smtClean="0"/>
              <a:t>‹#›</a:t>
            </a:fld>
            <a:endParaRPr lang="sv-SE"/>
          </a:p>
        </p:txBody>
      </p:sp>
    </p:spTree>
    <p:extLst>
      <p:ext uri="{BB962C8B-B14F-4D97-AF65-F5344CB8AC3E}">
        <p14:creationId xmlns:p14="http://schemas.microsoft.com/office/powerpoint/2010/main" val="726888696"/>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695" r:id="rId3"/>
    <p:sldLayoutId id="2147483696" r:id="rId4"/>
    <p:sldLayoutId id="2147483694" r:id="rId5"/>
    <p:sldLayoutId id="2147483701" r:id="rId6"/>
    <p:sldLayoutId id="2147483698"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sv-SE"/>
              <a:t>Klicka här för att ändra mall för rubrikformat</a:t>
            </a:r>
            <a:endParaRPr lang="en-US"/>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810">
                <a:solidFill>
                  <a:schemeClr val="tx1">
                    <a:tint val="75000"/>
                  </a:schemeClr>
                </a:solidFill>
              </a:defRPr>
            </a:lvl1pPr>
          </a:lstStyle>
          <a:p>
            <a:fld id="{35DE2F3A-B82F-418D-82A5-E8612646B10F}" type="datetimeFigureOut">
              <a:rPr lang="sv-SE" smtClean="0"/>
              <a:t>2021-11-01</a:t>
            </a:fld>
            <a:endParaRPr lang="sv-SE"/>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81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810">
                <a:solidFill>
                  <a:schemeClr val="tx1">
                    <a:tint val="75000"/>
                  </a:schemeClr>
                </a:solidFill>
              </a:defRPr>
            </a:lvl1pPr>
          </a:lstStyle>
          <a:p>
            <a:fld id="{2FED9B2C-7ADB-4F16-81B1-E644F5BFE78F}" type="slidenum">
              <a:rPr lang="sv-SE" smtClean="0"/>
              <a:t>‹#›</a:t>
            </a:fld>
            <a:endParaRPr lang="sv-SE"/>
          </a:p>
        </p:txBody>
      </p:sp>
    </p:spTree>
    <p:extLst>
      <p:ext uri="{BB962C8B-B14F-4D97-AF65-F5344CB8AC3E}">
        <p14:creationId xmlns:p14="http://schemas.microsoft.com/office/powerpoint/2010/main" val="30741888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8" r:id="rId5"/>
    <p:sldLayoutId id="2147483709" r:id="rId6"/>
    <p:sldLayoutId id="2147483710" r:id="rId7"/>
  </p:sldLayoutIdLst>
  <p:txStyles>
    <p:titleStyle>
      <a:lvl1pPr algn="l" defTabSz="617220" rtl="0" eaLnBrk="1" latinLnBrk="0" hangingPunct="1">
        <a:lnSpc>
          <a:spcPct val="90000"/>
        </a:lnSpc>
        <a:spcBef>
          <a:spcPct val="0"/>
        </a:spcBef>
        <a:buNone/>
        <a:defRPr sz="2970" kern="1200">
          <a:solidFill>
            <a:schemeClr val="tx1"/>
          </a:solidFill>
          <a:latin typeface="+mj-lt"/>
          <a:ea typeface="+mj-ea"/>
          <a:cs typeface="+mj-cs"/>
        </a:defRPr>
      </a:lvl1pPr>
    </p:titleStyle>
    <p:bodyStyle>
      <a:lvl1pPr marL="154305" indent="-154305" algn="l" defTabSz="617220" rtl="0" eaLnBrk="1" latinLnBrk="0" hangingPunct="1">
        <a:lnSpc>
          <a:spcPct val="90000"/>
        </a:lnSpc>
        <a:spcBef>
          <a:spcPts val="675"/>
        </a:spcBef>
        <a:buFont typeface="Arial" panose="020B0604020202020204" pitchFamily="34" charset="0"/>
        <a:buChar char="•"/>
        <a:defRPr sz="1890" kern="1200">
          <a:solidFill>
            <a:schemeClr val="tx1"/>
          </a:solidFill>
          <a:latin typeface="+mn-lt"/>
          <a:ea typeface="+mn-ea"/>
          <a:cs typeface="+mn-cs"/>
        </a:defRPr>
      </a:lvl1pPr>
      <a:lvl2pPr marL="462915" indent="-154305" algn="l" defTabSz="617220" rtl="0" eaLnBrk="1" latinLnBrk="0" hangingPunct="1">
        <a:lnSpc>
          <a:spcPct val="90000"/>
        </a:lnSpc>
        <a:spcBef>
          <a:spcPts val="338"/>
        </a:spcBef>
        <a:buFont typeface="Arial" panose="020B0604020202020204" pitchFamily="34" charset="0"/>
        <a:buChar char="•"/>
        <a:defRPr sz="162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35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p:bodyStyle>
    <p:otherStyle>
      <a:defPPr>
        <a:defRPr lang="en-US"/>
      </a:defPPr>
      <a:lvl1pPr marL="0" algn="l" defTabSz="617220" rtl="0" eaLnBrk="1" latinLnBrk="0" hangingPunct="1">
        <a:defRPr sz="1215" kern="1200">
          <a:solidFill>
            <a:schemeClr val="tx1"/>
          </a:solidFill>
          <a:latin typeface="+mn-lt"/>
          <a:ea typeface="+mn-ea"/>
          <a:cs typeface="+mn-cs"/>
        </a:defRPr>
      </a:lvl1pPr>
      <a:lvl2pPr marL="308610" algn="l" defTabSz="617220" rtl="0" eaLnBrk="1" latinLnBrk="0" hangingPunct="1">
        <a:defRPr sz="1215" kern="1200">
          <a:solidFill>
            <a:schemeClr val="tx1"/>
          </a:solidFill>
          <a:latin typeface="+mn-lt"/>
          <a:ea typeface="+mn-ea"/>
          <a:cs typeface="+mn-cs"/>
        </a:defRPr>
      </a:lvl2pPr>
      <a:lvl3pPr marL="617220" algn="l" defTabSz="617220" rtl="0" eaLnBrk="1" latinLnBrk="0" hangingPunct="1">
        <a:defRPr sz="1215" kern="1200">
          <a:solidFill>
            <a:schemeClr val="tx1"/>
          </a:solidFill>
          <a:latin typeface="+mn-lt"/>
          <a:ea typeface="+mn-ea"/>
          <a:cs typeface="+mn-cs"/>
        </a:defRPr>
      </a:lvl3pPr>
      <a:lvl4pPr marL="925830" algn="l" defTabSz="617220" rtl="0" eaLnBrk="1" latinLnBrk="0" hangingPunct="1">
        <a:defRPr sz="1215" kern="1200">
          <a:solidFill>
            <a:schemeClr val="tx1"/>
          </a:solidFill>
          <a:latin typeface="+mn-lt"/>
          <a:ea typeface="+mn-ea"/>
          <a:cs typeface="+mn-cs"/>
        </a:defRPr>
      </a:lvl4pPr>
      <a:lvl5pPr marL="1234440" algn="l" defTabSz="617220" rtl="0" eaLnBrk="1" latinLnBrk="0" hangingPunct="1">
        <a:defRPr sz="1215" kern="1200">
          <a:solidFill>
            <a:schemeClr val="tx1"/>
          </a:solidFill>
          <a:latin typeface="+mn-lt"/>
          <a:ea typeface="+mn-ea"/>
          <a:cs typeface="+mn-cs"/>
        </a:defRPr>
      </a:lvl5pPr>
      <a:lvl6pPr marL="1543050" algn="l" defTabSz="617220" rtl="0" eaLnBrk="1" latinLnBrk="0" hangingPunct="1">
        <a:defRPr sz="1215" kern="1200">
          <a:solidFill>
            <a:schemeClr val="tx1"/>
          </a:solidFill>
          <a:latin typeface="+mn-lt"/>
          <a:ea typeface="+mn-ea"/>
          <a:cs typeface="+mn-cs"/>
        </a:defRPr>
      </a:lvl6pPr>
      <a:lvl7pPr marL="1851660" algn="l" defTabSz="617220" rtl="0" eaLnBrk="1" latinLnBrk="0" hangingPunct="1">
        <a:defRPr sz="1215" kern="1200">
          <a:solidFill>
            <a:schemeClr val="tx1"/>
          </a:solidFill>
          <a:latin typeface="+mn-lt"/>
          <a:ea typeface="+mn-ea"/>
          <a:cs typeface="+mn-cs"/>
        </a:defRPr>
      </a:lvl7pPr>
      <a:lvl8pPr marL="2160270" algn="l" defTabSz="617220" rtl="0" eaLnBrk="1" latinLnBrk="0" hangingPunct="1">
        <a:defRPr sz="1215" kern="1200">
          <a:solidFill>
            <a:schemeClr val="tx1"/>
          </a:solidFill>
          <a:latin typeface="+mn-lt"/>
          <a:ea typeface="+mn-ea"/>
          <a:cs typeface="+mn-cs"/>
        </a:defRPr>
      </a:lvl8pPr>
      <a:lvl9pPr marL="2468880" algn="l" defTabSz="617220" rtl="0" eaLnBrk="1" latinLnBrk="0" hangingPunct="1">
        <a:defRPr sz="1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https://www.boverket.se/sv/byggande/hallbart-byggande-och-forvaltning/klimatdeklaration/klimatdatabas/" TargetMode="Externa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0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hyperlink" Target="mailto:anders.rosenkilde@tmf.se"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hyperlink" Target="mailto:asa.thrysin@ivl.se" TargetMode="External"/><Relationship Id="rId4" Type="http://schemas.openxmlformats.org/officeDocument/2006/relationships/hyperlink" Target="mailto:sara.borgstrom@wsp.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mailto:tove.malmqvist@abe.kth.se" TargetMode="External"/><Relationship Id="rId2" Type="http://schemas.openxmlformats.org/officeDocument/2006/relationships/hyperlink" Target="mailto:brismark@kth.se" TargetMode="Externa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regeringen.se/regeringsuppdrag/2020/03/uppdrag-att-framja-minskad-klimatpaverkan-vid-offentlig-upphandling-av-bygg--anlaggnings--och-fastighetsentreprenader/" TargetMode="Externa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hyperlink" Target="https://www.regeringen.se/regeringsuppdrag/2020/03/uppdrag-att-framja-minskad-klimatpaverkan-vid-offentlig-upphandling-av-bygg--anlaggnings--och-fastighetsentreprenader/" TargetMode="Externa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4/relationships/chartEx" Target="../charts/chartEx1.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4/relationships/chartEx" Target="../charts/chartEx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B0B3023-7E6C-4F59-962B-3183A855ED54}"/>
              </a:ext>
            </a:extLst>
          </p:cNvPr>
          <p:cNvSpPr>
            <a:spLocks noGrp="1"/>
          </p:cNvSpPr>
          <p:nvPr>
            <p:ph type="ctrTitle"/>
          </p:nvPr>
        </p:nvSpPr>
        <p:spPr/>
        <p:txBody>
          <a:bodyPr/>
          <a:lstStyle/>
          <a:p>
            <a:r>
              <a:rPr lang="sv-SE"/>
              <a:t>Slutrapport </a:t>
            </a:r>
            <a:r>
              <a:rPr lang="sv-SE" err="1"/>
              <a:t>KlivPå</a:t>
            </a:r>
            <a:br>
              <a:rPr lang="sv-SE"/>
            </a:br>
            <a:r>
              <a:rPr lang="sv-SE" sz="2400"/>
              <a:t>Oktober 2021</a:t>
            </a:r>
            <a:endParaRPr lang="sv-SE"/>
          </a:p>
        </p:txBody>
      </p:sp>
      <p:sp>
        <p:nvSpPr>
          <p:cNvPr id="6" name="Underrubrik 5">
            <a:extLst>
              <a:ext uri="{FF2B5EF4-FFF2-40B4-BE49-F238E27FC236}">
                <a16:creationId xmlns:a16="http://schemas.microsoft.com/office/drawing/2014/main" id="{353B13BB-8408-41CA-82C0-2C9448319BD5}"/>
              </a:ext>
            </a:extLst>
          </p:cNvPr>
          <p:cNvSpPr>
            <a:spLocks noGrp="1"/>
          </p:cNvSpPr>
          <p:nvPr>
            <p:ph type="subTitle" idx="1"/>
          </p:nvPr>
        </p:nvSpPr>
        <p:spPr/>
        <p:txBody>
          <a:bodyPr>
            <a:normAutofit/>
          </a:bodyPr>
          <a:lstStyle/>
          <a:p>
            <a:r>
              <a:rPr lang="sv-SE"/>
              <a:t>Ett TMF-projekt för effektiva och kvalitetssäkrade klimatberäkningar</a:t>
            </a:r>
          </a:p>
        </p:txBody>
      </p:sp>
      <p:pic>
        <p:nvPicPr>
          <p:cNvPr id="9" name="Platshållare för bild 8">
            <a:extLst>
              <a:ext uri="{FF2B5EF4-FFF2-40B4-BE49-F238E27FC236}">
                <a16:creationId xmlns:a16="http://schemas.microsoft.com/office/drawing/2014/main" id="{0250EB30-BA3D-4917-AD93-566103D88C71}"/>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a:xfrm>
            <a:off x="4586614" y="0"/>
            <a:ext cx="4557386" cy="5714999"/>
          </a:xfrm>
        </p:spPr>
      </p:pic>
    </p:spTree>
    <p:extLst>
      <p:ext uri="{BB962C8B-B14F-4D97-AF65-F5344CB8AC3E}">
        <p14:creationId xmlns:p14="http://schemas.microsoft.com/office/powerpoint/2010/main" val="211271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a:xfrm>
            <a:off x="611186" y="1066800"/>
            <a:ext cx="7921625" cy="4095750"/>
          </a:xfrm>
        </p:spPr>
        <p:txBody>
          <a:bodyPr>
            <a:noAutofit/>
          </a:bodyPr>
          <a:lstStyle/>
          <a:p>
            <a:pPr marL="0" indent="0">
              <a:buNone/>
            </a:pPr>
            <a:r>
              <a:rPr lang="sv-SE" sz="1050"/>
              <a:t>En förstudie initierades av </a:t>
            </a:r>
            <a:r>
              <a:rPr lang="sv-SE" sz="1050" err="1"/>
              <a:t>BeSmå</a:t>
            </a:r>
            <a:r>
              <a:rPr lang="sv-SE" sz="1050"/>
              <a:t> under början av 2019. </a:t>
            </a:r>
          </a:p>
          <a:p>
            <a:pPr marL="0" indent="0">
              <a:buNone/>
            </a:pPr>
            <a:r>
              <a:rPr lang="sv-SE" sz="1050"/>
              <a:t>Förstudien visar att endast några få livscykelanalyser har gjorts för småhus. Studien visar också att kunskapsnivån om LCA-arbete hos merparten av småhustillverkarna är låg samtidigt som behovet av och intresset för att utveckla LCA-arbetet är stort.</a:t>
            </a:r>
          </a:p>
          <a:p>
            <a:pPr marL="0" indent="0">
              <a:buNone/>
            </a:pPr>
            <a:r>
              <a:rPr lang="sv-SE" sz="1050"/>
              <a:t>Förstudien har även identifierat ett stort intresse hos företagen, liksom ett stort behov av samordning och gemensamma utvecklingsinsatser. Kritiskt för arbetet är att skapa en effektiv process för framtagande av livscykelanalyser.</a:t>
            </a:r>
          </a:p>
          <a:p>
            <a:pPr marL="0" indent="0">
              <a:buNone/>
            </a:pPr>
            <a:r>
              <a:rPr lang="sv-SE" sz="1050"/>
              <a:t>Förstudien har identifierat följande drivkrafter för att arbeta med klimatpåverkan i ett livscykelperspektiv: </a:t>
            </a:r>
          </a:p>
          <a:p>
            <a:pPr marL="0" indent="0">
              <a:buNone/>
            </a:pPr>
            <a:r>
              <a:rPr lang="sv-SE" sz="1050"/>
              <a:t>1. Kundkrav, både i B2B-relationer och från privatpersoner. </a:t>
            </a:r>
            <a:br>
              <a:rPr lang="sv-SE" sz="1050"/>
            </a:br>
            <a:r>
              <a:rPr lang="sv-SE" sz="1050"/>
              <a:t>2. Strategiskt hållbarhetsarbete där LCA-analyser fungerar som beslutsunderlag </a:t>
            </a:r>
            <a:br>
              <a:rPr lang="sv-SE" sz="1050"/>
            </a:br>
            <a:r>
              <a:rPr lang="sv-SE" sz="1050"/>
              <a:t>3. Föreslagna lagkrav.</a:t>
            </a:r>
          </a:p>
          <a:p>
            <a:pPr marL="0" indent="0">
              <a:buNone/>
            </a:pPr>
            <a:r>
              <a:rPr lang="sv-SE" sz="1050"/>
              <a:t>Idag finns ett antal verktyg för att göra livscykelanalyser av klimatpåverkan, några speciellt anpassade för byggnader. Flera av dessa program importerar data från program som redan idag kan användas i byggprocessen (tex kalkylprogram eller CAD). Verktygen är dock inte utvecklade eller testade för småhus, där processen och behoven ser annorlunda ut, jämfört med processen för större byggnader. </a:t>
            </a:r>
          </a:p>
          <a:p>
            <a:pPr marL="0" indent="0">
              <a:buNone/>
            </a:pPr>
            <a:r>
              <a:rPr lang="sv-SE" sz="1050" err="1"/>
              <a:t>BeSmås</a:t>
            </a:r>
            <a:r>
              <a:rPr lang="sv-SE" sz="1050"/>
              <a:t> förstudie visar att här troligtvis finns ett glapp som behöver slutas för att skapa en kostnadseffektiv LCA-process för småhus. Förstudien har identifierat ett behov av fortsatt arbete framförallt inom följande områden: </a:t>
            </a:r>
            <a:br>
              <a:rPr lang="sv-SE" sz="1050"/>
            </a:br>
            <a:r>
              <a:rPr lang="sv-SE" sz="1050"/>
              <a:t>1.) kunskapshöjning om LCA-arbete hos småhusföretagen, </a:t>
            </a:r>
            <a:br>
              <a:rPr lang="sv-SE" sz="1050"/>
            </a:br>
            <a:r>
              <a:rPr lang="sv-SE" sz="1050"/>
              <a:t>2.) utreda utmaningar och behov vid praktiskt arbete med verktygen, </a:t>
            </a:r>
            <a:br>
              <a:rPr lang="sv-SE" sz="1050"/>
            </a:br>
            <a:r>
              <a:rPr lang="sv-SE" sz="1050"/>
              <a:t>3.) identifiera nyckelfaktorer för en effektiv process (digital hantering) för bl.a. klimatdeklarationer och </a:t>
            </a:r>
            <a:br>
              <a:rPr lang="sv-SE" sz="1050"/>
            </a:br>
            <a:r>
              <a:rPr lang="sv-SE" sz="1050"/>
              <a:t>4.) gemensam utveckling av rekommendationer för ett likartat arbetssätt. </a:t>
            </a:r>
          </a:p>
          <a:p>
            <a:pPr marL="0" indent="0">
              <a:buNone/>
            </a:pPr>
            <a:r>
              <a:rPr lang="sv-SE" sz="1050"/>
              <a:t>Det behövs också </a:t>
            </a:r>
            <a:br>
              <a:rPr lang="sv-SE" sz="1050"/>
            </a:br>
            <a:r>
              <a:rPr lang="sv-SE" sz="1050"/>
              <a:t>5.) ökad kunskap om småhus klimatpåverkan i ett livscykelperspektiv, för att identifiera vad som är stort och smått och för att </a:t>
            </a:r>
            <a:br>
              <a:rPr lang="sv-SE" sz="1050"/>
            </a:br>
            <a:r>
              <a:rPr lang="sv-SE" sz="1050"/>
              <a:t>6.) utveckla nyckeltal och/eller schabloner som är giltiga för småhus.</a:t>
            </a:r>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p:txBody>
          <a:bodyPr/>
          <a:lstStyle/>
          <a:p>
            <a:r>
              <a:rPr lang="sv-SE"/>
              <a:t>Erfarenheter inför projektet</a:t>
            </a:r>
          </a:p>
        </p:txBody>
      </p:sp>
    </p:spTree>
    <p:extLst>
      <p:ext uri="{BB962C8B-B14F-4D97-AF65-F5344CB8AC3E}">
        <p14:creationId xmlns:p14="http://schemas.microsoft.com/office/powerpoint/2010/main" val="16655605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a:xfrm>
            <a:off x="416489" y="209894"/>
            <a:ext cx="4031999" cy="1426025"/>
          </a:xfrm>
        </p:spPr>
        <p:txBody>
          <a:bodyPr>
            <a:normAutofit/>
          </a:bodyPr>
          <a:lstStyle/>
          <a:p>
            <a:r>
              <a:rPr lang="sv-SE" sz="3200"/>
              <a:t>Schabloner och nyckeltal från projektet</a:t>
            </a:r>
          </a:p>
        </p:txBody>
      </p:sp>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416488" y="1977792"/>
            <a:ext cx="4032000" cy="3059028"/>
          </a:xfrm>
        </p:spPr>
        <p:txBody>
          <a:bodyPr vert="horz" lIns="91440" tIns="45720" rIns="91440" bIns="45720" rtlCol="0" anchor="t">
            <a:normAutofit/>
          </a:bodyPr>
          <a:lstStyle/>
          <a:p>
            <a:r>
              <a:rPr lang="sv-SE" sz="1700">
                <a:latin typeface="Helvetica"/>
                <a:cs typeface="Helvetica"/>
              </a:rPr>
              <a:t>Utifrån projektets förutsättningar har följande schabloner och nyckeltal tagits fram</a:t>
            </a:r>
          </a:p>
          <a:p>
            <a:pPr marL="628650" lvl="1"/>
            <a:r>
              <a:rPr lang="sv-SE" sz="1500">
                <a:latin typeface="Helvetica"/>
                <a:cs typeface="Helvetica"/>
              </a:rPr>
              <a:t>Fönster och fönsterdörrar</a:t>
            </a:r>
          </a:p>
          <a:p>
            <a:pPr marL="628650" lvl="1"/>
            <a:r>
              <a:rPr lang="sv-SE" sz="1500">
                <a:latin typeface="Helvetica"/>
                <a:cs typeface="Helvetica"/>
              </a:rPr>
              <a:t>Räknesnurra för A5.2-A5.5</a:t>
            </a:r>
          </a:p>
          <a:p>
            <a:pPr marL="628650" lvl="1"/>
            <a:r>
              <a:rPr lang="sv-SE" sz="1500">
                <a:latin typeface="Helvetica"/>
                <a:cs typeface="Helvetica"/>
              </a:rPr>
              <a:t>Installationer</a:t>
            </a:r>
          </a:p>
          <a:p>
            <a:pPr marL="628650" lvl="1"/>
            <a:r>
              <a:rPr lang="sv-SE" sz="1500">
                <a:latin typeface="Helvetica"/>
                <a:cs typeface="Helvetica"/>
              </a:rPr>
              <a:t>Dataluckor</a:t>
            </a:r>
          </a:p>
        </p:txBody>
      </p:sp>
      <p:pic>
        <p:nvPicPr>
          <p:cNvPr id="10" name="Platshållare för bild 9" descr="En bild som visar text, bärbar dator, person, inomhus&#10;&#10;Automatiskt genererad beskrivning">
            <a:extLst>
              <a:ext uri="{FF2B5EF4-FFF2-40B4-BE49-F238E27FC236}">
                <a16:creationId xmlns:a16="http://schemas.microsoft.com/office/drawing/2014/main" id="{6407402A-3EEB-48F4-A031-CB2552A003C0}"/>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9097303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normAutofit/>
          </a:bodyPr>
          <a:lstStyle/>
          <a:p>
            <a:r>
              <a:rPr lang="sv-SE" sz="3200"/>
              <a:t>Nyckeltal för fönster och fönsterdörrar</a:t>
            </a:r>
          </a:p>
        </p:txBody>
      </p:sp>
      <p:sp>
        <p:nvSpPr>
          <p:cNvPr id="6" name="Platshållare för innehåll 5">
            <a:extLst>
              <a:ext uri="{FF2B5EF4-FFF2-40B4-BE49-F238E27FC236}">
                <a16:creationId xmlns:a16="http://schemas.microsoft.com/office/drawing/2014/main" id="{CA140485-ED3A-41A6-80D4-25B3A8586FE5}"/>
              </a:ext>
            </a:extLst>
          </p:cNvPr>
          <p:cNvSpPr>
            <a:spLocks noGrp="1"/>
          </p:cNvSpPr>
          <p:nvPr>
            <p:ph idx="1"/>
          </p:nvPr>
        </p:nvSpPr>
        <p:spPr>
          <a:xfrm>
            <a:off x="611187" y="1562100"/>
            <a:ext cx="2967586" cy="3435569"/>
          </a:xfrm>
        </p:spPr>
        <p:txBody>
          <a:bodyPr>
            <a:normAutofit/>
          </a:bodyPr>
          <a:lstStyle/>
          <a:p>
            <a:r>
              <a:rPr lang="sv-SE" sz="1600"/>
              <a:t>Nyckeltal redovisas i </a:t>
            </a:r>
            <a:br>
              <a:rPr lang="sv-SE" sz="1600"/>
            </a:br>
            <a:r>
              <a:rPr lang="sv-SE" sz="1600" i="1"/>
              <a:t>kg CO</a:t>
            </a:r>
            <a:r>
              <a:rPr lang="sv-SE" sz="1600" i="1" baseline="-25000"/>
              <a:t>2</a:t>
            </a:r>
            <a:r>
              <a:rPr lang="sv-SE" sz="1600" i="1"/>
              <a:t>e/m</a:t>
            </a:r>
            <a:r>
              <a:rPr lang="sv-SE" sz="1600" i="1" baseline="30000"/>
              <a:t>2</a:t>
            </a:r>
            <a:r>
              <a:rPr lang="sv-SE" sz="1600" i="1"/>
              <a:t> </a:t>
            </a:r>
            <a:r>
              <a:rPr lang="sv-SE" sz="1600"/>
              <a:t>fönster resp. fönsterdörr.</a:t>
            </a:r>
          </a:p>
          <a:p>
            <a:r>
              <a:rPr lang="sv-SE" sz="1600"/>
              <a:t>Redovisning sker per typ samt snitt i varje kategori.</a:t>
            </a:r>
          </a:p>
          <a:p>
            <a:r>
              <a:rPr lang="sv-SE" sz="1600"/>
              <a:t>Inkluderar ett fönster och en fönsterdörr som främst används i flerbostadshus.</a:t>
            </a:r>
          </a:p>
          <a:p>
            <a:r>
              <a:rPr lang="sv-SE" sz="1600"/>
              <a:t>Jämförelse görs mellan specifik klimatdata och typiska data från Boverkets klimatdatabas</a:t>
            </a:r>
            <a:r>
              <a:rPr lang="sv-SE" sz="1600" baseline="30000"/>
              <a:t>1</a:t>
            </a:r>
            <a:r>
              <a:rPr lang="sv-SE" sz="1600"/>
              <a:t>.</a:t>
            </a:r>
            <a:endParaRPr lang="sv-SE" sz="1600" baseline="30000"/>
          </a:p>
        </p:txBody>
      </p:sp>
      <p:graphicFrame>
        <p:nvGraphicFramePr>
          <p:cNvPr id="8" name="Tabell 7">
            <a:extLst>
              <a:ext uri="{FF2B5EF4-FFF2-40B4-BE49-F238E27FC236}">
                <a16:creationId xmlns:a16="http://schemas.microsoft.com/office/drawing/2014/main" id="{EC6CDAC7-029C-4351-8E52-F0936A89D287}"/>
              </a:ext>
            </a:extLst>
          </p:cNvPr>
          <p:cNvGraphicFramePr>
            <a:graphicFrameLocks noGrp="1"/>
          </p:cNvGraphicFramePr>
          <p:nvPr>
            <p:extLst>
              <p:ext uri="{D42A27DB-BD31-4B8C-83A1-F6EECF244321}">
                <p14:modId xmlns:p14="http://schemas.microsoft.com/office/powerpoint/2010/main" val="4087393708"/>
              </p:ext>
            </p:extLst>
          </p:nvPr>
        </p:nvGraphicFramePr>
        <p:xfrm>
          <a:off x="3578773" y="1169251"/>
          <a:ext cx="5508001" cy="4107471"/>
        </p:xfrm>
        <a:graphic>
          <a:graphicData uri="http://schemas.openxmlformats.org/drawingml/2006/table">
            <a:tbl>
              <a:tblPr/>
              <a:tblGrid>
                <a:gridCol w="1090996">
                  <a:extLst>
                    <a:ext uri="{9D8B030D-6E8A-4147-A177-3AD203B41FA5}">
                      <a16:colId xmlns:a16="http://schemas.microsoft.com/office/drawing/2014/main" val="3122379450"/>
                    </a:ext>
                  </a:extLst>
                </a:gridCol>
                <a:gridCol w="642568">
                  <a:extLst>
                    <a:ext uri="{9D8B030D-6E8A-4147-A177-3AD203B41FA5}">
                      <a16:colId xmlns:a16="http://schemas.microsoft.com/office/drawing/2014/main" val="1335184159"/>
                    </a:ext>
                  </a:extLst>
                </a:gridCol>
                <a:gridCol w="648490">
                  <a:extLst>
                    <a:ext uri="{9D8B030D-6E8A-4147-A177-3AD203B41FA5}">
                      <a16:colId xmlns:a16="http://schemas.microsoft.com/office/drawing/2014/main" val="2431491187"/>
                    </a:ext>
                  </a:extLst>
                </a:gridCol>
                <a:gridCol w="1094242">
                  <a:extLst>
                    <a:ext uri="{9D8B030D-6E8A-4147-A177-3AD203B41FA5}">
                      <a16:colId xmlns:a16="http://schemas.microsoft.com/office/drawing/2014/main" val="240619879"/>
                    </a:ext>
                  </a:extLst>
                </a:gridCol>
                <a:gridCol w="627492">
                  <a:extLst>
                    <a:ext uri="{9D8B030D-6E8A-4147-A177-3AD203B41FA5}">
                      <a16:colId xmlns:a16="http://schemas.microsoft.com/office/drawing/2014/main" val="2026909049"/>
                    </a:ext>
                  </a:extLst>
                </a:gridCol>
                <a:gridCol w="631352">
                  <a:extLst>
                    <a:ext uri="{9D8B030D-6E8A-4147-A177-3AD203B41FA5}">
                      <a16:colId xmlns:a16="http://schemas.microsoft.com/office/drawing/2014/main" val="779100333"/>
                    </a:ext>
                  </a:extLst>
                </a:gridCol>
                <a:gridCol w="772861">
                  <a:extLst>
                    <a:ext uri="{9D8B030D-6E8A-4147-A177-3AD203B41FA5}">
                      <a16:colId xmlns:a16="http://schemas.microsoft.com/office/drawing/2014/main" val="655824577"/>
                    </a:ext>
                  </a:extLst>
                </a:gridCol>
              </a:tblGrid>
              <a:tr h="229651">
                <a:tc>
                  <a:txBody>
                    <a:bodyPr/>
                    <a:lstStyle/>
                    <a:p>
                      <a:pPr marL="36000" algn="l" fontAlgn="b"/>
                      <a:r>
                        <a:rPr lang="sv-SE" sz="1200" b="1" i="0" u="none" strike="noStrike">
                          <a:solidFill>
                            <a:srgbClr val="000000"/>
                          </a:solidFill>
                          <a:effectLst/>
                          <a:latin typeface="Calibri" panose="020F0502020204030204" pitchFamily="34" charset="0"/>
                        </a:rPr>
                        <a:t>Fönster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50586647"/>
                  </a:ext>
                </a:extLst>
              </a:tr>
              <a:tr h="328072">
                <a:tc>
                  <a:txBody>
                    <a:bodyPr/>
                    <a:lstStyle/>
                    <a:p>
                      <a:pPr marL="36000" algn="l" fontAlgn="b"/>
                      <a:r>
                        <a:rPr lang="sv-SE" sz="14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gridSpan="2">
                  <a:txBody>
                    <a:bodyPr/>
                    <a:lstStyle/>
                    <a:p>
                      <a:pPr algn="ctr" fontAlgn="b"/>
                      <a:r>
                        <a:rPr lang="sv-SE" sz="900" b="1" i="0" u="none" strike="noStrike">
                          <a:solidFill>
                            <a:srgbClr val="000000"/>
                          </a:solidFill>
                          <a:effectLst/>
                          <a:latin typeface="Calibri" panose="020F0502020204030204" pitchFamily="34" charset="0"/>
                        </a:rPr>
                        <a:t>Specifik data </a:t>
                      </a:r>
                      <a:br>
                        <a:rPr lang="sv-SE" sz="900" b="1" i="0" u="none" strike="noStrike">
                          <a:solidFill>
                            <a:srgbClr val="000000"/>
                          </a:solidFill>
                          <a:effectLst/>
                          <a:latin typeface="Calibri" panose="020F0502020204030204" pitchFamily="34" charset="0"/>
                        </a:rPr>
                      </a:br>
                      <a:r>
                        <a:rPr lang="sv-SE" sz="900" b="1" i="0" u="none" strike="noStrike">
                          <a:solidFill>
                            <a:srgbClr val="000000"/>
                          </a:solidFill>
                          <a:effectLst/>
                          <a:latin typeface="Calibri" panose="020F0502020204030204" pitchFamily="34" charset="0"/>
                        </a:rPr>
                        <a:t>(baserat på EPD)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sv-SE"/>
                    </a:p>
                  </a:txBody>
                  <a:tcPr/>
                </a:tc>
                <a:tc>
                  <a:txBody>
                    <a:bodyPr/>
                    <a:lstStyle/>
                    <a:p>
                      <a:pPr algn="ctr" fontAlgn="b"/>
                      <a:r>
                        <a:rPr lang="sv-SE" sz="900" b="1" i="0" u="none" strike="noStrike">
                          <a:solidFill>
                            <a:srgbClr val="000000"/>
                          </a:solidFill>
                          <a:effectLst/>
                          <a:latin typeface="Calibri" panose="020F0502020204030204" pitchFamily="34" charset="0"/>
                        </a:rPr>
                        <a:t>Boverket typiska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3178314"/>
                  </a:ext>
                </a:extLst>
              </a:tr>
              <a:tr h="157475">
                <a:tc>
                  <a:txBody>
                    <a:bodyPr/>
                    <a:lstStyle/>
                    <a:p>
                      <a:pPr marL="36000" algn="l" fontAlgn="b"/>
                      <a:r>
                        <a:rPr lang="sv-SE" sz="900" b="1" i="0" u="none" strike="noStrike">
                          <a:solidFill>
                            <a:srgbClr val="000000"/>
                          </a:solidFill>
                          <a:effectLst/>
                          <a:latin typeface="Calibri" panose="020F0502020204030204" pitchFamily="34" charset="0"/>
                        </a:rPr>
                        <a:t>Användningsområde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1" i="0" u="none" strike="noStrike">
                          <a:solidFill>
                            <a:srgbClr val="000000"/>
                          </a:solidFill>
                          <a:effectLst/>
                          <a:latin typeface="Calibri" panose="020F0502020204030204" pitchFamily="34" charset="0"/>
                        </a:rPr>
                        <a:t>Typ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1" i="0" u="none" strike="noStrike">
                          <a:solidFill>
                            <a:srgbClr val="000000"/>
                          </a:solidFill>
                          <a:effectLst/>
                          <a:latin typeface="Calibri" panose="020F0502020204030204" pitchFamily="34" charset="0"/>
                        </a:rPr>
                        <a:t>Material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1" i="0" u="none" strike="noStrike">
                          <a:solidFill>
                            <a:srgbClr val="000000"/>
                          </a:solidFill>
                          <a:effectLst/>
                          <a:latin typeface="Calibri" panose="020F0502020204030204" pitchFamily="34" charset="0"/>
                        </a:rPr>
                        <a:t>Glasruta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1" i="0" u="none" strike="noStrike">
                          <a:solidFill>
                            <a:srgbClr val="000000"/>
                          </a:solidFill>
                          <a:effectLst/>
                          <a:latin typeface="Calibri" panose="020F0502020204030204" pitchFamily="34" charset="0"/>
                        </a:rPr>
                        <a:t>kg CO2e/m2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1" i="0" u="none" strike="noStrike">
                          <a:solidFill>
                            <a:srgbClr val="000000"/>
                          </a:solidFill>
                          <a:effectLst/>
                          <a:latin typeface="Calibri" panose="020F0502020204030204" pitchFamily="34" charset="0"/>
                        </a:rPr>
                        <a:t>kg CO2e/kg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1" i="0" u="none" strike="noStrike">
                          <a:solidFill>
                            <a:srgbClr val="000000"/>
                          </a:solidFill>
                          <a:effectLst/>
                          <a:latin typeface="Calibri" panose="020F0502020204030204" pitchFamily="34" charset="0"/>
                        </a:rPr>
                        <a:t>kg CO2e/kg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58612335"/>
                  </a:ext>
                </a:extLst>
              </a:tr>
              <a:tr h="157475">
                <a:tc>
                  <a:txBody>
                    <a:bodyPr/>
                    <a:lstStyle/>
                    <a:p>
                      <a:pPr marL="36000" algn="l" fontAlgn="b"/>
                      <a:r>
                        <a:rPr lang="sv-SE" sz="900" b="0" i="0" u="none" strike="noStrike">
                          <a:solidFill>
                            <a:srgbClr val="FF0000"/>
                          </a:solidFill>
                          <a:effectLst/>
                          <a:latin typeface="Calibri" panose="020F0502020204030204" pitchFamily="34" charset="0"/>
                        </a:rPr>
                        <a:t>Flerbostadshus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Fast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3-glas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62.1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57934413"/>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Vridfönster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3-glas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93.4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94969985"/>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Sidhängt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3-glas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76.7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88230507"/>
                  </a:ext>
                </a:extLst>
              </a:tr>
              <a:tr h="157475">
                <a:tc gridSpan="4">
                  <a:txBody>
                    <a:bodyPr/>
                    <a:lstStyle/>
                    <a:p>
                      <a:pPr marL="36000" algn="l" fontAlgn="b"/>
                      <a:r>
                        <a:rPr lang="sv-SE" sz="900" b="0" i="1" u="none" strike="noStrike">
                          <a:solidFill>
                            <a:srgbClr val="000000"/>
                          </a:solidFill>
                          <a:effectLst/>
                          <a:latin typeface="Calibri" panose="020F0502020204030204" pitchFamily="34" charset="0"/>
                        </a:rPr>
                        <a:t>Snitt träfönster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pPr marL="36000" algn="l" fontAlgn="b"/>
                      <a:endParaRPr lang="sv-SE" sz="900" b="0" i="1"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pPr marL="36000" algn="l" fontAlgn="b"/>
                      <a:endParaRPr lang="sv-SE" sz="900" b="0" i="1"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pPr marL="36000" algn="l" fontAlgn="b"/>
                      <a:endParaRPr lang="sv-SE" sz="900" b="0" i="1"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1" u="none" strike="noStrike">
                          <a:solidFill>
                            <a:srgbClr val="000000"/>
                          </a:solidFill>
                          <a:effectLst/>
                          <a:latin typeface="Calibri" panose="020F0502020204030204" pitchFamily="34" charset="0"/>
                        </a:rPr>
                        <a:t>77.4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1"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1"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34365086"/>
                  </a:ext>
                </a:extLst>
              </a:tr>
              <a:tr h="157475">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8280071"/>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Sidhängt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Alu/trä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3-glas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90.1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92415068"/>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Vridfönster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Alu/trä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marL="36000" algn="l" fontAlgn="b"/>
                      <a:r>
                        <a:rPr lang="sv-SE" sz="900" b="0" i="0" u="none" strike="noStrike">
                          <a:solidFill>
                            <a:srgbClr val="000000"/>
                          </a:solidFill>
                          <a:effectLst/>
                          <a:latin typeface="Calibri" panose="020F0502020204030204" pitchFamily="34" charset="0"/>
                        </a:rPr>
                        <a:t>3-glas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106.9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46935221"/>
                  </a:ext>
                </a:extLst>
              </a:tr>
              <a:tr h="157475">
                <a:tc gridSpan="4">
                  <a:txBody>
                    <a:bodyPr/>
                    <a:lstStyle/>
                    <a:p>
                      <a:pPr marL="36000" algn="l" fontAlgn="b"/>
                      <a:r>
                        <a:rPr lang="sv-SE" sz="900" b="0" i="1" u="none" strike="noStrike">
                          <a:solidFill>
                            <a:srgbClr val="000000"/>
                          </a:solidFill>
                          <a:effectLst/>
                          <a:latin typeface="Calibri" panose="020F0502020204030204" pitchFamily="34" charset="0"/>
                        </a:rPr>
                        <a:t>Snitt trä/</a:t>
                      </a:r>
                      <a:r>
                        <a:rPr lang="sv-SE" sz="900" b="0" i="1" u="none" strike="noStrike" err="1">
                          <a:solidFill>
                            <a:srgbClr val="000000"/>
                          </a:solidFill>
                          <a:effectLst/>
                          <a:latin typeface="Calibri" panose="020F0502020204030204" pitchFamily="34" charset="0"/>
                        </a:rPr>
                        <a:t>alu</a:t>
                      </a:r>
                      <a:r>
                        <a:rPr lang="sv-SE" sz="900" b="0" i="1" u="none" strike="noStrike">
                          <a:solidFill>
                            <a:srgbClr val="000000"/>
                          </a:solidFill>
                          <a:effectLst/>
                          <a:latin typeface="Calibri" panose="020F0502020204030204" pitchFamily="34" charset="0"/>
                        </a:rPr>
                        <a:t>-fönster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pPr marL="36000" algn="l" fontAlgn="b"/>
                      <a:endParaRPr lang="sv-SE" sz="900" b="0" i="1"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sv-SE"/>
                    </a:p>
                  </a:txBody>
                  <a:tcPr/>
                </a:tc>
                <a:tc hMerge="1">
                  <a:txBody>
                    <a:bodyPr/>
                    <a:lstStyle/>
                    <a:p>
                      <a:pPr marL="36000" algn="l" fontAlgn="b"/>
                      <a:endParaRPr lang="sv-SE" sz="900" b="0" i="1"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1" u="none" strike="noStrike">
                          <a:solidFill>
                            <a:srgbClr val="000000"/>
                          </a:solidFill>
                          <a:effectLst/>
                          <a:latin typeface="Calibri" panose="020F0502020204030204" pitchFamily="34" charset="0"/>
                        </a:rPr>
                        <a:t>98.5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1"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sv-SE" sz="900" b="0" i="1"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02686775"/>
                  </a:ext>
                </a:extLst>
              </a:tr>
              <a:tr h="157475">
                <a:tc>
                  <a:txBody>
                    <a:bodyPr/>
                    <a:lstStyle/>
                    <a:p>
                      <a:pPr marL="36000" algn="l" fontAlgn="b"/>
                      <a:endParaRPr lang="sv-SE"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l" fontAlgn="b"/>
                      <a:endParaRPr lang="sv-SE"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l" fontAlgn="b"/>
                      <a:endParaRPr lang="sv-SE"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00" algn="l" fontAlgn="b"/>
                      <a:endParaRPr lang="sv-SE"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v-SE"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v-SE"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sv-SE"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084242"/>
                  </a:ext>
                </a:extLst>
              </a:tr>
              <a:tr h="229651">
                <a:tc>
                  <a:txBody>
                    <a:bodyPr/>
                    <a:lstStyle/>
                    <a:p>
                      <a:pPr marL="36000" algn="l" fontAlgn="b"/>
                      <a:r>
                        <a:rPr lang="sv-SE" sz="1200" b="1" i="0" u="none" strike="noStrike">
                          <a:solidFill>
                            <a:srgbClr val="000000"/>
                          </a:solidFill>
                          <a:effectLst/>
                          <a:latin typeface="Calibri" panose="020F0502020204030204" pitchFamily="34" charset="0"/>
                        </a:rPr>
                        <a:t>Fönsterdörrar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b"/>
                      <a:r>
                        <a:rPr lang="sv-SE"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88579777"/>
                  </a:ext>
                </a:extLst>
              </a:tr>
              <a:tr h="328072">
                <a:tc>
                  <a:txBody>
                    <a:bodyPr/>
                    <a:lstStyle/>
                    <a:p>
                      <a:pPr marL="36000" algn="l" fontAlgn="b"/>
                      <a:r>
                        <a:rPr lang="sv-SE" sz="14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gridSpan="2">
                  <a:txBody>
                    <a:bodyPr/>
                    <a:lstStyle/>
                    <a:p>
                      <a:pPr algn="ctr" fontAlgn="b"/>
                      <a:r>
                        <a:rPr lang="sv-SE" sz="900" b="1" i="0" u="none" strike="noStrike">
                          <a:solidFill>
                            <a:srgbClr val="000000"/>
                          </a:solidFill>
                          <a:effectLst/>
                          <a:latin typeface="Calibri" panose="020F0502020204030204" pitchFamily="34" charset="0"/>
                        </a:rPr>
                        <a:t>Specifik data </a:t>
                      </a:r>
                      <a:br>
                        <a:rPr lang="sv-SE" sz="900" b="1" i="0" u="none" strike="noStrike">
                          <a:solidFill>
                            <a:srgbClr val="000000"/>
                          </a:solidFill>
                          <a:effectLst/>
                          <a:latin typeface="Calibri" panose="020F0502020204030204" pitchFamily="34" charset="0"/>
                        </a:rPr>
                      </a:br>
                      <a:r>
                        <a:rPr lang="sv-SE" sz="900" b="1" i="0" u="none" strike="noStrike">
                          <a:solidFill>
                            <a:srgbClr val="000000"/>
                          </a:solidFill>
                          <a:effectLst/>
                          <a:latin typeface="Calibri" panose="020F0502020204030204" pitchFamily="34" charset="0"/>
                        </a:rPr>
                        <a:t>(baserat på EPD)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sv-SE"/>
                    </a:p>
                  </a:txBody>
                  <a:tcPr/>
                </a:tc>
                <a:tc>
                  <a:txBody>
                    <a:bodyPr/>
                    <a:lstStyle/>
                    <a:p>
                      <a:pPr algn="ctr" fontAlgn="b"/>
                      <a:r>
                        <a:rPr lang="sv-SE" sz="900" b="1" i="0" u="none" strike="noStrike">
                          <a:solidFill>
                            <a:srgbClr val="000000"/>
                          </a:solidFill>
                          <a:effectLst/>
                          <a:latin typeface="Calibri" panose="020F0502020204030204" pitchFamily="34" charset="0"/>
                        </a:rPr>
                        <a:t>Boverket typiska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24123466"/>
                  </a:ext>
                </a:extLst>
              </a:tr>
              <a:tr h="157475">
                <a:tc>
                  <a:txBody>
                    <a:bodyPr/>
                    <a:lstStyle/>
                    <a:p>
                      <a:pPr marL="36000" algn="l" fontAlgn="b"/>
                      <a:r>
                        <a:rPr lang="sv-SE" sz="900" b="1" i="0" u="none" strike="noStrike">
                          <a:solidFill>
                            <a:srgbClr val="000000"/>
                          </a:solidFill>
                          <a:effectLst/>
                          <a:latin typeface="Calibri" panose="020F0502020204030204" pitchFamily="34" charset="0"/>
                        </a:rPr>
                        <a:t>Användningsområde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1" i="0" u="none" strike="noStrike">
                          <a:solidFill>
                            <a:srgbClr val="000000"/>
                          </a:solidFill>
                          <a:effectLst/>
                          <a:latin typeface="Calibri" panose="020F0502020204030204" pitchFamily="34" charset="0"/>
                        </a:rPr>
                        <a:t>Typ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1" i="0" u="none" strike="noStrike">
                          <a:solidFill>
                            <a:srgbClr val="000000"/>
                          </a:solidFill>
                          <a:effectLst/>
                          <a:latin typeface="Calibri" panose="020F0502020204030204" pitchFamily="34" charset="0"/>
                        </a:rPr>
                        <a:t>Material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1" i="0" u="none" strike="noStrike">
                          <a:solidFill>
                            <a:srgbClr val="000000"/>
                          </a:solidFill>
                          <a:effectLst/>
                          <a:latin typeface="Calibri" panose="020F0502020204030204" pitchFamily="34" charset="0"/>
                        </a:rPr>
                        <a:t>Glasruta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1" i="0" u="none" strike="noStrike">
                          <a:solidFill>
                            <a:srgbClr val="000000"/>
                          </a:solidFill>
                          <a:effectLst/>
                          <a:latin typeface="Calibri" panose="020F0502020204030204" pitchFamily="34" charset="0"/>
                        </a:rPr>
                        <a:t>kg CO2e/m2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1" i="0" u="none" strike="noStrike">
                          <a:solidFill>
                            <a:srgbClr val="000000"/>
                          </a:solidFill>
                          <a:effectLst/>
                          <a:latin typeface="Calibri" panose="020F0502020204030204" pitchFamily="34" charset="0"/>
                        </a:rPr>
                        <a:t>kg CO2e/kg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1" i="0" u="none" strike="noStrike">
                          <a:solidFill>
                            <a:srgbClr val="000000"/>
                          </a:solidFill>
                          <a:effectLst/>
                          <a:latin typeface="Calibri" panose="020F0502020204030204" pitchFamily="34" charset="0"/>
                        </a:rPr>
                        <a:t>kg CO2e/kg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76336420"/>
                  </a:ext>
                </a:extLst>
              </a:tr>
              <a:tr h="157475">
                <a:tc>
                  <a:txBody>
                    <a:bodyPr/>
                    <a:lstStyle/>
                    <a:p>
                      <a:pPr marL="36000" algn="l" fontAlgn="b"/>
                      <a:r>
                        <a:rPr lang="sv-SE" sz="900" b="0" i="0" u="none" strike="noStrike">
                          <a:solidFill>
                            <a:srgbClr val="FF0000"/>
                          </a:solidFill>
                          <a:effectLst/>
                          <a:latin typeface="Calibri" panose="020F0502020204030204" pitchFamily="34" charset="0"/>
                        </a:rPr>
                        <a:t>Flerbostadshus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Utåtgående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2+1 glas, halvinglasad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62.0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439710281"/>
                  </a:ext>
                </a:extLst>
              </a:tr>
              <a:tr h="157475">
                <a:tc gridSpan="4">
                  <a:txBody>
                    <a:bodyPr/>
                    <a:lstStyle/>
                    <a:p>
                      <a:pPr marL="36000" algn="l" fontAlgn="b"/>
                      <a:r>
                        <a:rPr lang="sv-SE" sz="900" b="0" i="1" u="none" strike="noStrike">
                          <a:solidFill>
                            <a:srgbClr val="000000"/>
                          </a:solidFill>
                          <a:effectLst/>
                          <a:latin typeface="Calibri" panose="020F0502020204030204" pitchFamily="34" charset="0"/>
                        </a:rPr>
                        <a:t>Snitt träfönsterdörr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pPr marL="36000" algn="l" fontAlgn="b"/>
                      <a:endParaRPr lang="sv-SE"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pPr marL="36000" algn="l" fontAlgn="b"/>
                      <a:endParaRPr lang="sv-SE"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pPr marL="36000" algn="l" fontAlgn="b"/>
                      <a:endParaRPr lang="sv-SE"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1" u="none" strike="noStrike">
                          <a:solidFill>
                            <a:srgbClr val="000000"/>
                          </a:solidFill>
                          <a:effectLst/>
                          <a:latin typeface="Calibri" panose="020F0502020204030204" pitchFamily="34" charset="0"/>
                        </a:rPr>
                        <a:t>62.0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1"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1" u="none" strike="noStrike">
                          <a:solidFill>
                            <a:srgbClr val="000000"/>
                          </a:solidFill>
                          <a:effectLst/>
                          <a:latin typeface="Calibri" panose="020F050202020403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47420593"/>
                  </a:ext>
                </a:extLst>
              </a:tr>
              <a:tr h="157475">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30118963"/>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Inåtgående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Alu/trä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3-glas, halvinglasad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77.5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6680005"/>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Utåtgående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Alu/trä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3-glas, halvinglasad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81.3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24384143"/>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Utåtgående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Alu/trä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2+1 glas, halvinglasad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91.8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851873780"/>
                  </a:ext>
                </a:extLst>
              </a:tr>
              <a:tr h="157475">
                <a:tc>
                  <a:txBody>
                    <a:bodyPr/>
                    <a:lstStyle/>
                    <a:p>
                      <a:pPr marL="36000" algn="l" fontAlgn="b"/>
                      <a:r>
                        <a:rPr lang="sv-SE" sz="900" b="0" i="0" u="none" strike="noStrike">
                          <a:solidFill>
                            <a:srgbClr val="000000"/>
                          </a:solidFill>
                          <a:effectLst/>
                          <a:latin typeface="Calibri" panose="020F0502020204030204" pitchFamily="34" charset="0"/>
                        </a:rPr>
                        <a:t>Småhus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Inåtgående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Alu/trä</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marL="36000" algn="l" fontAlgn="b"/>
                      <a:r>
                        <a:rPr lang="sv-SE" sz="900" b="0" i="0" u="none" strike="noStrike">
                          <a:solidFill>
                            <a:srgbClr val="000000"/>
                          </a:solidFill>
                          <a:effectLst/>
                          <a:latin typeface="Calibri" panose="020F0502020204030204" pitchFamily="34" charset="0"/>
                        </a:rPr>
                        <a:t>2+1 glas, halvinglasad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84.7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720393343"/>
                  </a:ext>
                </a:extLst>
              </a:tr>
              <a:tr h="157475">
                <a:tc gridSpan="4">
                  <a:txBody>
                    <a:bodyPr/>
                    <a:lstStyle/>
                    <a:p>
                      <a:pPr marL="36000" algn="l" fontAlgn="b"/>
                      <a:r>
                        <a:rPr lang="sv-SE" sz="900" b="0" i="1" u="none" strike="noStrike">
                          <a:solidFill>
                            <a:srgbClr val="000000"/>
                          </a:solidFill>
                          <a:effectLst/>
                          <a:latin typeface="Calibri" panose="020F0502020204030204" pitchFamily="34" charset="0"/>
                        </a:rPr>
                        <a:t>Snitt trä/</a:t>
                      </a:r>
                      <a:r>
                        <a:rPr lang="sv-SE" sz="900" b="0" i="1" u="none" strike="noStrike" err="1">
                          <a:solidFill>
                            <a:srgbClr val="000000"/>
                          </a:solidFill>
                          <a:effectLst/>
                          <a:latin typeface="Calibri" panose="020F0502020204030204" pitchFamily="34" charset="0"/>
                        </a:rPr>
                        <a:t>alu</a:t>
                      </a:r>
                      <a:r>
                        <a:rPr lang="sv-SE" sz="900" b="0" i="1" u="none" strike="noStrike">
                          <a:solidFill>
                            <a:srgbClr val="000000"/>
                          </a:solidFill>
                          <a:effectLst/>
                          <a:latin typeface="Calibri" panose="020F0502020204030204" pitchFamily="34" charset="0"/>
                        </a:rPr>
                        <a:t>-fönsterdörr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pPr marL="36000" algn="l" fontAlgn="b"/>
                      <a:endParaRPr lang="sv-SE" sz="900" b="0" i="1"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sv-SE"/>
                    </a:p>
                  </a:txBody>
                  <a:tcPr/>
                </a:tc>
                <a:tc hMerge="1">
                  <a:txBody>
                    <a:bodyPr/>
                    <a:lstStyle/>
                    <a:p>
                      <a:pPr marL="36000" algn="l" fontAlgn="b"/>
                      <a:endParaRPr lang="sv-SE" sz="900" b="0" i="1"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1" u="none" strike="noStrike">
                          <a:solidFill>
                            <a:srgbClr val="000000"/>
                          </a:solidFill>
                          <a:effectLst/>
                          <a:latin typeface="Calibri" panose="020F0502020204030204" pitchFamily="34" charset="0"/>
                        </a:rPr>
                        <a:t>83.8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1" u="none" strike="noStrike">
                          <a:solidFill>
                            <a:srgbClr val="000000"/>
                          </a:solidFill>
                          <a:effectLst/>
                          <a:latin typeface="Calibri" panose="020F050202020403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sv-SE" sz="900" b="0" i="1"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595352533"/>
                  </a:ext>
                </a:extLst>
              </a:tr>
            </a:tbl>
          </a:graphicData>
        </a:graphic>
      </p:graphicFrame>
      <p:sp>
        <p:nvSpPr>
          <p:cNvPr id="12" name="textruta 11">
            <a:extLst>
              <a:ext uri="{FF2B5EF4-FFF2-40B4-BE49-F238E27FC236}">
                <a16:creationId xmlns:a16="http://schemas.microsoft.com/office/drawing/2014/main" id="{37A7A49B-0819-4DC7-9E2E-476D9846323B}"/>
              </a:ext>
            </a:extLst>
          </p:cNvPr>
          <p:cNvSpPr txBox="1"/>
          <p:nvPr/>
        </p:nvSpPr>
        <p:spPr>
          <a:xfrm>
            <a:off x="1476242" y="5421768"/>
            <a:ext cx="7630511" cy="261610"/>
          </a:xfrm>
          <a:prstGeom prst="rect">
            <a:avLst/>
          </a:prstGeom>
          <a:noFill/>
        </p:spPr>
        <p:txBody>
          <a:bodyPr wrap="square" rtlCol="0">
            <a:spAutoFit/>
          </a:bodyPr>
          <a:lstStyle/>
          <a:p>
            <a:r>
              <a:rPr lang="sv-SE" sz="1100" baseline="30000"/>
              <a:t>1</a:t>
            </a:r>
            <a:r>
              <a:rPr lang="sv-SE" sz="1100"/>
              <a:t> </a:t>
            </a:r>
            <a:r>
              <a:rPr lang="sv-SE" sz="1100">
                <a:hlinkClick r:id="rId2"/>
              </a:rPr>
              <a:t>https://www.boverket.se/sv/byggande/hallbart-byggande-och-forvaltning/klimatdeklaration/klimatdatabas/</a:t>
            </a:r>
            <a:r>
              <a:rPr lang="sv-SE" sz="1100"/>
              <a:t>, hämtad 2021-07-20</a:t>
            </a:r>
          </a:p>
        </p:txBody>
      </p:sp>
      <p:sp>
        <p:nvSpPr>
          <p:cNvPr id="3" name="textruta 2">
            <a:extLst>
              <a:ext uri="{FF2B5EF4-FFF2-40B4-BE49-F238E27FC236}">
                <a16:creationId xmlns:a16="http://schemas.microsoft.com/office/drawing/2014/main" id="{375A4F59-56AE-486B-9A18-BF366A743D3C}"/>
              </a:ext>
            </a:extLst>
          </p:cNvPr>
          <p:cNvSpPr txBox="1"/>
          <p:nvPr/>
        </p:nvSpPr>
        <p:spPr>
          <a:xfrm>
            <a:off x="7048500" y="1722120"/>
            <a:ext cx="640080" cy="1424940"/>
          </a:xfrm>
          <a:prstGeom prst="rect">
            <a:avLst/>
          </a:prstGeom>
          <a:noFill/>
          <a:ln w="19050">
            <a:solidFill>
              <a:srgbClr val="FF0000"/>
            </a:solidFill>
          </a:ln>
        </p:spPr>
        <p:txBody>
          <a:bodyPr wrap="square" rtlCol="0">
            <a:spAutoFit/>
          </a:bodyPr>
          <a:lstStyle/>
          <a:p>
            <a:endParaRPr lang="sv-SE"/>
          </a:p>
        </p:txBody>
      </p:sp>
      <p:sp>
        <p:nvSpPr>
          <p:cNvPr id="7" name="textruta 6">
            <a:extLst>
              <a:ext uri="{FF2B5EF4-FFF2-40B4-BE49-F238E27FC236}">
                <a16:creationId xmlns:a16="http://schemas.microsoft.com/office/drawing/2014/main" id="{74483BA4-F174-4427-AD1C-B35530397A73}"/>
              </a:ext>
            </a:extLst>
          </p:cNvPr>
          <p:cNvSpPr txBox="1"/>
          <p:nvPr/>
        </p:nvSpPr>
        <p:spPr>
          <a:xfrm>
            <a:off x="7048500" y="3848519"/>
            <a:ext cx="640080" cy="1424940"/>
          </a:xfrm>
          <a:prstGeom prst="rect">
            <a:avLst/>
          </a:prstGeom>
          <a:noFill/>
          <a:ln w="19050">
            <a:solidFill>
              <a:srgbClr val="FF0000"/>
            </a:solidFill>
          </a:ln>
        </p:spPr>
        <p:txBody>
          <a:bodyPr wrap="square" rtlCol="0">
            <a:spAutoFit/>
          </a:bodyPr>
          <a:lstStyle/>
          <a:p>
            <a:endParaRPr lang="sv-SE"/>
          </a:p>
        </p:txBody>
      </p:sp>
    </p:spTree>
    <p:extLst>
      <p:ext uri="{BB962C8B-B14F-4D97-AF65-F5344CB8AC3E}">
        <p14:creationId xmlns:p14="http://schemas.microsoft.com/office/powerpoint/2010/main" val="303343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A923D9F-4D8C-4DA9-89A4-6471480EE7F2}"/>
              </a:ext>
            </a:extLst>
          </p:cNvPr>
          <p:cNvSpPr>
            <a:spLocks noGrp="1"/>
          </p:cNvSpPr>
          <p:nvPr>
            <p:ph idx="1"/>
          </p:nvPr>
        </p:nvSpPr>
        <p:spPr>
          <a:xfrm>
            <a:off x="611186" y="1237593"/>
            <a:ext cx="7921625" cy="3933497"/>
          </a:xfrm>
        </p:spPr>
        <p:txBody>
          <a:bodyPr>
            <a:normAutofit fontScale="85000" lnSpcReduction="10000"/>
          </a:bodyPr>
          <a:lstStyle/>
          <a:p>
            <a:r>
              <a:rPr lang="sv-SE">
                <a:latin typeface="Helvetica" panose="020B0604020202020204" pitchFamily="34" charset="0"/>
                <a:cs typeface="Helvetica" panose="020B0604020202020204" pitchFamily="34" charset="0"/>
              </a:rPr>
              <a:t>Fönster</a:t>
            </a:r>
          </a:p>
          <a:p>
            <a:pPr marL="557213" lvl="1" indent="-214313"/>
            <a:r>
              <a:rPr lang="sv-SE">
                <a:latin typeface="Helvetica" panose="020B0604020202020204" pitchFamily="34" charset="0"/>
                <a:cs typeface="Helvetica" panose="020B0604020202020204" pitchFamily="34" charset="0"/>
              </a:rPr>
              <a:t>Sverigefönster och Elitfönster har gett information om mest använda fönster för småhus. </a:t>
            </a:r>
          </a:p>
          <a:p>
            <a:pPr marL="557213" lvl="1" indent="-214313"/>
            <a:r>
              <a:rPr lang="sv-SE">
                <a:latin typeface="Helvetica" panose="020B0604020202020204" pitchFamily="34" charset="0"/>
                <a:cs typeface="Helvetica" panose="020B0604020202020204" pitchFamily="34" charset="0"/>
              </a:rPr>
              <a:t>Endast Sverigefönster hade EPD:er vid framtagande av nyckeltal. </a:t>
            </a:r>
          </a:p>
          <a:p>
            <a:pPr marL="557213" lvl="1" indent="-214313"/>
            <a:r>
              <a:rPr lang="sv-SE">
                <a:latin typeface="Helvetica" panose="020B0604020202020204" pitchFamily="34" charset="0"/>
                <a:cs typeface="Helvetica" panose="020B0604020202020204" pitchFamily="34" charset="0"/>
              </a:rPr>
              <a:t>Uppgifter om vanligaste fönstertyper stämmer däremot överens mellan de båda tillverkarna. </a:t>
            </a:r>
          </a:p>
          <a:p>
            <a:pPr marL="900113" lvl="2" indent="-214313"/>
            <a:r>
              <a:rPr lang="sv-SE">
                <a:latin typeface="Helvetica" panose="020B0604020202020204" pitchFamily="34" charset="0"/>
                <a:cs typeface="Helvetica" panose="020B0604020202020204" pitchFamily="34" charset="0"/>
              </a:rPr>
              <a:t>Den största skillnaden är skillnaden i antalet produkter vilka anses mest populära. </a:t>
            </a:r>
          </a:p>
          <a:p>
            <a:pPr marL="900113" lvl="2" indent="-214313"/>
            <a:r>
              <a:rPr lang="sv-SE">
                <a:latin typeface="Helvetica" panose="020B0604020202020204" pitchFamily="34" charset="0"/>
                <a:cs typeface="Helvetica" panose="020B0604020202020204" pitchFamily="34" charset="0"/>
              </a:rPr>
              <a:t>Elitfönster har tre fönster där samtliga är </a:t>
            </a:r>
            <a:r>
              <a:rPr lang="sv-SE" err="1">
                <a:latin typeface="Helvetica" panose="020B0604020202020204" pitchFamily="34" charset="0"/>
                <a:cs typeface="Helvetica" panose="020B0604020202020204" pitchFamily="34" charset="0"/>
              </a:rPr>
              <a:t>alu</a:t>
            </a:r>
            <a:r>
              <a:rPr lang="sv-SE">
                <a:latin typeface="Helvetica" panose="020B0604020202020204" pitchFamily="34" charset="0"/>
                <a:cs typeface="Helvetica" panose="020B0604020202020204" pitchFamily="34" charset="0"/>
              </a:rPr>
              <a:t>/trä samt 3-glas medan Sverigefönster har fem fönstertyper och en blandning mellan material och glasuppbyggnad. </a:t>
            </a:r>
          </a:p>
          <a:p>
            <a:r>
              <a:rPr lang="sv-SE">
                <a:latin typeface="Helvetica" panose="020B0604020202020204" pitchFamily="34" charset="0"/>
                <a:cs typeface="Helvetica" panose="020B0604020202020204" pitchFamily="34" charset="0"/>
              </a:rPr>
              <a:t>Fönsterdörrar</a:t>
            </a:r>
          </a:p>
          <a:p>
            <a:pPr marL="557213" lvl="1" indent="-214313"/>
            <a:r>
              <a:rPr lang="sv-SE">
                <a:latin typeface="Helvetica" panose="020B0604020202020204" pitchFamily="34" charset="0"/>
                <a:cs typeface="Helvetica" panose="020B0604020202020204" pitchFamily="34" charset="0"/>
              </a:rPr>
              <a:t>Sverigefönster har EPD:er för klimatpåverkan från fönsterdörrar, däremot inte några uppgifter om vilken som är mest populär. Även fönsterdörrarna har olika kombinationer av material glasuppbyggnad.</a:t>
            </a:r>
          </a:p>
          <a:p>
            <a:r>
              <a:rPr lang="sv-SE">
                <a:latin typeface="Helvetica" panose="020B0604020202020204" pitchFamily="34" charset="0"/>
                <a:cs typeface="Helvetica" panose="020B0604020202020204" pitchFamily="34" charset="0"/>
              </a:rPr>
              <a:t>Trädörrar</a:t>
            </a:r>
          </a:p>
          <a:p>
            <a:pPr marL="557213" lvl="1" indent="-214313"/>
            <a:r>
              <a:rPr lang="sv-SE">
                <a:latin typeface="Helvetica" panose="020B0604020202020204" pitchFamily="34" charset="0"/>
                <a:cs typeface="Helvetica" panose="020B0604020202020204" pitchFamily="34" charset="0"/>
              </a:rPr>
              <a:t>Information från dörrföretaget Diplomatdörrar AB har använts, dotterbolag till Elitfönster. </a:t>
            </a:r>
          </a:p>
          <a:p>
            <a:pPr marL="557213" lvl="1" indent="-214313"/>
            <a:r>
              <a:rPr lang="sv-SE">
                <a:latin typeface="Helvetica" panose="020B0604020202020204" pitchFamily="34" charset="0"/>
                <a:cs typeface="Helvetica" panose="020B0604020202020204" pitchFamily="34" charset="0"/>
              </a:rPr>
              <a:t>EPD inte funnits tillgänglig för den specifika dörren eller dörrar med liknande uppbyggnad.</a:t>
            </a:r>
          </a:p>
          <a:p>
            <a:pPr marL="557213" lvl="1" indent="-214313"/>
            <a:r>
              <a:rPr lang="sv-SE">
                <a:latin typeface="Helvetica" panose="020B0604020202020204" pitchFamily="34" charset="0"/>
                <a:cs typeface="Helvetica" panose="020B0604020202020204" pitchFamily="34" charset="0"/>
              </a:rPr>
              <a:t>Ingen schablon/nyckeltal har kunnat tas fram för trädörrar inom projektets omfattning. </a:t>
            </a:r>
          </a:p>
          <a:p>
            <a:pPr marL="557213" lvl="1" indent="-214313"/>
            <a:r>
              <a:rPr lang="sv-SE">
                <a:latin typeface="Helvetica" panose="020B0604020202020204" pitchFamily="34" charset="0"/>
                <a:cs typeface="Helvetica" panose="020B0604020202020204" pitchFamily="34" charset="0"/>
              </a:rPr>
              <a:t>Klimatdata för trädörrar finns att tillgå i Boverkets klimatdatabas.</a:t>
            </a:r>
          </a:p>
        </p:txBody>
      </p:sp>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lstStyle/>
          <a:p>
            <a:r>
              <a:rPr lang="sv-SE"/>
              <a:t>Klimatdata för fönster och dörrar - underlag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2B0587F4-02CE-40F3-A52E-15A1D9E95751}"/>
              </a:ext>
            </a:extLst>
          </p:cNvPr>
          <p:cNvSpPr>
            <a:spLocks noGrp="1"/>
          </p:cNvSpPr>
          <p:nvPr>
            <p:ph idx="1"/>
          </p:nvPr>
        </p:nvSpPr>
        <p:spPr>
          <a:xfrm>
            <a:off x="611186" y="1237593"/>
            <a:ext cx="7921625" cy="3924957"/>
          </a:xfrm>
        </p:spPr>
        <p:txBody>
          <a:bodyPr>
            <a:noAutofit/>
          </a:bodyPr>
          <a:lstStyle/>
          <a:p>
            <a:r>
              <a:rPr lang="sv-SE" sz="1400"/>
              <a:t>Beräkningssnurran är framtagen inom </a:t>
            </a:r>
            <a:r>
              <a:rPr lang="sv-SE" sz="1400" err="1"/>
              <a:t>KlivPå</a:t>
            </a:r>
            <a:r>
              <a:rPr lang="sv-SE" sz="1400"/>
              <a:t>-projektet och kan användas för att schablonmässigt beräkna klimatpåverkan från bygg- och installationsprocesser på en byggarbetsplats. </a:t>
            </a:r>
          </a:p>
          <a:p>
            <a:r>
              <a:rPr lang="sv-SE" sz="1400"/>
              <a:t>Beräkningssnurran inkluderar livscykelmodul A5.2-A5.5 och exkluderar A5.1 Spill. </a:t>
            </a:r>
          </a:p>
          <a:p>
            <a:r>
              <a:rPr lang="sv-SE" sz="1400"/>
              <a:t>Beräkningssnurran är uppdelad på två delar, en schablondel och en del där egen data kan användas för de mest energikrävande processerna under byggproduktionsskedet. I brist på egen data kan schabloner alltid användas.</a:t>
            </a:r>
          </a:p>
          <a:p>
            <a:r>
              <a:rPr lang="sv-SE" sz="1400"/>
              <a:t>Redovisningen görs primärt utan markarbeten (dvs. grävmaskin). Detta då markarbeten inte omfattas i lagkravet om klimatdeklaration för byggnader. </a:t>
            </a:r>
          </a:p>
          <a:p>
            <a:pPr lvl="1"/>
            <a:r>
              <a:rPr lang="sv-SE" sz="1200"/>
              <a:t>Däremot redovisas även resultatet inklusive markarbeten ifall man önskar att inkludera det i sin beräkning. </a:t>
            </a:r>
          </a:p>
          <a:p>
            <a:r>
              <a:rPr lang="sv-SE" sz="1400"/>
              <a:t>Eldrivna maskiner och inomhusbelysning påverkar klimatpåverkan lite och därmed används alltid en schablon baserat på byggtid.</a:t>
            </a:r>
          </a:p>
          <a:p>
            <a:r>
              <a:rPr lang="sv-SE" sz="1400"/>
              <a:t>Schabloner är konservativa värden som beräknas med ett påslag på 25% för att minimera risken att underskatta klimatpåverkan.</a:t>
            </a:r>
          </a:p>
          <a:p>
            <a:r>
              <a:rPr lang="sv-SE" sz="1400"/>
              <a:t>Då klimatdata för olika energislag kommer uppdateras årligen från Boverket går det att justera klimatdata i beräkningssnurran utefter uppdaterad klimatdata från Boverket. </a:t>
            </a:r>
          </a:p>
        </p:txBody>
      </p:sp>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normAutofit/>
          </a:bodyPr>
          <a:lstStyle/>
          <a:p>
            <a:r>
              <a:rPr lang="sv-SE" sz="3200"/>
              <a:t>Beräkningssnurra A5.2-A5.5</a:t>
            </a:r>
          </a:p>
        </p:txBody>
      </p:sp>
      <p:pic>
        <p:nvPicPr>
          <p:cNvPr id="5" name="Platshållare för innehåll 7">
            <a:extLst>
              <a:ext uri="{FF2B5EF4-FFF2-40B4-BE49-F238E27FC236}">
                <a16:creationId xmlns:a16="http://schemas.microsoft.com/office/drawing/2014/main" id="{834406B8-7412-4C57-BAAF-F64AFAC50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992" y="4870359"/>
            <a:ext cx="1111469" cy="777099"/>
          </a:xfrm>
          <a:prstGeom prst="rect">
            <a:avLst/>
          </a:prstGeom>
        </p:spPr>
      </p:pic>
    </p:spTree>
    <p:extLst>
      <p:ext uri="{BB962C8B-B14F-4D97-AF65-F5344CB8AC3E}">
        <p14:creationId xmlns:p14="http://schemas.microsoft.com/office/powerpoint/2010/main" val="4730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2B0587F4-02CE-40F3-A52E-15A1D9E95751}"/>
              </a:ext>
            </a:extLst>
          </p:cNvPr>
          <p:cNvSpPr>
            <a:spLocks noGrp="1"/>
          </p:cNvSpPr>
          <p:nvPr>
            <p:ph idx="1"/>
          </p:nvPr>
        </p:nvSpPr>
        <p:spPr>
          <a:xfrm>
            <a:off x="611186" y="1237593"/>
            <a:ext cx="7921625" cy="3924957"/>
          </a:xfrm>
        </p:spPr>
        <p:txBody>
          <a:bodyPr>
            <a:normAutofit/>
          </a:bodyPr>
          <a:lstStyle/>
          <a:p>
            <a:r>
              <a:rPr lang="sv-SE"/>
              <a:t>Väsentliga antaganden redovisas i separat flik i beräkningssnurran</a:t>
            </a:r>
          </a:p>
          <a:p>
            <a:r>
              <a:rPr lang="sv-SE"/>
              <a:t>Indata till beräkningssnurran kommer från </a:t>
            </a:r>
          </a:p>
          <a:p>
            <a:pPr lvl="1"/>
            <a:r>
              <a:rPr lang="sv-SE"/>
              <a:t>Underentreprenörer till småhustillverkare</a:t>
            </a:r>
          </a:p>
          <a:p>
            <a:pPr lvl="1"/>
            <a:r>
              <a:rPr lang="sv-SE"/>
              <a:t>Företagen </a:t>
            </a:r>
            <a:r>
              <a:rPr lang="sv-SE" err="1"/>
              <a:t>Cramo</a:t>
            </a:r>
            <a:r>
              <a:rPr lang="sv-SE"/>
              <a:t> (byggbodar) och </a:t>
            </a:r>
            <a:r>
              <a:rPr lang="sv-SE" err="1"/>
              <a:t>Elbjörn</a:t>
            </a:r>
            <a:r>
              <a:rPr lang="sv-SE"/>
              <a:t> (belysning, fläktar etc.) </a:t>
            </a:r>
          </a:p>
          <a:p>
            <a:pPr lvl="1"/>
            <a:r>
              <a:rPr lang="sv-SE"/>
              <a:t>Rapport Miljödata för arbetsfordon, Martin Erlandsson, IVL Svenska Miljöinstitutet, </a:t>
            </a:r>
            <a:br>
              <a:rPr lang="sv-SE"/>
            </a:br>
            <a:r>
              <a:rPr lang="sv-SE"/>
              <a:t>2013-02-22, dokument BPI 13/1</a:t>
            </a:r>
          </a:p>
        </p:txBody>
      </p:sp>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lstStyle/>
          <a:p>
            <a:r>
              <a:rPr lang="sv-SE"/>
              <a:t>Beräkningssnurra A5.2-A5.5 - underlag</a:t>
            </a:r>
          </a:p>
        </p:txBody>
      </p:sp>
      <p:pic>
        <p:nvPicPr>
          <p:cNvPr id="5" name="Platshållare för innehåll 7">
            <a:extLst>
              <a:ext uri="{FF2B5EF4-FFF2-40B4-BE49-F238E27FC236}">
                <a16:creationId xmlns:a16="http://schemas.microsoft.com/office/drawing/2014/main" id="{834406B8-7412-4C57-BAAF-F64AFAC50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992" y="4870359"/>
            <a:ext cx="1111469" cy="777099"/>
          </a:xfrm>
          <a:prstGeom prst="rect">
            <a:avLst/>
          </a:prstGeom>
        </p:spPr>
      </p:pic>
    </p:spTree>
    <p:extLst>
      <p:ext uri="{BB962C8B-B14F-4D97-AF65-F5344CB8AC3E}">
        <p14:creationId xmlns:p14="http://schemas.microsoft.com/office/powerpoint/2010/main" val="51513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C3AE9F48-578A-44C9-A39A-0966FFE90C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6992" y="4870359"/>
            <a:ext cx="1111469" cy="777099"/>
          </a:xfrm>
        </p:spPr>
      </p:pic>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normAutofit/>
          </a:bodyPr>
          <a:lstStyle/>
          <a:p>
            <a:r>
              <a:rPr lang="sv-SE" sz="3200"/>
              <a:t>Beräkningssnurra A5.2-A5.5 - indata</a:t>
            </a:r>
          </a:p>
        </p:txBody>
      </p:sp>
      <p:pic>
        <p:nvPicPr>
          <p:cNvPr id="3" name="Bildobjekt 2">
            <a:extLst>
              <a:ext uri="{FF2B5EF4-FFF2-40B4-BE49-F238E27FC236}">
                <a16:creationId xmlns:a16="http://schemas.microsoft.com/office/drawing/2014/main" id="{C75FB38B-9712-4033-96B8-4468E946D87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8957" y="1162246"/>
            <a:ext cx="5153009" cy="1450428"/>
          </a:xfrm>
          <a:prstGeom prst="rect">
            <a:avLst/>
          </a:prstGeom>
          <a:ln>
            <a:solidFill>
              <a:schemeClr val="tx1"/>
            </a:solidFill>
          </a:ln>
        </p:spPr>
      </p:pic>
      <p:pic>
        <p:nvPicPr>
          <p:cNvPr id="5" name="Bildobjekt 4">
            <a:extLst>
              <a:ext uri="{FF2B5EF4-FFF2-40B4-BE49-F238E27FC236}">
                <a16:creationId xmlns:a16="http://schemas.microsoft.com/office/drawing/2014/main" id="{AAA79134-3124-4754-9411-9A5223B5CC2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7030" y="2731376"/>
            <a:ext cx="3514553" cy="2226879"/>
          </a:xfrm>
          <a:prstGeom prst="rect">
            <a:avLst/>
          </a:prstGeom>
          <a:ln>
            <a:solidFill>
              <a:schemeClr val="tx1"/>
            </a:solidFill>
          </a:ln>
        </p:spPr>
      </p:pic>
      <p:pic>
        <p:nvPicPr>
          <p:cNvPr id="6" name="Bildobjekt 5">
            <a:extLst>
              <a:ext uri="{FF2B5EF4-FFF2-40B4-BE49-F238E27FC236}">
                <a16:creationId xmlns:a16="http://schemas.microsoft.com/office/drawing/2014/main" id="{66426217-CAC1-4543-A2A1-837FAB0CAF5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613384" y="1646311"/>
            <a:ext cx="3901966" cy="3239814"/>
          </a:xfrm>
          <a:prstGeom prst="rect">
            <a:avLst/>
          </a:prstGeom>
          <a:ln>
            <a:solidFill>
              <a:schemeClr val="tx1"/>
            </a:solidFill>
          </a:ln>
        </p:spPr>
      </p:pic>
      <p:sp>
        <p:nvSpPr>
          <p:cNvPr id="4" name="Rektangel 3">
            <a:extLst>
              <a:ext uri="{FF2B5EF4-FFF2-40B4-BE49-F238E27FC236}">
                <a16:creationId xmlns:a16="http://schemas.microsoft.com/office/drawing/2014/main" id="{93AB5C7D-966B-4B6B-8A0A-56C0E9CFFF91}"/>
              </a:ext>
            </a:extLst>
          </p:cNvPr>
          <p:cNvSpPr/>
          <p:nvPr/>
        </p:nvSpPr>
        <p:spPr>
          <a:xfrm>
            <a:off x="4707854" y="3182112"/>
            <a:ext cx="3443369" cy="8464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B4C1C82B-E443-4465-8446-3998580325B8}"/>
              </a:ext>
            </a:extLst>
          </p:cNvPr>
          <p:cNvSpPr/>
          <p:nvPr/>
        </p:nvSpPr>
        <p:spPr>
          <a:xfrm>
            <a:off x="4707854" y="2277485"/>
            <a:ext cx="3443369" cy="8464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5C2D2957-7634-4B8F-8F6A-3CDC4501CF4E}"/>
              </a:ext>
            </a:extLst>
          </p:cNvPr>
          <p:cNvSpPr/>
          <p:nvPr/>
        </p:nvSpPr>
        <p:spPr>
          <a:xfrm>
            <a:off x="5961888" y="2324572"/>
            <a:ext cx="694944" cy="1495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0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a:extLst>
              <a:ext uri="{FF2B5EF4-FFF2-40B4-BE49-F238E27FC236}">
                <a16:creationId xmlns:a16="http://schemas.microsoft.com/office/drawing/2014/main" id="{C3AE9F48-578A-44C9-A39A-0966FFE90C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66992" y="4870359"/>
            <a:ext cx="1111469" cy="777099"/>
          </a:xfrm>
        </p:spPr>
      </p:pic>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normAutofit/>
          </a:bodyPr>
          <a:lstStyle/>
          <a:p>
            <a:r>
              <a:rPr lang="sv-SE" sz="3200"/>
              <a:t>Beräkningssnurra A5.2-A5.5 - resultat</a:t>
            </a:r>
          </a:p>
        </p:txBody>
      </p:sp>
      <p:pic>
        <p:nvPicPr>
          <p:cNvPr id="15" name="Bildobjekt 14">
            <a:extLst>
              <a:ext uri="{FF2B5EF4-FFF2-40B4-BE49-F238E27FC236}">
                <a16:creationId xmlns:a16="http://schemas.microsoft.com/office/drawing/2014/main" id="{ED5275BC-61BC-4F69-8472-DA9BA1917B90}"/>
              </a:ext>
            </a:extLst>
          </p:cNvPr>
          <p:cNvPicPr>
            <a:picLocks noChangeAspect="1"/>
          </p:cNvPicPr>
          <p:nvPr/>
        </p:nvPicPr>
        <p:blipFill>
          <a:blip r:embed="rId3"/>
          <a:stretch>
            <a:fillRect/>
          </a:stretch>
        </p:blipFill>
        <p:spPr>
          <a:xfrm>
            <a:off x="520264" y="1135620"/>
            <a:ext cx="5817476" cy="1144246"/>
          </a:xfrm>
          <a:prstGeom prst="rect">
            <a:avLst/>
          </a:prstGeom>
          <a:ln>
            <a:solidFill>
              <a:schemeClr val="tx1"/>
            </a:solidFill>
          </a:ln>
        </p:spPr>
      </p:pic>
      <p:pic>
        <p:nvPicPr>
          <p:cNvPr id="17" name="Bildobjekt 16">
            <a:extLst>
              <a:ext uri="{FF2B5EF4-FFF2-40B4-BE49-F238E27FC236}">
                <a16:creationId xmlns:a16="http://schemas.microsoft.com/office/drawing/2014/main" id="{79ADBD63-FC68-4EE9-ABE8-03D595534985}"/>
              </a:ext>
            </a:extLst>
          </p:cNvPr>
          <p:cNvPicPr>
            <a:picLocks noChangeAspect="1"/>
          </p:cNvPicPr>
          <p:nvPr/>
        </p:nvPicPr>
        <p:blipFill>
          <a:blip r:embed="rId4"/>
          <a:stretch>
            <a:fillRect/>
          </a:stretch>
        </p:blipFill>
        <p:spPr>
          <a:xfrm>
            <a:off x="520264" y="2444774"/>
            <a:ext cx="3129074" cy="2290929"/>
          </a:xfrm>
          <a:prstGeom prst="rect">
            <a:avLst/>
          </a:prstGeom>
          <a:ln>
            <a:solidFill>
              <a:schemeClr val="tx1"/>
            </a:solidFill>
          </a:ln>
        </p:spPr>
      </p:pic>
      <p:pic>
        <p:nvPicPr>
          <p:cNvPr id="19" name="Bildobjekt 18">
            <a:extLst>
              <a:ext uri="{FF2B5EF4-FFF2-40B4-BE49-F238E27FC236}">
                <a16:creationId xmlns:a16="http://schemas.microsoft.com/office/drawing/2014/main" id="{7F70B01C-FBE7-4FB7-BF12-89B0C6BB0F44}"/>
              </a:ext>
            </a:extLst>
          </p:cNvPr>
          <p:cNvPicPr>
            <a:picLocks noChangeAspect="1"/>
          </p:cNvPicPr>
          <p:nvPr/>
        </p:nvPicPr>
        <p:blipFill>
          <a:blip r:embed="rId5"/>
          <a:stretch>
            <a:fillRect/>
          </a:stretch>
        </p:blipFill>
        <p:spPr>
          <a:xfrm>
            <a:off x="3886198" y="2444773"/>
            <a:ext cx="3337562" cy="1527359"/>
          </a:xfrm>
          <a:prstGeom prst="rect">
            <a:avLst/>
          </a:prstGeom>
          <a:ln>
            <a:solidFill>
              <a:schemeClr val="tx1"/>
            </a:solidFill>
          </a:ln>
        </p:spPr>
      </p:pic>
      <p:pic>
        <p:nvPicPr>
          <p:cNvPr id="21" name="Bildobjekt 20">
            <a:extLst>
              <a:ext uri="{FF2B5EF4-FFF2-40B4-BE49-F238E27FC236}">
                <a16:creationId xmlns:a16="http://schemas.microsoft.com/office/drawing/2014/main" id="{5C4AD899-F83E-4D3A-A5B6-1BA93BBADE60}"/>
              </a:ext>
            </a:extLst>
          </p:cNvPr>
          <p:cNvPicPr>
            <a:picLocks noChangeAspect="1"/>
          </p:cNvPicPr>
          <p:nvPr/>
        </p:nvPicPr>
        <p:blipFill>
          <a:blip r:embed="rId6"/>
          <a:stretch>
            <a:fillRect/>
          </a:stretch>
        </p:blipFill>
        <p:spPr>
          <a:xfrm>
            <a:off x="3886198" y="4218941"/>
            <a:ext cx="3787142" cy="1140998"/>
          </a:xfrm>
          <a:prstGeom prst="rect">
            <a:avLst/>
          </a:prstGeom>
          <a:ln>
            <a:solidFill>
              <a:schemeClr val="tx1"/>
            </a:solidFill>
          </a:ln>
        </p:spPr>
      </p:pic>
    </p:spTree>
    <p:extLst>
      <p:ext uri="{BB962C8B-B14F-4D97-AF65-F5344CB8AC3E}">
        <p14:creationId xmlns:p14="http://schemas.microsoft.com/office/powerpoint/2010/main" val="211986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A923D9F-4D8C-4DA9-89A4-6471480EE7F2}"/>
              </a:ext>
            </a:extLst>
          </p:cNvPr>
          <p:cNvSpPr>
            <a:spLocks noGrp="1"/>
          </p:cNvSpPr>
          <p:nvPr>
            <p:ph idx="1"/>
          </p:nvPr>
        </p:nvSpPr>
        <p:spPr>
          <a:xfrm>
            <a:off x="611186" y="1576552"/>
            <a:ext cx="7921625" cy="3594538"/>
          </a:xfrm>
        </p:spPr>
        <p:txBody>
          <a:bodyPr>
            <a:normAutofit/>
          </a:bodyPr>
          <a:lstStyle/>
          <a:p>
            <a:r>
              <a:rPr lang="sv-SE" sz="1600" dirty="0"/>
              <a:t>Nyckeltal för olika installationskategorier har tagits fram inom </a:t>
            </a:r>
            <a:r>
              <a:rPr lang="sv-SE" sz="1600" dirty="0" err="1"/>
              <a:t>KlivPå</a:t>
            </a:r>
            <a:r>
              <a:rPr lang="sv-SE" sz="1600" dirty="0"/>
              <a:t>-projektet.</a:t>
            </a:r>
          </a:p>
          <a:p>
            <a:r>
              <a:rPr lang="sv-SE" sz="1600" dirty="0"/>
              <a:t>Nyckeltal har tagits fram för Ventilation, VS och El.</a:t>
            </a:r>
          </a:p>
          <a:p>
            <a:r>
              <a:rPr lang="sv-SE" sz="1600" dirty="0"/>
              <a:t>I kategorin Ventilation är värmepump särredovisad från övriga delar. </a:t>
            </a:r>
          </a:p>
          <a:p>
            <a:r>
              <a:rPr lang="sv-SE" sz="1600" dirty="0"/>
              <a:t>Kategorin VS är uppdelad i underkategorierna Rördragning, Radiatorer, Sanitetsvaror och Golvvärme.</a:t>
            </a:r>
          </a:p>
          <a:p>
            <a:r>
              <a:rPr lang="sv-SE" sz="1600" dirty="0"/>
              <a:t>Underlag för nyckeltalen kommer från flertalet småhus från Fiskarhedenvillan och Derome.</a:t>
            </a:r>
          </a:p>
          <a:p>
            <a:r>
              <a:rPr lang="sv-SE" sz="1600" dirty="0"/>
              <a:t>Observera att resultatet är nyckeltal och är inte konservativt satta.</a:t>
            </a:r>
          </a:p>
        </p:txBody>
      </p:sp>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normAutofit/>
          </a:bodyPr>
          <a:lstStyle/>
          <a:p>
            <a:r>
              <a:rPr lang="sv-SE" sz="3200"/>
              <a:t>Nyckeltal för installationer</a:t>
            </a:r>
          </a:p>
        </p:txBody>
      </p:sp>
      <p:pic>
        <p:nvPicPr>
          <p:cNvPr id="4" name="Platshållare för innehåll 7">
            <a:extLst>
              <a:ext uri="{FF2B5EF4-FFF2-40B4-BE49-F238E27FC236}">
                <a16:creationId xmlns:a16="http://schemas.microsoft.com/office/drawing/2014/main" id="{A1FB71B0-5348-4FDC-9B62-07A7633E7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992" y="4870359"/>
            <a:ext cx="1111469" cy="777099"/>
          </a:xfrm>
          <a:prstGeom prst="rect">
            <a:avLst/>
          </a:prstGeom>
        </p:spPr>
      </p:pic>
    </p:spTree>
    <p:extLst>
      <p:ext uri="{BB962C8B-B14F-4D97-AF65-F5344CB8AC3E}">
        <p14:creationId xmlns:p14="http://schemas.microsoft.com/office/powerpoint/2010/main" val="404572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2B0587F4-02CE-40F3-A52E-15A1D9E95751}"/>
              </a:ext>
            </a:extLst>
          </p:cNvPr>
          <p:cNvSpPr>
            <a:spLocks noGrp="1"/>
          </p:cNvSpPr>
          <p:nvPr>
            <p:ph idx="1"/>
          </p:nvPr>
        </p:nvSpPr>
        <p:spPr>
          <a:xfrm>
            <a:off x="611186" y="1237593"/>
            <a:ext cx="7921625" cy="3924957"/>
          </a:xfrm>
        </p:spPr>
        <p:txBody>
          <a:bodyPr>
            <a:normAutofit/>
          </a:bodyPr>
          <a:lstStyle/>
          <a:p>
            <a:r>
              <a:rPr lang="sv-SE"/>
              <a:t>Beräkningar genomförda av IVL Svenska Miljöinstitutet</a:t>
            </a:r>
          </a:p>
          <a:p>
            <a:r>
              <a:rPr lang="sv-SE"/>
              <a:t>Underlag kommer från Derome och Fiskarhedenvillan där underlag för flertalet småhus använts för schabloner med mer osäkerhet.</a:t>
            </a:r>
          </a:p>
          <a:p>
            <a:r>
              <a:rPr lang="sv-SE"/>
              <a:t>Klimatdata har primärt tagits från BM samt från Finlands databas.</a:t>
            </a:r>
          </a:p>
        </p:txBody>
      </p:sp>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a:xfrm>
            <a:off x="628650" y="304271"/>
            <a:ext cx="7886700" cy="686329"/>
          </a:xfrm>
        </p:spPr>
        <p:txBody>
          <a:bodyPr/>
          <a:lstStyle/>
          <a:p>
            <a:r>
              <a:rPr lang="sv-SE" sz="2800"/>
              <a:t>Nyckeltal för installationer</a:t>
            </a:r>
            <a:r>
              <a:rPr lang="sv-SE"/>
              <a:t>- underlag</a:t>
            </a:r>
          </a:p>
        </p:txBody>
      </p:sp>
      <p:pic>
        <p:nvPicPr>
          <p:cNvPr id="5" name="Platshållare för innehåll 7">
            <a:extLst>
              <a:ext uri="{FF2B5EF4-FFF2-40B4-BE49-F238E27FC236}">
                <a16:creationId xmlns:a16="http://schemas.microsoft.com/office/drawing/2014/main" id="{834406B8-7412-4C57-BAAF-F64AFAC50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992" y="4870359"/>
            <a:ext cx="1111469" cy="777099"/>
          </a:xfrm>
          <a:prstGeom prst="rect">
            <a:avLst/>
          </a:prstGeom>
        </p:spPr>
      </p:pic>
    </p:spTree>
    <p:extLst>
      <p:ext uri="{BB962C8B-B14F-4D97-AF65-F5344CB8AC3E}">
        <p14:creationId xmlns:p14="http://schemas.microsoft.com/office/powerpoint/2010/main" val="165267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B4BAED-397A-44F8-B0CD-A6D927FD389E}"/>
              </a:ext>
            </a:extLst>
          </p:cNvPr>
          <p:cNvSpPr>
            <a:spLocks noGrp="1"/>
          </p:cNvSpPr>
          <p:nvPr>
            <p:ph type="title"/>
          </p:nvPr>
        </p:nvSpPr>
        <p:spPr/>
        <p:txBody>
          <a:bodyPr>
            <a:normAutofit/>
          </a:bodyPr>
          <a:lstStyle/>
          <a:p>
            <a:r>
              <a:rPr lang="sv-SE" sz="3200"/>
              <a:t>Nyckeltal för installationer</a:t>
            </a:r>
            <a:br>
              <a:rPr lang="sv-SE" sz="3200"/>
            </a:br>
            <a:r>
              <a:rPr lang="sv-SE" sz="2000"/>
              <a:t>Obs! A1-A5.1, ej konservativt satta</a:t>
            </a:r>
            <a:endParaRPr lang="sv-SE" sz="3200"/>
          </a:p>
        </p:txBody>
      </p:sp>
      <p:pic>
        <p:nvPicPr>
          <p:cNvPr id="4" name="Platshållare för innehåll 7">
            <a:extLst>
              <a:ext uri="{FF2B5EF4-FFF2-40B4-BE49-F238E27FC236}">
                <a16:creationId xmlns:a16="http://schemas.microsoft.com/office/drawing/2014/main" id="{A1FB71B0-5348-4FDC-9B62-07A7633E7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992" y="4870359"/>
            <a:ext cx="1111469" cy="777099"/>
          </a:xfrm>
          <a:prstGeom prst="rect">
            <a:avLst/>
          </a:prstGeom>
        </p:spPr>
      </p:pic>
      <p:graphicFrame>
        <p:nvGraphicFramePr>
          <p:cNvPr id="8" name="Platshållare för innehåll 7">
            <a:extLst>
              <a:ext uri="{FF2B5EF4-FFF2-40B4-BE49-F238E27FC236}">
                <a16:creationId xmlns:a16="http://schemas.microsoft.com/office/drawing/2014/main" id="{1BC8AB07-F9C9-4A77-87B6-57AA2833C16F}"/>
              </a:ext>
            </a:extLst>
          </p:cNvPr>
          <p:cNvGraphicFramePr>
            <a:graphicFrameLocks noGrp="1"/>
          </p:cNvGraphicFramePr>
          <p:nvPr>
            <p:ph idx="1"/>
            <p:extLst>
              <p:ext uri="{D42A27DB-BD31-4B8C-83A1-F6EECF244321}">
                <p14:modId xmlns:p14="http://schemas.microsoft.com/office/powerpoint/2010/main" val="359402532"/>
              </p:ext>
            </p:extLst>
          </p:nvPr>
        </p:nvGraphicFramePr>
        <p:xfrm>
          <a:off x="792201" y="1526481"/>
          <a:ext cx="7437400" cy="2989151"/>
        </p:xfrm>
        <a:graphic>
          <a:graphicData uri="http://schemas.openxmlformats.org/drawingml/2006/table">
            <a:tbl>
              <a:tblPr/>
              <a:tblGrid>
                <a:gridCol w="1835101">
                  <a:extLst>
                    <a:ext uri="{9D8B030D-6E8A-4147-A177-3AD203B41FA5}">
                      <a16:colId xmlns:a16="http://schemas.microsoft.com/office/drawing/2014/main" val="1266999854"/>
                    </a:ext>
                  </a:extLst>
                </a:gridCol>
                <a:gridCol w="762237">
                  <a:extLst>
                    <a:ext uri="{9D8B030D-6E8A-4147-A177-3AD203B41FA5}">
                      <a16:colId xmlns:a16="http://schemas.microsoft.com/office/drawing/2014/main" val="2416414792"/>
                    </a:ext>
                  </a:extLst>
                </a:gridCol>
                <a:gridCol w="703604">
                  <a:extLst>
                    <a:ext uri="{9D8B030D-6E8A-4147-A177-3AD203B41FA5}">
                      <a16:colId xmlns:a16="http://schemas.microsoft.com/office/drawing/2014/main" val="2520969247"/>
                    </a:ext>
                  </a:extLst>
                </a:gridCol>
                <a:gridCol w="1700374">
                  <a:extLst>
                    <a:ext uri="{9D8B030D-6E8A-4147-A177-3AD203B41FA5}">
                      <a16:colId xmlns:a16="http://schemas.microsoft.com/office/drawing/2014/main" val="80578800"/>
                    </a:ext>
                  </a:extLst>
                </a:gridCol>
                <a:gridCol w="2436084">
                  <a:extLst>
                    <a:ext uri="{9D8B030D-6E8A-4147-A177-3AD203B41FA5}">
                      <a16:colId xmlns:a16="http://schemas.microsoft.com/office/drawing/2014/main" val="4178344446"/>
                    </a:ext>
                  </a:extLst>
                </a:gridCol>
              </a:tblGrid>
              <a:tr h="539914">
                <a:tc>
                  <a:txBody>
                    <a:bodyPr/>
                    <a:lstStyle/>
                    <a:p>
                      <a:pPr algn="l" fontAlgn="ctr">
                        <a:lnSpc>
                          <a:spcPts val="1200"/>
                        </a:lnSpc>
                        <a:spcAft>
                          <a:spcPts val="800"/>
                        </a:spcAft>
                      </a:pPr>
                      <a:r>
                        <a:rPr lang="sv-SE" sz="1050" b="1" kern="1200">
                          <a:solidFill>
                            <a:srgbClr val="FFFFFF"/>
                          </a:solidFill>
                          <a:effectLst/>
                          <a:latin typeface="Calibri" panose="020F0502020204030204" pitchFamily="34" charset="0"/>
                          <a:ea typeface="+mn-ea"/>
                          <a:cs typeface="Times New Roman" panose="02020603050405020304" pitchFamily="18" charset="0"/>
                        </a:rPr>
                        <a:t>Kategori</a:t>
                      </a:r>
                      <a:endParaRPr lang="sv-SE" sz="1050">
                        <a:effectLst/>
                        <a:latin typeface="Cambria" panose="02040503050406030204" pitchFamily="18" charset="0"/>
                        <a:ea typeface="+mn-ea"/>
                        <a:cs typeface="Times New Roman" panose="02020603050405020304" pitchFamily="18" charset="0"/>
                      </a:endParaRPr>
                    </a:p>
                  </a:txBody>
                  <a:tcPr marL="6286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l" fontAlgn="ctr">
                        <a:lnSpc>
                          <a:spcPts val="1200"/>
                        </a:lnSpc>
                        <a:spcAft>
                          <a:spcPts val="800"/>
                        </a:spcAft>
                      </a:pPr>
                      <a:r>
                        <a:rPr lang="sv-SE" sz="1050" b="1" kern="1200">
                          <a:solidFill>
                            <a:srgbClr val="FFFFFF"/>
                          </a:solidFill>
                          <a:effectLst/>
                          <a:latin typeface="Calibri" panose="020F0502020204030204" pitchFamily="34" charset="0"/>
                          <a:ea typeface="+mn-ea"/>
                          <a:cs typeface="Times New Roman" panose="02020603050405020304" pitchFamily="18" charset="0"/>
                        </a:rPr>
                        <a:t>kg CO</a:t>
                      </a:r>
                      <a:r>
                        <a:rPr lang="sv-SE" sz="1050" b="1" kern="1200" baseline="-25000">
                          <a:solidFill>
                            <a:srgbClr val="FFFFFF"/>
                          </a:solidFill>
                          <a:effectLst/>
                          <a:latin typeface="Calibri" panose="020F0502020204030204" pitchFamily="34" charset="0"/>
                          <a:ea typeface="+mn-ea"/>
                          <a:cs typeface="Times New Roman" panose="02020603050405020304" pitchFamily="18" charset="0"/>
                        </a:rPr>
                        <a:t>2</a:t>
                      </a:r>
                      <a:r>
                        <a:rPr lang="sv-SE" sz="1050" b="1" kern="1200">
                          <a:solidFill>
                            <a:srgbClr val="FFFFFF"/>
                          </a:solidFill>
                          <a:effectLst/>
                          <a:latin typeface="Calibri" panose="020F0502020204030204" pitchFamily="34" charset="0"/>
                          <a:ea typeface="+mn-ea"/>
                          <a:cs typeface="Times New Roman" panose="02020603050405020304" pitchFamily="18" charset="0"/>
                        </a:rPr>
                        <a:t>e /m</a:t>
                      </a:r>
                      <a:r>
                        <a:rPr lang="sv-SE" sz="1050" b="1" kern="1200" baseline="30000">
                          <a:solidFill>
                            <a:srgbClr val="FFFFFF"/>
                          </a:solidFill>
                          <a:effectLst/>
                          <a:latin typeface="Calibri" panose="020F0502020204030204" pitchFamily="34" charset="0"/>
                          <a:ea typeface="+mn-ea"/>
                          <a:cs typeface="Times New Roman" panose="02020603050405020304" pitchFamily="18" charset="0"/>
                        </a:rPr>
                        <a:t>2</a:t>
                      </a:r>
                      <a:r>
                        <a:rPr lang="sv-SE" sz="1050" b="1" kern="1200">
                          <a:solidFill>
                            <a:srgbClr val="FFFFFF"/>
                          </a:solidFill>
                          <a:effectLst/>
                          <a:latin typeface="Calibri" panose="020F0502020204030204" pitchFamily="34" charset="0"/>
                          <a:ea typeface="+mn-ea"/>
                          <a:cs typeface="Times New Roman" panose="02020603050405020304" pitchFamily="18" charset="0"/>
                        </a:rPr>
                        <a:t> BTA</a:t>
                      </a:r>
                      <a:endParaRPr lang="sv-SE" sz="1050">
                        <a:effectLst/>
                        <a:latin typeface="Cambria" panose="02040503050406030204" pitchFamily="18" charset="0"/>
                        <a:ea typeface="+mn-ea"/>
                        <a:cs typeface="Times New Roman" panose="02020603050405020304" pitchFamily="18" charset="0"/>
                      </a:endParaRPr>
                    </a:p>
                  </a:txBody>
                  <a:tcPr marL="6286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l" fontAlgn="ctr">
                        <a:lnSpc>
                          <a:spcPts val="1200"/>
                        </a:lnSpc>
                        <a:spcAft>
                          <a:spcPts val="800"/>
                        </a:spcAft>
                      </a:pPr>
                      <a:r>
                        <a:rPr lang="sv-SE" sz="1050" b="1" kern="1200">
                          <a:solidFill>
                            <a:srgbClr val="FFFFFF"/>
                          </a:solidFill>
                          <a:effectLst/>
                          <a:latin typeface="Calibri" panose="020F0502020204030204" pitchFamily="34" charset="0"/>
                          <a:ea typeface="+mn-ea"/>
                          <a:cs typeface="Times New Roman" panose="02020603050405020304" pitchFamily="18" charset="0"/>
                        </a:rPr>
                        <a:t>kg CO</a:t>
                      </a:r>
                      <a:r>
                        <a:rPr lang="sv-SE" sz="1050" b="1" kern="1200" baseline="-25000">
                          <a:solidFill>
                            <a:srgbClr val="FFFFFF"/>
                          </a:solidFill>
                          <a:effectLst/>
                          <a:latin typeface="Calibri" panose="020F0502020204030204" pitchFamily="34" charset="0"/>
                          <a:ea typeface="+mn-ea"/>
                          <a:cs typeface="Times New Roman" panose="02020603050405020304" pitchFamily="18" charset="0"/>
                        </a:rPr>
                        <a:t>2</a:t>
                      </a:r>
                      <a:r>
                        <a:rPr lang="sv-SE" sz="1050" b="1" kern="1200">
                          <a:solidFill>
                            <a:srgbClr val="FFFFFF"/>
                          </a:solidFill>
                          <a:effectLst/>
                          <a:latin typeface="Calibri" panose="020F0502020204030204" pitchFamily="34" charset="0"/>
                          <a:ea typeface="+mn-ea"/>
                          <a:cs typeface="Times New Roman" panose="02020603050405020304" pitchFamily="18" charset="0"/>
                        </a:rPr>
                        <a:t>e</a:t>
                      </a:r>
                      <a:endParaRPr lang="sv-SE" sz="1050">
                        <a:effectLst/>
                        <a:latin typeface="Cambria" panose="02040503050406030204" pitchFamily="18" charset="0"/>
                        <a:ea typeface="+mn-ea"/>
                        <a:cs typeface="Times New Roman" panose="02020603050405020304" pitchFamily="18" charset="0"/>
                      </a:endParaRPr>
                    </a:p>
                  </a:txBody>
                  <a:tcPr marL="6286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l" fontAlgn="ctr">
                        <a:lnSpc>
                          <a:spcPts val="1200"/>
                        </a:lnSpc>
                        <a:spcAft>
                          <a:spcPts val="800"/>
                        </a:spcAft>
                      </a:pPr>
                      <a:r>
                        <a:rPr lang="sv-SE" sz="1050" b="1" kern="1200">
                          <a:solidFill>
                            <a:srgbClr val="FFFFFF"/>
                          </a:solidFill>
                          <a:effectLst/>
                          <a:latin typeface="Calibri" panose="020F0502020204030204" pitchFamily="34" charset="0"/>
                          <a:ea typeface="+mn-ea"/>
                          <a:cs typeface="Times New Roman" panose="02020603050405020304" pitchFamily="18" charset="0"/>
                        </a:rPr>
                        <a:t>kg CO</a:t>
                      </a:r>
                      <a:r>
                        <a:rPr lang="sv-SE" sz="1050" b="1" kern="1200" baseline="-25000">
                          <a:solidFill>
                            <a:srgbClr val="FFFFFF"/>
                          </a:solidFill>
                          <a:effectLst/>
                          <a:latin typeface="Calibri" panose="020F0502020204030204" pitchFamily="34" charset="0"/>
                          <a:ea typeface="+mn-ea"/>
                          <a:cs typeface="Times New Roman" panose="02020603050405020304" pitchFamily="18" charset="0"/>
                        </a:rPr>
                        <a:t>2</a:t>
                      </a:r>
                      <a:r>
                        <a:rPr lang="sv-SE" sz="1050" b="1" kern="1200">
                          <a:solidFill>
                            <a:srgbClr val="FFFFFF"/>
                          </a:solidFill>
                          <a:effectLst/>
                          <a:latin typeface="Calibri" panose="020F0502020204030204" pitchFamily="34" charset="0"/>
                          <a:ea typeface="+mn-ea"/>
                          <a:cs typeface="Times New Roman" panose="02020603050405020304" pitchFamily="18" charset="0"/>
                        </a:rPr>
                        <a:t>e/m</a:t>
                      </a:r>
                      <a:r>
                        <a:rPr lang="sv-SE" sz="1050" b="1" kern="1200" baseline="30000">
                          <a:solidFill>
                            <a:srgbClr val="FFFFFF"/>
                          </a:solidFill>
                          <a:effectLst/>
                          <a:latin typeface="Calibri" panose="020F0502020204030204" pitchFamily="34" charset="0"/>
                          <a:ea typeface="+mn-ea"/>
                          <a:cs typeface="Times New Roman" panose="02020603050405020304" pitchFamily="18" charset="0"/>
                        </a:rPr>
                        <a:t>2 </a:t>
                      </a:r>
                      <a:r>
                        <a:rPr lang="sv-SE" sz="1050" b="1" kern="1200">
                          <a:solidFill>
                            <a:srgbClr val="FFFFFF"/>
                          </a:solidFill>
                          <a:effectLst/>
                          <a:latin typeface="Calibri" panose="020F0502020204030204" pitchFamily="34" charset="0"/>
                          <a:ea typeface="+mn-ea"/>
                          <a:cs typeface="Times New Roman" panose="02020603050405020304" pitchFamily="18" charset="0"/>
                        </a:rPr>
                        <a:t>uppvärmd yta golvvärme resp. radiatorer</a:t>
                      </a:r>
                      <a:endParaRPr lang="sv-SE" sz="1050">
                        <a:effectLst/>
                        <a:latin typeface="Cambria" panose="02040503050406030204" pitchFamily="18" charset="0"/>
                        <a:ea typeface="+mn-ea"/>
                        <a:cs typeface="Times New Roman" panose="02020603050405020304" pitchFamily="18" charset="0"/>
                      </a:endParaRPr>
                    </a:p>
                  </a:txBody>
                  <a:tcPr marL="6286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sv-SE" sz="1050" b="1" i="0" u="none" strike="noStrike">
                          <a:solidFill>
                            <a:schemeClr val="bg1"/>
                          </a:solidFill>
                          <a:effectLst/>
                          <a:latin typeface="Calibri" panose="020F0502020204030204" pitchFamily="34" charset="0"/>
                        </a:rPr>
                        <a:t>Kommentar</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4073898048"/>
                  </a:ext>
                </a:extLst>
              </a:tr>
              <a:tr h="349891">
                <a:tc>
                  <a:txBody>
                    <a:bodyPr/>
                    <a:lstStyle/>
                    <a:p>
                      <a:pPr algn="l" fontAlgn="ctr"/>
                      <a:r>
                        <a:rPr lang="sv-SE" sz="1050" b="0" i="0" u="none" strike="noStrike">
                          <a:solidFill>
                            <a:srgbClr val="000000"/>
                          </a:solidFill>
                          <a:effectLst/>
                          <a:latin typeface="Calibri" panose="020F0502020204030204" pitchFamily="34" charset="0"/>
                        </a:rPr>
                        <a:t>Ventilation exkl. värmepump</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1.9</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 </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029938087"/>
                  </a:ext>
                </a:extLst>
              </a:tr>
              <a:tr h="349891">
                <a:tc>
                  <a:txBody>
                    <a:bodyPr/>
                    <a:lstStyle/>
                    <a:p>
                      <a:pPr algn="l" fontAlgn="ctr"/>
                      <a:r>
                        <a:rPr lang="sv-SE" sz="1050" b="0" i="0" u="none" strike="noStrike">
                          <a:solidFill>
                            <a:srgbClr val="000000"/>
                          </a:solidFill>
                          <a:effectLst/>
                          <a:latin typeface="Calibri" panose="020F0502020204030204" pitchFamily="34" charset="0"/>
                        </a:rPr>
                        <a:t>Värmepump</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3.7</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585</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sv-SE" sz="1050" b="0" i="0" u="none" strike="noStrike">
                          <a:solidFill>
                            <a:srgbClr val="000000"/>
                          </a:solidFill>
                          <a:effectLst/>
                          <a:latin typeface="Calibri" panose="020F0502020204030204" pitchFamily="34" charset="0"/>
                        </a:rPr>
                        <a:t> </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220203405"/>
                  </a:ext>
                </a:extLst>
              </a:tr>
              <a:tr h="349891">
                <a:tc>
                  <a:txBody>
                    <a:bodyPr/>
                    <a:lstStyle/>
                    <a:p>
                      <a:pPr algn="l" fontAlgn="ctr"/>
                      <a:r>
                        <a:rPr lang="sv-SE" sz="1050" b="0" i="0" u="none" strike="noStrike">
                          <a:solidFill>
                            <a:srgbClr val="000000"/>
                          </a:solidFill>
                          <a:effectLst/>
                          <a:latin typeface="Calibri" panose="020F0502020204030204" pitchFamily="34" charset="0"/>
                        </a:rPr>
                        <a:t>VS (rördragning etc.)</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2.7</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ctr"/>
                      <a:r>
                        <a:rPr lang="sv-SE" sz="1050" b="0" i="0" u="none" strike="noStrike">
                          <a:solidFill>
                            <a:srgbClr val="000000"/>
                          </a:solidFill>
                          <a:effectLst/>
                          <a:latin typeface="Calibri" panose="020F0502020204030204" pitchFamily="34" charset="0"/>
                        </a:rPr>
                        <a:t> </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09132628"/>
                  </a:ext>
                </a:extLst>
              </a:tr>
              <a:tr h="349891">
                <a:tc>
                  <a:txBody>
                    <a:bodyPr/>
                    <a:lstStyle/>
                    <a:p>
                      <a:pPr algn="l" fontAlgn="ctr"/>
                      <a:r>
                        <a:rPr lang="sv-SE" sz="1050" b="0" i="0" u="none" strike="noStrike">
                          <a:solidFill>
                            <a:srgbClr val="000000"/>
                          </a:solidFill>
                          <a:effectLst/>
                          <a:latin typeface="Calibri" panose="020F0502020204030204" pitchFamily="34" charset="0"/>
                        </a:rPr>
                        <a:t>VS (sanitetsprodukter)</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4.0</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627</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sv-SE" sz="1050" b="0" i="0" u="none" strike="noStrike">
                          <a:solidFill>
                            <a:srgbClr val="000000"/>
                          </a:solidFill>
                          <a:effectLst/>
                          <a:latin typeface="Calibri" panose="020F0502020204030204" pitchFamily="34" charset="0"/>
                        </a:rPr>
                        <a:t>Inkluderar WC, tvättställ, dusch/badkar &amp; </a:t>
                      </a:r>
                      <a:r>
                        <a:rPr lang="sv-SE" sz="1050" b="0" i="0" u="none" strike="noStrike" err="1">
                          <a:solidFill>
                            <a:srgbClr val="000000"/>
                          </a:solidFill>
                          <a:effectLst/>
                          <a:latin typeface="Calibri" panose="020F0502020204030204" pitchFamily="34" charset="0"/>
                        </a:rPr>
                        <a:t>tvättbänk</a:t>
                      </a:r>
                      <a:r>
                        <a:rPr lang="sv-SE" sz="1050" b="0" i="0" u="none" strike="noStrike">
                          <a:solidFill>
                            <a:srgbClr val="000000"/>
                          </a:solidFill>
                          <a:effectLst/>
                          <a:latin typeface="Calibri" panose="020F0502020204030204" pitchFamily="34" charset="0"/>
                        </a:rPr>
                        <a:t>. Inkluderar ej diskbänk.</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344730178"/>
                  </a:ext>
                </a:extLst>
              </a:tr>
              <a:tr h="349891">
                <a:tc>
                  <a:txBody>
                    <a:bodyPr/>
                    <a:lstStyle/>
                    <a:p>
                      <a:pPr algn="l" fontAlgn="ctr"/>
                      <a:r>
                        <a:rPr lang="sv-SE" sz="1050" b="0" i="0" u="none" strike="noStrike">
                          <a:solidFill>
                            <a:srgbClr val="000000"/>
                          </a:solidFill>
                          <a:effectLst/>
                          <a:latin typeface="Calibri" panose="020F0502020204030204" pitchFamily="34" charset="0"/>
                        </a:rPr>
                        <a:t>VS (radiatorer)</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3.4</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7.1</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ctr"/>
                      <a:r>
                        <a:rPr lang="sv-SE" sz="1050" b="0" i="0" u="none" strike="noStrike">
                          <a:solidFill>
                            <a:srgbClr val="000000"/>
                          </a:solidFill>
                          <a:effectLst/>
                          <a:latin typeface="Calibri" panose="020F0502020204030204" pitchFamily="34" charset="0"/>
                        </a:rPr>
                        <a:t> </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039135276"/>
                  </a:ext>
                </a:extLst>
              </a:tr>
              <a:tr h="349891">
                <a:tc>
                  <a:txBody>
                    <a:bodyPr/>
                    <a:lstStyle/>
                    <a:p>
                      <a:pPr algn="l" fontAlgn="ctr"/>
                      <a:r>
                        <a:rPr lang="sv-SE" sz="1050" b="0" i="0" u="none" strike="noStrike">
                          <a:solidFill>
                            <a:srgbClr val="000000"/>
                          </a:solidFill>
                          <a:effectLst/>
                          <a:latin typeface="Calibri" panose="020F0502020204030204" pitchFamily="34" charset="0"/>
                        </a:rPr>
                        <a:t>VS (golvvärme)</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2.2</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fontAlgn="ctr"/>
                      <a:r>
                        <a:rPr lang="sv-SE" sz="1050" b="0" i="0" u="none" strike="noStrike">
                          <a:solidFill>
                            <a:srgbClr val="000000"/>
                          </a:solidFill>
                          <a:effectLst/>
                          <a:latin typeface="Calibri" panose="020F0502020204030204" pitchFamily="34" charset="0"/>
                        </a:rPr>
                        <a:t>3.2</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ctr"/>
                      <a:r>
                        <a:rPr lang="sv-SE" sz="1050" b="0" i="0" u="none" strike="noStrike">
                          <a:solidFill>
                            <a:srgbClr val="000000"/>
                          </a:solidFill>
                          <a:effectLst/>
                          <a:latin typeface="Calibri" panose="020F0502020204030204" pitchFamily="34" charset="0"/>
                        </a:rPr>
                        <a:t> </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94474970"/>
                  </a:ext>
                </a:extLst>
              </a:tr>
              <a:tr h="349891">
                <a:tc>
                  <a:txBody>
                    <a:bodyPr/>
                    <a:lstStyle/>
                    <a:p>
                      <a:pPr algn="l" fontAlgn="ctr"/>
                      <a:r>
                        <a:rPr lang="sv-SE" sz="1050" b="0" i="0" u="none" strike="noStrike">
                          <a:solidFill>
                            <a:srgbClr val="000000"/>
                          </a:solidFill>
                          <a:effectLst/>
                          <a:latin typeface="Calibri" panose="020F0502020204030204" pitchFamily="34" charset="0"/>
                        </a:rPr>
                        <a:t>El</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3.1</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fontAlgn="ctr"/>
                      <a:r>
                        <a:rPr lang="sv-SE" sz="1050" b="0" i="0" u="none" strike="noStrike">
                          <a:solidFill>
                            <a:srgbClr val="000000"/>
                          </a:solidFill>
                          <a:effectLst/>
                          <a:latin typeface="Calibri" panose="020F0502020204030204" pitchFamily="34" charset="0"/>
                        </a:rPr>
                        <a:t>-</a:t>
                      </a:r>
                    </a:p>
                  </a:txBody>
                  <a:tcPr marL="62759"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ctr"/>
                      <a:r>
                        <a:rPr lang="sv-SE" sz="1050" b="0" i="0" u="none" strike="noStrike">
                          <a:solidFill>
                            <a:srgbClr val="000000"/>
                          </a:solidFill>
                          <a:effectLst/>
                          <a:latin typeface="Calibri" panose="020F0502020204030204" pitchFamily="34" charset="0"/>
                        </a:rPr>
                        <a:t> </a:t>
                      </a:r>
                    </a:p>
                  </a:txBody>
                  <a:tcPr marL="6973" marR="6973" marT="697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395957038"/>
                  </a:ext>
                </a:extLst>
              </a:tr>
            </a:tbl>
          </a:graphicData>
        </a:graphic>
      </p:graphicFrame>
    </p:spTree>
    <p:extLst>
      <p:ext uri="{BB962C8B-B14F-4D97-AF65-F5344CB8AC3E}">
        <p14:creationId xmlns:p14="http://schemas.microsoft.com/office/powerpoint/2010/main" val="2597204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5B1BAC-6FAE-4C1E-B9BA-93365630152A}"/>
              </a:ext>
            </a:extLst>
          </p:cNvPr>
          <p:cNvSpPr>
            <a:spLocks noGrp="1"/>
          </p:cNvSpPr>
          <p:nvPr>
            <p:ph type="ctrTitle"/>
          </p:nvPr>
        </p:nvSpPr>
        <p:spPr>
          <a:xfrm>
            <a:off x="360000" y="108000"/>
            <a:ext cx="3718800" cy="2322780"/>
          </a:xfrm>
        </p:spPr>
        <p:txBody>
          <a:bodyPr>
            <a:noAutofit/>
          </a:bodyPr>
          <a:lstStyle/>
          <a:p>
            <a:r>
              <a:rPr lang="sv-SE" sz="4000"/>
              <a:t>Intervjustudie</a:t>
            </a:r>
            <a:r>
              <a:rPr lang="sv-SE" sz="3200"/>
              <a:t> </a:t>
            </a:r>
            <a:br>
              <a:rPr lang="sv-SE" sz="3200"/>
            </a:br>
            <a:r>
              <a:rPr lang="sv-SE" sz="2400"/>
              <a:t>kring LCA-baserat beslutsfattande</a:t>
            </a:r>
            <a:endParaRPr lang="sv-SE" sz="3200"/>
          </a:p>
        </p:txBody>
      </p:sp>
      <p:sp>
        <p:nvSpPr>
          <p:cNvPr id="4" name="Platshållare för innehåll 3">
            <a:extLst>
              <a:ext uri="{FF2B5EF4-FFF2-40B4-BE49-F238E27FC236}">
                <a16:creationId xmlns:a16="http://schemas.microsoft.com/office/drawing/2014/main" id="{F24E89E9-6116-4B27-845B-DEEF0A8E2E31}"/>
              </a:ext>
            </a:extLst>
          </p:cNvPr>
          <p:cNvSpPr>
            <a:spLocks noGrp="1"/>
          </p:cNvSpPr>
          <p:nvPr>
            <p:ph type="subTitle" idx="1"/>
          </p:nvPr>
        </p:nvSpPr>
        <p:spPr>
          <a:xfrm>
            <a:off x="468000" y="2772000"/>
            <a:ext cx="3718800" cy="1838100"/>
          </a:xfrm>
        </p:spPr>
        <p:txBody>
          <a:bodyPr>
            <a:noAutofit/>
          </a:bodyPr>
          <a:lstStyle/>
          <a:p>
            <a:pPr marL="342900" indent="-342900" algn="l">
              <a:lnSpc>
                <a:spcPct val="100000"/>
              </a:lnSpc>
              <a:spcBef>
                <a:spcPts val="0"/>
              </a:spcBef>
              <a:buFont typeface="Arial" panose="020B0604020202020204" pitchFamily="34" charset="0"/>
              <a:buChar char="•"/>
            </a:pPr>
            <a:r>
              <a:rPr lang="sv-SE" sz="2100"/>
              <a:t>Syfte och forskningsfrågor</a:t>
            </a:r>
          </a:p>
          <a:p>
            <a:pPr marL="342900" indent="-342900" algn="l">
              <a:lnSpc>
                <a:spcPct val="100000"/>
              </a:lnSpc>
              <a:spcBef>
                <a:spcPts val="0"/>
              </a:spcBef>
              <a:buFont typeface="Arial" panose="020B0604020202020204" pitchFamily="34" charset="0"/>
              <a:buChar char="•"/>
            </a:pPr>
            <a:r>
              <a:rPr lang="sv-SE" sz="2100"/>
              <a:t>Metod</a:t>
            </a:r>
          </a:p>
          <a:p>
            <a:pPr marL="342900" indent="-342900" algn="l">
              <a:lnSpc>
                <a:spcPct val="100000"/>
              </a:lnSpc>
              <a:spcBef>
                <a:spcPts val="0"/>
              </a:spcBef>
              <a:buFont typeface="Arial" panose="020B0604020202020204" pitchFamily="34" charset="0"/>
              <a:buChar char="•"/>
            </a:pPr>
            <a:r>
              <a:rPr lang="sv-SE" sz="2100"/>
              <a:t>Resultat och slutsatser</a:t>
            </a:r>
            <a:endParaRPr lang="sv-SE" sz="2100" i="1">
              <a:solidFill>
                <a:srgbClr val="FF0000"/>
              </a:solidFill>
            </a:endParaRPr>
          </a:p>
          <a:p>
            <a:pPr marL="342900" indent="-342900" algn="l">
              <a:lnSpc>
                <a:spcPct val="100000"/>
              </a:lnSpc>
              <a:spcBef>
                <a:spcPts val="0"/>
              </a:spcBef>
              <a:buFont typeface="Arial" panose="020B0604020202020204" pitchFamily="34" charset="0"/>
              <a:buChar char="•"/>
            </a:pPr>
            <a:r>
              <a:rPr lang="sv-SE" sz="2100"/>
              <a:t>Vetenskaplig artikel</a:t>
            </a:r>
          </a:p>
        </p:txBody>
      </p:sp>
      <p:pic>
        <p:nvPicPr>
          <p:cNvPr id="7" name="Platshållare för bild 6" descr="En bild som visar text, dokument&#10;&#10;Automatiskt genererad beskrivning">
            <a:extLst>
              <a:ext uri="{FF2B5EF4-FFF2-40B4-BE49-F238E27FC236}">
                <a16:creationId xmlns:a16="http://schemas.microsoft.com/office/drawing/2014/main" id="{191FA8A5-FAD0-41E4-AE05-3F114C0346F8}"/>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a:xfrm>
            <a:off x="4586614" y="0"/>
            <a:ext cx="4557386" cy="5714999"/>
          </a:xfrm>
        </p:spPr>
      </p:pic>
    </p:spTree>
    <p:extLst>
      <p:ext uri="{BB962C8B-B14F-4D97-AF65-F5344CB8AC3E}">
        <p14:creationId xmlns:p14="http://schemas.microsoft.com/office/powerpoint/2010/main" val="1169043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a:normAutofit/>
          </a:bodyPr>
          <a:lstStyle/>
          <a:p>
            <a:r>
              <a:rPr lang="sv-SE" sz="1600"/>
              <a:t>Inom ramen för arbetet med referensvärden för byggskedet för svenska byggnader (ovan nämnt regeringsuppdrag) togs schabloner fram för invändiga ytskikt och installationer samt för byggarbetsplatsens energianvändning. Dessa redovisas i kommande bilder.</a:t>
            </a:r>
          </a:p>
          <a:p>
            <a:r>
              <a:rPr lang="sv-SE" sz="1600"/>
              <a:t>Notera att de redovisade värdena inte är konservativa och om schablonerna ska användas i klimatberäkningar bör ett påslag göras om 25 %.</a:t>
            </a:r>
          </a:p>
          <a:p>
            <a:r>
              <a:rPr lang="sv-SE" sz="1600"/>
              <a:t>Denna slutrapport kommer att kompletteras med dessa resultat, så snart de har publicerats (höst 2021).</a:t>
            </a:r>
          </a:p>
          <a:p>
            <a:pPr lvl="1"/>
            <a:endParaRPr lang="sv-SE">
              <a:highlight>
                <a:srgbClr val="FFFF00"/>
              </a:highlight>
            </a:endParaRP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Schabloner/nyckeltal från regeringsuppdrag</a:t>
            </a:r>
          </a:p>
        </p:txBody>
      </p:sp>
    </p:spTree>
    <p:extLst>
      <p:ext uri="{BB962C8B-B14F-4D97-AF65-F5344CB8AC3E}">
        <p14:creationId xmlns:p14="http://schemas.microsoft.com/office/powerpoint/2010/main" val="30867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B2907067-BDAB-4E43-80A2-1855BEE20C72}"/>
              </a:ext>
            </a:extLst>
          </p:cNvPr>
          <p:cNvGraphicFramePr>
            <a:graphicFrameLocks noGrp="1"/>
          </p:cNvGraphicFramePr>
          <p:nvPr>
            <p:ph idx="1"/>
            <p:extLst>
              <p:ext uri="{D42A27DB-BD31-4B8C-83A1-F6EECF244321}">
                <p14:modId xmlns:p14="http://schemas.microsoft.com/office/powerpoint/2010/main" val="3672953522"/>
              </p:ext>
            </p:extLst>
          </p:nvPr>
        </p:nvGraphicFramePr>
        <p:xfrm>
          <a:off x="1295910" y="1629887"/>
          <a:ext cx="6552180" cy="3600450"/>
        </p:xfrm>
        <a:graphic>
          <a:graphicData uri="http://schemas.openxmlformats.org/drawingml/2006/chart">
            <c:chart xmlns:c="http://schemas.openxmlformats.org/drawingml/2006/chart" xmlns:r="http://schemas.openxmlformats.org/officeDocument/2006/relationships" r:id="rId2"/>
          </a:graphicData>
        </a:graphic>
      </p:graphicFrame>
      <p:sp>
        <p:nvSpPr>
          <p:cNvPr id="3" name="Rubrik 2">
            <a:extLst>
              <a:ext uri="{FF2B5EF4-FFF2-40B4-BE49-F238E27FC236}">
                <a16:creationId xmlns:a16="http://schemas.microsoft.com/office/drawing/2014/main" id="{F0B12766-16CE-441B-88D9-2547AFB315D9}"/>
              </a:ext>
            </a:extLst>
          </p:cNvPr>
          <p:cNvSpPr>
            <a:spLocks noGrp="1"/>
          </p:cNvSpPr>
          <p:nvPr>
            <p:ph type="title"/>
          </p:nvPr>
        </p:nvSpPr>
        <p:spPr/>
        <p:txBody>
          <a:bodyPr>
            <a:normAutofit/>
          </a:bodyPr>
          <a:lstStyle/>
          <a:p>
            <a:r>
              <a:rPr lang="sv-SE" sz="3200"/>
              <a:t>Det finna oftast dataluckor </a:t>
            </a:r>
            <a:br>
              <a:rPr lang="sv-SE" sz="3200"/>
            </a:br>
            <a:r>
              <a:rPr lang="sv-SE" sz="3200"/>
              <a:t>– hur stora dessa är är ofta svårt att veta</a:t>
            </a:r>
          </a:p>
        </p:txBody>
      </p:sp>
    </p:spTree>
    <p:extLst>
      <p:ext uri="{BB962C8B-B14F-4D97-AF65-F5344CB8AC3E}">
        <p14:creationId xmlns:p14="http://schemas.microsoft.com/office/powerpoint/2010/main" val="3437450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5DD9041-975E-4BCD-AC6B-2A5CBE37E351}"/>
              </a:ext>
            </a:extLst>
          </p:cNvPr>
          <p:cNvSpPr>
            <a:spLocks noGrp="1"/>
          </p:cNvSpPr>
          <p:nvPr>
            <p:ph idx="1"/>
          </p:nvPr>
        </p:nvSpPr>
        <p:spPr/>
        <p:txBody>
          <a:bodyPr>
            <a:normAutofit/>
          </a:bodyPr>
          <a:lstStyle/>
          <a:p>
            <a:r>
              <a:rPr lang="sv-SE" sz="1600"/>
              <a:t>För att stötta framtida uppskattning av dataluckorna har några byggvaror som ofta blir dataluckor beräknats. </a:t>
            </a:r>
          </a:p>
          <a:p>
            <a:r>
              <a:rPr lang="sv-SE" sz="1600"/>
              <a:t>Detta har varit möjligt eftersom flera av </a:t>
            </a:r>
            <a:r>
              <a:rPr lang="sv-SE" sz="1600" err="1"/>
              <a:t>KLivPå:s</a:t>
            </a:r>
            <a:r>
              <a:rPr lang="sv-SE" sz="1600"/>
              <a:t> deltagare har gjort mycket ambitiösa resurssammanställningar med en täckningsgrad på en bra bit över 99 %.</a:t>
            </a:r>
          </a:p>
          <a:p>
            <a:r>
              <a:rPr lang="sv-SE" sz="1600"/>
              <a:t>Dessa framräknade värden kan bland annat användas för att uppskatta dataluckor för andra klimatberäkningar för småhus. De kan också användas som schabloner, för att addera dessa byggprodukters klimatpåverkan till sin beräkning, och därmed öka beräkningens täckningsgrad. </a:t>
            </a:r>
          </a:p>
          <a:p>
            <a:r>
              <a:rPr lang="sv-SE" sz="1600"/>
              <a:t>I båda fallen bör en konservativ uppskattning av klimatpåverkan användas.</a:t>
            </a:r>
          </a:p>
          <a:p>
            <a:pPr lvl="1"/>
            <a:r>
              <a:rPr lang="sv-SE" sz="1400"/>
              <a:t>Detta redovisas som beräknade värden med ett påslag på 25 %, dvs samma påslag som görs i Boverkets klimatdatabas. </a:t>
            </a:r>
          </a:p>
        </p:txBody>
      </p:sp>
      <p:sp>
        <p:nvSpPr>
          <p:cNvPr id="3" name="Rubrik 2">
            <a:extLst>
              <a:ext uri="{FF2B5EF4-FFF2-40B4-BE49-F238E27FC236}">
                <a16:creationId xmlns:a16="http://schemas.microsoft.com/office/drawing/2014/main" id="{BB38257D-C2DF-4E2F-AA90-8FC5DF9DDDC7}"/>
              </a:ext>
            </a:extLst>
          </p:cNvPr>
          <p:cNvSpPr>
            <a:spLocks noGrp="1"/>
          </p:cNvSpPr>
          <p:nvPr>
            <p:ph type="title"/>
          </p:nvPr>
        </p:nvSpPr>
        <p:spPr>
          <a:xfrm>
            <a:off x="611187" y="323726"/>
            <a:ext cx="7886700" cy="1104636"/>
          </a:xfrm>
        </p:spPr>
        <p:txBody>
          <a:bodyPr>
            <a:normAutofit/>
          </a:bodyPr>
          <a:lstStyle/>
          <a:p>
            <a:r>
              <a:rPr lang="sv-SE" sz="3200"/>
              <a:t>Vanliga dataluckor och schablonvärden </a:t>
            </a:r>
            <a:br>
              <a:rPr lang="sv-SE" sz="3200"/>
            </a:br>
            <a:r>
              <a:rPr lang="sv-SE" sz="3200"/>
              <a:t>för dessa</a:t>
            </a:r>
          </a:p>
        </p:txBody>
      </p:sp>
    </p:spTree>
    <p:extLst>
      <p:ext uri="{BB962C8B-B14F-4D97-AF65-F5344CB8AC3E}">
        <p14:creationId xmlns:p14="http://schemas.microsoft.com/office/powerpoint/2010/main" val="93286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8C8C902-4ABF-4311-B669-E89D3E798229}"/>
              </a:ext>
            </a:extLst>
          </p:cNvPr>
          <p:cNvSpPr>
            <a:spLocks noGrp="1"/>
          </p:cNvSpPr>
          <p:nvPr>
            <p:ph type="title"/>
          </p:nvPr>
        </p:nvSpPr>
        <p:spPr/>
        <p:txBody>
          <a:bodyPr>
            <a:normAutofit/>
          </a:bodyPr>
          <a:lstStyle/>
          <a:p>
            <a:r>
              <a:rPr lang="sv-SE" sz="3200"/>
              <a:t>Hur stora dataluckor har beräkningarna?</a:t>
            </a:r>
          </a:p>
        </p:txBody>
      </p:sp>
      <p:sp>
        <p:nvSpPr>
          <p:cNvPr id="2" name="Platshållare för innehåll 1">
            <a:extLst>
              <a:ext uri="{FF2B5EF4-FFF2-40B4-BE49-F238E27FC236}">
                <a16:creationId xmlns:a16="http://schemas.microsoft.com/office/drawing/2014/main" id="{72C014EB-8C4F-4D99-89AD-3D0242AC0ED9}"/>
              </a:ext>
            </a:extLst>
          </p:cNvPr>
          <p:cNvSpPr>
            <a:spLocks noGrp="1"/>
          </p:cNvSpPr>
          <p:nvPr>
            <p:ph sz="quarter" idx="11"/>
          </p:nvPr>
        </p:nvSpPr>
        <p:spPr>
          <a:xfrm>
            <a:off x="397851" y="1465560"/>
            <a:ext cx="4032000" cy="2592000"/>
          </a:xfrm>
        </p:spPr>
        <p:txBody>
          <a:bodyPr>
            <a:normAutofit fontScale="92500"/>
          </a:bodyPr>
          <a:lstStyle/>
          <a:p>
            <a:r>
              <a:rPr lang="sv-SE" sz="1600"/>
              <a:t>De undersökta byggvarorna, se lista till höger, stod i genomsnitt för </a:t>
            </a:r>
            <a:r>
              <a:rPr lang="sv-SE" sz="1600" b="1"/>
              <a:t>ca tre procent</a:t>
            </a:r>
            <a:r>
              <a:rPr lang="sv-SE" sz="1600"/>
              <a:t>, även när konservativa antaganden gjorts avseende dessa varors klimatpåverkan.</a:t>
            </a:r>
          </a:p>
          <a:p>
            <a:r>
              <a:rPr lang="sv-SE" sz="1600"/>
              <a:t>Plåtdetaljer var den av produkterna i listan som stod för högst påverkan. Utan denna post stod resterande produkter i listan för mindre än en procent av klimatpåverkan.</a:t>
            </a:r>
          </a:p>
          <a:p>
            <a:r>
              <a:rPr lang="sv-SE" sz="1600"/>
              <a:t>Notera att många andra produkter kan bli dataluckor.</a:t>
            </a:r>
          </a:p>
        </p:txBody>
      </p:sp>
      <p:sp>
        <p:nvSpPr>
          <p:cNvPr id="5" name="Platshållare för innehåll 4">
            <a:extLst>
              <a:ext uri="{FF2B5EF4-FFF2-40B4-BE49-F238E27FC236}">
                <a16:creationId xmlns:a16="http://schemas.microsoft.com/office/drawing/2014/main" id="{38ECE95C-8CD1-481D-B99B-F2B6C8C21367}"/>
              </a:ext>
            </a:extLst>
          </p:cNvPr>
          <p:cNvSpPr>
            <a:spLocks noGrp="1"/>
          </p:cNvSpPr>
          <p:nvPr>
            <p:ph sz="quarter" idx="12"/>
          </p:nvPr>
        </p:nvSpPr>
        <p:spPr>
          <a:xfrm>
            <a:off x="4555791" y="1456120"/>
            <a:ext cx="4032000" cy="3451160"/>
          </a:xfrm>
        </p:spPr>
        <p:txBody>
          <a:bodyPr>
            <a:noAutofit/>
          </a:bodyPr>
          <a:lstStyle/>
          <a:p>
            <a:pPr marL="0" indent="0" fontAlgn="b">
              <a:buNone/>
            </a:pPr>
            <a:r>
              <a:rPr lang="sv-SE" sz="1600"/>
              <a:t>Byggprodukter som ofta blir dataluckor, som klimatberäknats inom ramen för </a:t>
            </a:r>
            <a:r>
              <a:rPr lang="sv-SE" sz="1600" err="1"/>
              <a:t>KLivPå</a:t>
            </a:r>
            <a:endParaRPr lang="sv-SE" sz="1600"/>
          </a:p>
          <a:p>
            <a:pPr fontAlgn="b"/>
            <a:r>
              <a:rPr lang="sv-SE" sz="1600"/>
              <a:t>Plastfolier</a:t>
            </a:r>
          </a:p>
          <a:p>
            <a:pPr fontAlgn="b"/>
            <a:r>
              <a:rPr lang="sv-SE" sz="1600"/>
              <a:t>Skruv och spik</a:t>
            </a:r>
          </a:p>
          <a:p>
            <a:pPr fontAlgn="b"/>
            <a:r>
              <a:rPr lang="sv-SE" sz="1600"/>
              <a:t>Tätningslister gummi, tex EPDM</a:t>
            </a:r>
          </a:p>
          <a:p>
            <a:pPr fontAlgn="b"/>
            <a:r>
              <a:rPr lang="sv-SE" sz="1600"/>
              <a:t>Fogmassor</a:t>
            </a:r>
          </a:p>
          <a:p>
            <a:pPr fontAlgn="b"/>
            <a:r>
              <a:rPr lang="sv-SE" sz="1600"/>
              <a:t>Beslag</a:t>
            </a:r>
          </a:p>
          <a:p>
            <a:pPr fontAlgn="b"/>
            <a:r>
              <a:rPr lang="sv-SE" sz="1600"/>
              <a:t>Plåtdetaljer, tex runt fönster och tak</a:t>
            </a:r>
          </a:p>
          <a:p>
            <a:pPr fontAlgn="b"/>
            <a:r>
              <a:rPr lang="sv-SE" sz="1600" err="1"/>
              <a:t>Trälim</a:t>
            </a:r>
            <a:endParaRPr lang="sv-SE" sz="1600"/>
          </a:p>
          <a:p>
            <a:pPr fontAlgn="b"/>
            <a:r>
              <a:rPr lang="sv-SE" sz="1600"/>
              <a:t>Plastprodukter</a:t>
            </a:r>
          </a:p>
        </p:txBody>
      </p:sp>
    </p:spTree>
    <p:extLst>
      <p:ext uri="{BB962C8B-B14F-4D97-AF65-F5344CB8AC3E}">
        <p14:creationId xmlns:p14="http://schemas.microsoft.com/office/powerpoint/2010/main" val="27995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768BD43-19C6-4483-B6CC-CBE7EF065BE1}"/>
              </a:ext>
            </a:extLst>
          </p:cNvPr>
          <p:cNvSpPr>
            <a:spLocks noGrp="1"/>
          </p:cNvSpPr>
          <p:nvPr>
            <p:ph idx="1"/>
          </p:nvPr>
        </p:nvSpPr>
        <p:spPr>
          <a:xfrm>
            <a:off x="611186" y="1272540"/>
            <a:ext cx="7921625" cy="3890010"/>
          </a:xfrm>
        </p:spPr>
        <p:txBody>
          <a:bodyPr/>
          <a:lstStyle/>
          <a:p>
            <a:pPr marL="0" indent="0">
              <a:buNone/>
            </a:pPr>
            <a:r>
              <a:rPr lang="sv-SE"/>
              <a:t>Slutsatsen är att samtliga byggnader når upp till en täckningsgrad mellan 90 och 100 %, dvs långt över det som idag finns som krav i branschen. För att underlätta kommande bedömningar har KLivPå tagit fram värden för några vanliga produkter som ofta blir dataluckor, se nästa bild.</a:t>
            </a:r>
          </a:p>
          <a:p>
            <a:pPr marL="0" indent="0">
              <a:buNone/>
            </a:pPr>
            <a:r>
              <a:rPr lang="sv-SE"/>
              <a:t>För att kunna göra beräkningen har uppgifter för de byggnader som angett mängder för respektive byggprodukt använts och sen har ett medelvärde beräknats för de byggnader som har uppgifter. Detta tillvägagångssätt kommer leverera ett något högt värde då det inte inkluderar byggnader som saknar den aktuella produkten. Det bedöms vara i linje med metodiken att använda konservativa uppskattningar för att bedöma klimatpåverkan när faktiska uppgifter saknas. </a:t>
            </a:r>
          </a:p>
          <a:p>
            <a:pPr marL="0" indent="0">
              <a:buNone/>
            </a:pPr>
            <a:r>
              <a:rPr lang="sv-SE"/>
              <a:t>Konservativa värden för klimatdata har använts för beräkningen, från klimatdatabasen.</a:t>
            </a:r>
          </a:p>
        </p:txBody>
      </p:sp>
      <p:sp>
        <p:nvSpPr>
          <p:cNvPr id="3" name="Rubrik 2">
            <a:extLst>
              <a:ext uri="{FF2B5EF4-FFF2-40B4-BE49-F238E27FC236}">
                <a16:creationId xmlns:a16="http://schemas.microsoft.com/office/drawing/2014/main" id="{68CAF42F-456D-49B3-AE4E-8C4E0CCDB415}"/>
              </a:ext>
            </a:extLst>
          </p:cNvPr>
          <p:cNvSpPr>
            <a:spLocks noGrp="1"/>
          </p:cNvSpPr>
          <p:nvPr>
            <p:ph type="title"/>
          </p:nvPr>
        </p:nvSpPr>
        <p:spPr/>
        <p:txBody>
          <a:bodyPr/>
          <a:lstStyle/>
          <a:p>
            <a:r>
              <a:rPr lang="sv-SE"/>
              <a:t>Byggvaror som ofta blir dataluckor - metodik</a:t>
            </a:r>
          </a:p>
        </p:txBody>
      </p:sp>
    </p:spTree>
    <p:extLst>
      <p:ext uri="{BB962C8B-B14F-4D97-AF65-F5344CB8AC3E}">
        <p14:creationId xmlns:p14="http://schemas.microsoft.com/office/powerpoint/2010/main" val="16218851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B60C04E9-EA1C-4E70-85A5-5FBB7C5276AD}"/>
              </a:ext>
            </a:extLst>
          </p:cNvPr>
          <p:cNvGraphicFramePr>
            <a:graphicFrameLocks noGrp="1"/>
          </p:cNvGraphicFramePr>
          <p:nvPr>
            <p:ph idx="1"/>
            <p:extLst>
              <p:ext uri="{D42A27DB-BD31-4B8C-83A1-F6EECF244321}">
                <p14:modId xmlns:p14="http://schemas.microsoft.com/office/powerpoint/2010/main" val="2767250636"/>
              </p:ext>
            </p:extLst>
          </p:nvPr>
        </p:nvGraphicFramePr>
        <p:xfrm>
          <a:off x="593726" y="1538458"/>
          <a:ext cx="7921624" cy="2885734"/>
        </p:xfrm>
        <a:graphic>
          <a:graphicData uri="http://schemas.openxmlformats.org/drawingml/2006/table">
            <a:tbl>
              <a:tblPr>
                <a:tableStyleId>{5C22544A-7EE6-4342-B048-85BDC9FD1C3A}</a:tableStyleId>
              </a:tblPr>
              <a:tblGrid>
                <a:gridCol w="2499084">
                  <a:extLst>
                    <a:ext uri="{9D8B030D-6E8A-4147-A177-3AD203B41FA5}">
                      <a16:colId xmlns:a16="http://schemas.microsoft.com/office/drawing/2014/main" val="3231939949"/>
                    </a:ext>
                  </a:extLst>
                </a:gridCol>
                <a:gridCol w="1355635">
                  <a:extLst>
                    <a:ext uri="{9D8B030D-6E8A-4147-A177-3AD203B41FA5}">
                      <a16:colId xmlns:a16="http://schemas.microsoft.com/office/drawing/2014/main" val="3787851652"/>
                    </a:ext>
                  </a:extLst>
                </a:gridCol>
                <a:gridCol w="1355635">
                  <a:extLst>
                    <a:ext uri="{9D8B030D-6E8A-4147-A177-3AD203B41FA5}">
                      <a16:colId xmlns:a16="http://schemas.microsoft.com/office/drawing/2014/main" val="2713052440"/>
                    </a:ext>
                  </a:extLst>
                </a:gridCol>
                <a:gridCol w="1355635">
                  <a:extLst>
                    <a:ext uri="{9D8B030D-6E8A-4147-A177-3AD203B41FA5}">
                      <a16:colId xmlns:a16="http://schemas.microsoft.com/office/drawing/2014/main" val="615145414"/>
                    </a:ext>
                  </a:extLst>
                </a:gridCol>
                <a:gridCol w="1355635">
                  <a:extLst>
                    <a:ext uri="{9D8B030D-6E8A-4147-A177-3AD203B41FA5}">
                      <a16:colId xmlns:a16="http://schemas.microsoft.com/office/drawing/2014/main" val="3886587770"/>
                    </a:ext>
                  </a:extLst>
                </a:gridCol>
              </a:tblGrid>
              <a:tr h="1188244">
                <a:tc>
                  <a:txBody>
                    <a:bodyPr/>
                    <a:lstStyle/>
                    <a:p>
                      <a:pPr algn="l" fontAlgn="b"/>
                      <a:r>
                        <a:rPr lang="sv-SE" sz="1000" b="1" u="none" strike="noStrike">
                          <a:effectLst/>
                        </a:rPr>
                        <a:t>Byggprodukter som ofta blir dataluckor</a:t>
                      </a:r>
                      <a:endParaRPr lang="sv-SE" sz="1000" b="1"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b="1" u="none" strike="noStrike">
                          <a:effectLst/>
                        </a:rPr>
                        <a:t>Klimatpåverkan A1-A3, medelvärde </a:t>
                      </a:r>
                      <a:br>
                        <a:rPr lang="sv-SE" sz="1000" b="1" u="none" strike="noStrike">
                          <a:effectLst/>
                        </a:rPr>
                      </a:br>
                      <a:r>
                        <a:rPr lang="sv-SE" sz="1000" b="1" u="none" strike="noStrike">
                          <a:effectLst/>
                        </a:rPr>
                        <a:t>(kg CO2e/m2BTA)</a:t>
                      </a:r>
                      <a:endParaRPr lang="sv-SE" sz="1000" b="1"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b="1" u="none" strike="noStrike">
                          <a:effectLst/>
                        </a:rPr>
                        <a:t>Klimatpåverkan A1-A3, medelvärde med konservativ klimatdata</a:t>
                      </a:r>
                      <a:br>
                        <a:rPr lang="sv-SE" sz="1000" b="1" u="none" strike="noStrike">
                          <a:effectLst/>
                        </a:rPr>
                      </a:br>
                      <a:r>
                        <a:rPr lang="sv-SE" sz="1000" b="1" u="none" strike="noStrike">
                          <a:effectLst/>
                        </a:rPr>
                        <a:t>(kg CO2e/m2BTA)</a:t>
                      </a:r>
                      <a:endParaRPr lang="sv-SE" sz="1000" b="1"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b="1" u="none" strike="noStrike">
                          <a:effectLst/>
                        </a:rPr>
                        <a:t>Andel av klimatpåverkan enligt förslag till Klimatdeklaration 2022, medelvärde (procent)</a:t>
                      </a:r>
                      <a:endParaRPr lang="sv-SE" sz="1000" b="1"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b="1" u="none" strike="noStrike">
                          <a:effectLst/>
                        </a:rPr>
                        <a:t>Andel av klimatpåverkan  för hela bygganden, dvs avgränsning enligt förslag till Klimatdeklaration 2027, medelvärde (procent)</a:t>
                      </a:r>
                      <a:endParaRPr lang="sv-SE" sz="1000" b="1"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3509880553"/>
                  </a:ext>
                </a:extLst>
              </a:tr>
              <a:tr h="169749">
                <a:tc>
                  <a:txBody>
                    <a:bodyPr/>
                    <a:lstStyle/>
                    <a:p>
                      <a:pPr algn="l" fontAlgn="b"/>
                      <a:r>
                        <a:rPr lang="sv-SE" sz="1000" u="none" strike="noStrike">
                          <a:effectLst/>
                        </a:rPr>
                        <a:t>Plastfolier</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0,15</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0,19</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0,15%</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0,12%</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4083281826"/>
                  </a:ext>
                </a:extLst>
              </a:tr>
              <a:tr h="169749">
                <a:tc>
                  <a:txBody>
                    <a:bodyPr/>
                    <a:lstStyle/>
                    <a:p>
                      <a:pPr algn="l" fontAlgn="b"/>
                      <a:r>
                        <a:rPr lang="sv-SE" sz="1000" u="none" strike="noStrike">
                          <a:effectLst/>
                        </a:rPr>
                        <a:t>Skruv och spik</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0,39</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0,49</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0,38%</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0,30%</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2388746540"/>
                  </a:ext>
                </a:extLst>
              </a:tr>
              <a:tr h="169749">
                <a:tc>
                  <a:txBody>
                    <a:bodyPr/>
                    <a:lstStyle/>
                    <a:p>
                      <a:pPr algn="l" fontAlgn="b"/>
                      <a:r>
                        <a:rPr lang="sv-SE" sz="1000" u="none" strike="noStrike">
                          <a:effectLst/>
                        </a:rPr>
                        <a:t>Tätningslister gummi, tex EPDM</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0,02</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0,02</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0,02%</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0,01%</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305774250"/>
                  </a:ext>
                </a:extLst>
              </a:tr>
              <a:tr h="169749">
                <a:tc>
                  <a:txBody>
                    <a:bodyPr/>
                    <a:lstStyle/>
                    <a:p>
                      <a:pPr algn="l" fontAlgn="b"/>
                      <a:r>
                        <a:rPr lang="sv-SE" sz="1000" u="none" strike="noStrike">
                          <a:effectLst/>
                        </a:rPr>
                        <a:t>Fogmassor</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0,10</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0,13</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0,10%</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0,08%</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3852877392"/>
                  </a:ext>
                </a:extLst>
              </a:tr>
              <a:tr h="169749">
                <a:tc>
                  <a:txBody>
                    <a:bodyPr/>
                    <a:lstStyle/>
                    <a:p>
                      <a:pPr algn="l" fontAlgn="b"/>
                      <a:r>
                        <a:rPr lang="sv-SE" sz="1000" u="none" strike="noStrike">
                          <a:effectLst/>
                        </a:rPr>
                        <a:t>Beslag</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3041321976"/>
                  </a:ext>
                </a:extLst>
              </a:tr>
              <a:tr h="169749">
                <a:tc>
                  <a:txBody>
                    <a:bodyPr/>
                    <a:lstStyle/>
                    <a:p>
                      <a:pPr algn="l" fontAlgn="b"/>
                      <a:r>
                        <a:rPr lang="sv-SE" sz="1000" u="none" strike="noStrike">
                          <a:effectLst/>
                        </a:rPr>
                        <a:t>Plåtdetaljer, tex runt fönster och tak</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2,76</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3,46</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2,70%</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2,13%</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2507853081"/>
                  </a:ext>
                </a:extLst>
              </a:tr>
              <a:tr h="169749">
                <a:tc>
                  <a:txBody>
                    <a:bodyPr/>
                    <a:lstStyle/>
                    <a:p>
                      <a:pPr algn="l" fontAlgn="b"/>
                      <a:r>
                        <a:rPr lang="sv-SE" sz="1000" u="none" strike="noStrike">
                          <a:effectLst/>
                        </a:rPr>
                        <a:t>Trälim</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NA, troligen liten</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2789293570"/>
                  </a:ext>
                </a:extLst>
              </a:tr>
              <a:tr h="169749">
                <a:tc>
                  <a:txBody>
                    <a:bodyPr/>
                    <a:lstStyle/>
                    <a:p>
                      <a:pPr algn="l" fontAlgn="b"/>
                      <a:r>
                        <a:rPr lang="sv-SE" sz="1000" u="none" strike="noStrike">
                          <a:effectLst/>
                        </a:rPr>
                        <a:t>Plastprodukter</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0,12</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0,15</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0,12%</a:t>
                      </a:r>
                      <a:endParaRPr lang="sv-SE" sz="1000" b="0" i="0"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0,09%</a:t>
                      </a:r>
                      <a:endParaRPr lang="sv-SE" sz="1000" b="0" i="0"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4246292061"/>
                  </a:ext>
                </a:extLst>
              </a:tr>
              <a:tr h="169749">
                <a:tc>
                  <a:txBody>
                    <a:bodyPr/>
                    <a:lstStyle/>
                    <a:p>
                      <a:pPr algn="l" fontAlgn="b"/>
                      <a:r>
                        <a:rPr lang="sv-SE" sz="1000" u="none" strike="noStrike">
                          <a:effectLst/>
                        </a:rPr>
                        <a:t>Totalt, exklusive plåtdetaljer</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 </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 </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0,76%</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0,60%</a:t>
                      </a:r>
                      <a:endParaRPr lang="sv-SE" sz="1000" b="1" i="1"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4084965019"/>
                  </a:ext>
                </a:extLst>
              </a:tr>
              <a:tr h="169749">
                <a:tc>
                  <a:txBody>
                    <a:bodyPr/>
                    <a:lstStyle/>
                    <a:p>
                      <a:pPr algn="l" fontAlgn="b"/>
                      <a:r>
                        <a:rPr lang="sv-SE" sz="1000" u="none" strike="noStrike">
                          <a:effectLst/>
                        </a:rPr>
                        <a:t>Totalt, inklusive plåtdetaljer</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 </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l" fontAlgn="b"/>
                      <a:r>
                        <a:rPr lang="sv-SE" sz="1000" u="none" strike="noStrike">
                          <a:effectLst/>
                        </a:rPr>
                        <a:t> </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3,46%</a:t>
                      </a:r>
                      <a:endParaRPr lang="sv-SE" sz="1000" b="1" i="1" u="none" strike="noStrike">
                        <a:solidFill>
                          <a:srgbClr val="000000"/>
                        </a:solidFill>
                        <a:effectLst/>
                        <a:latin typeface="Calibri" panose="020F0502020204030204" pitchFamily="34" charset="0"/>
                      </a:endParaRPr>
                    </a:p>
                  </a:txBody>
                  <a:tcPr marL="7073" marR="7073" marT="7073" marB="0" anchor="b"/>
                </a:tc>
                <a:tc>
                  <a:txBody>
                    <a:bodyPr/>
                    <a:lstStyle/>
                    <a:p>
                      <a:pPr algn="r" fontAlgn="b"/>
                      <a:r>
                        <a:rPr lang="sv-SE" sz="1000" u="none" strike="noStrike">
                          <a:effectLst/>
                        </a:rPr>
                        <a:t>2,74%</a:t>
                      </a:r>
                      <a:endParaRPr lang="sv-SE" sz="1000" b="1" i="1" u="none" strike="noStrike">
                        <a:solidFill>
                          <a:srgbClr val="000000"/>
                        </a:solidFill>
                        <a:effectLst/>
                        <a:latin typeface="Calibri" panose="020F0502020204030204" pitchFamily="34" charset="0"/>
                      </a:endParaRPr>
                    </a:p>
                  </a:txBody>
                  <a:tcPr marL="7073" marR="7073" marT="7073" marB="0" anchor="b"/>
                </a:tc>
                <a:extLst>
                  <a:ext uri="{0D108BD9-81ED-4DB2-BD59-A6C34878D82A}">
                    <a16:rowId xmlns:a16="http://schemas.microsoft.com/office/drawing/2014/main" val="656813100"/>
                  </a:ext>
                </a:extLst>
              </a:tr>
            </a:tbl>
          </a:graphicData>
        </a:graphic>
      </p:graphicFrame>
      <p:sp>
        <p:nvSpPr>
          <p:cNvPr id="3" name="Rubrik 2">
            <a:extLst>
              <a:ext uri="{FF2B5EF4-FFF2-40B4-BE49-F238E27FC236}">
                <a16:creationId xmlns:a16="http://schemas.microsoft.com/office/drawing/2014/main" id="{F9CEE76B-E5CD-445C-9D82-FDE150B79F0A}"/>
              </a:ext>
            </a:extLst>
          </p:cNvPr>
          <p:cNvSpPr>
            <a:spLocks noGrp="1"/>
          </p:cNvSpPr>
          <p:nvPr>
            <p:ph type="title"/>
          </p:nvPr>
        </p:nvSpPr>
        <p:spPr/>
        <p:txBody>
          <a:bodyPr>
            <a:normAutofit/>
          </a:bodyPr>
          <a:lstStyle/>
          <a:p>
            <a:r>
              <a:rPr lang="sv-SE" sz="3200"/>
              <a:t>Byggvaror som ofta blir dataluckor</a:t>
            </a:r>
          </a:p>
        </p:txBody>
      </p:sp>
    </p:spTree>
    <p:extLst>
      <p:ext uri="{BB962C8B-B14F-4D97-AF65-F5344CB8AC3E}">
        <p14:creationId xmlns:p14="http://schemas.microsoft.com/office/powerpoint/2010/main" val="41425109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p:txBody>
          <a:bodyPr/>
          <a:lstStyle/>
          <a:p>
            <a:r>
              <a:rPr lang="sv-SE"/>
              <a:t>Gemensamt arbetssätt</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a:xfrm>
            <a:off x="468000" y="2772000"/>
            <a:ext cx="3718800" cy="2089560"/>
          </a:xfrm>
        </p:spPr>
        <p:txBody>
          <a:bodyPr>
            <a:normAutofit/>
          </a:bodyPr>
          <a:lstStyle/>
          <a:p>
            <a:pPr marL="342900" indent="-342900" algn="l">
              <a:lnSpc>
                <a:spcPct val="100000"/>
              </a:lnSpc>
              <a:buFont typeface="Arial" panose="020B0604020202020204" pitchFamily="34" charset="0"/>
              <a:buChar char="•"/>
            </a:pPr>
            <a:r>
              <a:rPr lang="sv-SE"/>
              <a:t>Exempel på arbetssätt och stödmaterial</a:t>
            </a:r>
          </a:p>
          <a:p>
            <a:pPr marL="342900" indent="-342900" algn="l">
              <a:lnSpc>
                <a:spcPct val="100000"/>
              </a:lnSpc>
              <a:buFont typeface="Arial" panose="020B0604020202020204" pitchFamily="34" charset="0"/>
              <a:buChar char="•"/>
            </a:pPr>
            <a:r>
              <a:rPr lang="sv-SE"/>
              <a:t>Material framtaget inom projektet </a:t>
            </a:r>
            <a:r>
              <a:rPr lang="sv-SE" err="1"/>
              <a:t>KLivPå</a:t>
            </a:r>
            <a:endParaRPr lang="sv-SE"/>
          </a:p>
        </p:txBody>
      </p:sp>
      <p:pic>
        <p:nvPicPr>
          <p:cNvPr id="3" name="Platshållare för bild 2" descr="En bild som visar text, bärbar dator&#10;&#10;Automatiskt genererad beskrivning">
            <a:extLst>
              <a:ext uri="{FF2B5EF4-FFF2-40B4-BE49-F238E27FC236}">
                <a16:creationId xmlns:a16="http://schemas.microsoft.com/office/drawing/2014/main" id="{3B6DA379-E6F5-4CA8-9085-DBFB22F8C3CF}"/>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a:xfrm>
            <a:off x="4586614" y="0"/>
            <a:ext cx="4557386" cy="5714999"/>
          </a:xfrm>
        </p:spPr>
      </p:pic>
    </p:spTree>
    <p:extLst>
      <p:ext uri="{BB962C8B-B14F-4D97-AF65-F5344CB8AC3E}">
        <p14:creationId xmlns:p14="http://schemas.microsoft.com/office/powerpoint/2010/main" val="21871162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7">
            <a:extLst>
              <a:ext uri="{FF2B5EF4-FFF2-40B4-BE49-F238E27FC236}">
                <a16:creationId xmlns:a16="http://schemas.microsoft.com/office/drawing/2014/main" id="{B354CD0D-FA2A-4DD9-80CC-060E624B8FF5}"/>
              </a:ext>
            </a:extLst>
          </p:cNvPr>
          <p:cNvGraphicFramePr>
            <a:graphicFrameLocks noGrp="1"/>
          </p:cNvGraphicFramePr>
          <p:nvPr>
            <p:ph idx="1"/>
            <p:extLst>
              <p:ext uri="{D42A27DB-BD31-4B8C-83A1-F6EECF244321}">
                <p14:modId xmlns:p14="http://schemas.microsoft.com/office/powerpoint/2010/main" val="3720462017"/>
              </p:ext>
            </p:extLst>
          </p:nvPr>
        </p:nvGraphicFramePr>
        <p:xfrm>
          <a:off x="311150" y="1850867"/>
          <a:ext cx="2130425" cy="2880000"/>
        </p:xfrm>
        <a:graphic>
          <a:graphicData uri="http://schemas.openxmlformats.org/drawingml/2006/table">
            <a:tbl>
              <a:tblPr firstRow="1" bandRow="1">
                <a:tableStyleId>{5C22544A-7EE6-4342-B048-85BDC9FD1C3A}</a:tableStyleId>
              </a:tblPr>
              <a:tblGrid>
                <a:gridCol w="2130425">
                  <a:extLst>
                    <a:ext uri="{9D8B030D-6E8A-4147-A177-3AD203B41FA5}">
                      <a16:colId xmlns:a16="http://schemas.microsoft.com/office/drawing/2014/main" val="2100562977"/>
                    </a:ext>
                  </a:extLst>
                </a:gridCol>
              </a:tblGrid>
              <a:tr h="468000">
                <a:tc>
                  <a:txBody>
                    <a:bodyPr/>
                    <a:lstStyle/>
                    <a:p>
                      <a:r>
                        <a:rPr lang="sv-SE" sz="1200"/>
                        <a:t>1. Definiera mål och omfattning</a:t>
                      </a:r>
                    </a:p>
                  </a:txBody>
                  <a:tcPr/>
                </a:tc>
                <a:extLst>
                  <a:ext uri="{0D108BD9-81ED-4DB2-BD59-A6C34878D82A}">
                    <a16:rowId xmlns:a16="http://schemas.microsoft.com/office/drawing/2014/main" val="3563142920"/>
                  </a:ext>
                </a:extLst>
              </a:tr>
              <a:tr h="2412000">
                <a:tc>
                  <a:txBody>
                    <a:bodyPr/>
                    <a:lstStyle/>
                    <a:p>
                      <a:r>
                        <a:rPr lang="sv-SE" sz="1200"/>
                        <a:t>1a) Definiera mål och omfattning, t.ex. enligt lagkrav, miljöcertifiering eller organisations-specifika mål.</a:t>
                      </a:r>
                    </a:p>
                  </a:txBody>
                  <a:tcPr/>
                </a:tc>
                <a:extLst>
                  <a:ext uri="{0D108BD9-81ED-4DB2-BD59-A6C34878D82A}">
                    <a16:rowId xmlns:a16="http://schemas.microsoft.com/office/drawing/2014/main" val="3088686502"/>
                  </a:ext>
                </a:extLst>
              </a:tr>
            </a:tbl>
          </a:graphicData>
        </a:graphic>
      </p:graphicFrame>
      <p:sp>
        <p:nvSpPr>
          <p:cNvPr id="5" name="Rubrik 4">
            <a:extLst>
              <a:ext uri="{FF2B5EF4-FFF2-40B4-BE49-F238E27FC236}">
                <a16:creationId xmlns:a16="http://schemas.microsoft.com/office/drawing/2014/main" id="{71F03E2E-8DE3-4BD3-BAE5-49DB322303A0}"/>
              </a:ext>
            </a:extLst>
          </p:cNvPr>
          <p:cNvSpPr>
            <a:spLocks noGrp="1"/>
          </p:cNvSpPr>
          <p:nvPr>
            <p:ph type="title"/>
          </p:nvPr>
        </p:nvSpPr>
        <p:spPr/>
        <p:txBody>
          <a:bodyPr>
            <a:normAutofit/>
          </a:bodyPr>
          <a:lstStyle/>
          <a:p>
            <a:r>
              <a:rPr lang="sv-SE" sz="3200"/>
              <a:t>Generell process för framtagande av klimatberäkning</a:t>
            </a:r>
          </a:p>
        </p:txBody>
      </p:sp>
      <p:graphicFrame>
        <p:nvGraphicFramePr>
          <p:cNvPr id="76" name="Tabell 7">
            <a:extLst>
              <a:ext uri="{FF2B5EF4-FFF2-40B4-BE49-F238E27FC236}">
                <a16:creationId xmlns:a16="http://schemas.microsoft.com/office/drawing/2014/main" id="{A26BC708-43F7-4E0C-AF56-8FE7E7A8AB26}"/>
              </a:ext>
            </a:extLst>
          </p:cNvPr>
          <p:cNvGraphicFramePr>
            <a:graphicFrameLocks/>
          </p:cNvGraphicFramePr>
          <p:nvPr>
            <p:extLst>
              <p:ext uri="{D42A27DB-BD31-4B8C-83A1-F6EECF244321}">
                <p14:modId xmlns:p14="http://schemas.microsoft.com/office/powerpoint/2010/main" val="2775544576"/>
              </p:ext>
            </p:extLst>
          </p:nvPr>
        </p:nvGraphicFramePr>
        <p:xfrm>
          <a:off x="2441575" y="1850867"/>
          <a:ext cx="2130425" cy="2880000"/>
        </p:xfrm>
        <a:graphic>
          <a:graphicData uri="http://schemas.openxmlformats.org/drawingml/2006/table">
            <a:tbl>
              <a:tblPr firstRow="1" bandRow="1">
                <a:tableStyleId>{5C22544A-7EE6-4342-B048-85BDC9FD1C3A}</a:tableStyleId>
              </a:tblPr>
              <a:tblGrid>
                <a:gridCol w="2130425">
                  <a:extLst>
                    <a:ext uri="{9D8B030D-6E8A-4147-A177-3AD203B41FA5}">
                      <a16:colId xmlns:a16="http://schemas.microsoft.com/office/drawing/2014/main" val="3298058304"/>
                    </a:ext>
                  </a:extLst>
                </a:gridCol>
              </a:tblGrid>
              <a:tr h="468000">
                <a:tc>
                  <a:txBody>
                    <a:bodyPr/>
                    <a:lstStyle/>
                    <a:p>
                      <a:r>
                        <a:rPr lang="sv-SE" sz="1200"/>
                        <a:t>2. Inventera</a:t>
                      </a:r>
                    </a:p>
                  </a:txBody>
                  <a:tcPr/>
                </a:tc>
                <a:extLst>
                  <a:ext uri="{0D108BD9-81ED-4DB2-BD59-A6C34878D82A}">
                    <a16:rowId xmlns:a16="http://schemas.microsoft.com/office/drawing/2014/main" val="3563142920"/>
                  </a:ext>
                </a:extLst>
              </a:tr>
              <a:tr h="2412000">
                <a:tc>
                  <a:txBody>
                    <a:bodyPr/>
                    <a:lstStyle/>
                    <a:p>
                      <a:r>
                        <a:rPr lang="sv-SE" sz="1200"/>
                        <a:t>2) Inventera de flöden som ingår inom de valda systemgränserna.</a:t>
                      </a:r>
                    </a:p>
                    <a:p>
                      <a:r>
                        <a:rPr lang="sv-SE" sz="1200"/>
                        <a:t>2b) Identifiera källor till beräkningsunderlag.</a:t>
                      </a:r>
                    </a:p>
                    <a:p>
                      <a:r>
                        <a:rPr lang="sv-SE" sz="1200"/>
                        <a:t>2c) Samla in beräkningsunderlag.</a:t>
                      </a:r>
                    </a:p>
                  </a:txBody>
                  <a:tcPr/>
                </a:tc>
                <a:extLst>
                  <a:ext uri="{0D108BD9-81ED-4DB2-BD59-A6C34878D82A}">
                    <a16:rowId xmlns:a16="http://schemas.microsoft.com/office/drawing/2014/main" val="3088686502"/>
                  </a:ext>
                </a:extLst>
              </a:tr>
            </a:tbl>
          </a:graphicData>
        </a:graphic>
      </p:graphicFrame>
      <p:graphicFrame>
        <p:nvGraphicFramePr>
          <p:cNvPr id="77" name="Tabell 7">
            <a:extLst>
              <a:ext uri="{FF2B5EF4-FFF2-40B4-BE49-F238E27FC236}">
                <a16:creationId xmlns:a16="http://schemas.microsoft.com/office/drawing/2014/main" id="{F57E4CCA-CA56-4B4D-B60D-49F43674B34C}"/>
              </a:ext>
            </a:extLst>
          </p:cNvPr>
          <p:cNvGraphicFramePr>
            <a:graphicFrameLocks/>
          </p:cNvGraphicFramePr>
          <p:nvPr>
            <p:extLst>
              <p:ext uri="{D42A27DB-BD31-4B8C-83A1-F6EECF244321}">
                <p14:modId xmlns:p14="http://schemas.microsoft.com/office/powerpoint/2010/main" val="3275339091"/>
              </p:ext>
            </p:extLst>
          </p:nvPr>
        </p:nvGraphicFramePr>
        <p:xfrm>
          <a:off x="4572000" y="1850867"/>
          <a:ext cx="2130425" cy="2880000"/>
        </p:xfrm>
        <a:graphic>
          <a:graphicData uri="http://schemas.openxmlformats.org/drawingml/2006/table">
            <a:tbl>
              <a:tblPr firstRow="1" bandRow="1">
                <a:tableStyleId>{5C22544A-7EE6-4342-B048-85BDC9FD1C3A}</a:tableStyleId>
              </a:tblPr>
              <a:tblGrid>
                <a:gridCol w="2130425">
                  <a:extLst>
                    <a:ext uri="{9D8B030D-6E8A-4147-A177-3AD203B41FA5}">
                      <a16:colId xmlns:a16="http://schemas.microsoft.com/office/drawing/2014/main" val="1401911364"/>
                    </a:ext>
                  </a:extLst>
                </a:gridCol>
              </a:tblGrid>
              <a:tr h="468000">
                <a:tc>
                  <a:txBody>
                    <a:bodyPr/>
                    <a:lstStyle/>
                    <a:p>
                      <a:r>
                        <a:rPr lang="sv-SE" sz="1200"/>
                        <a:t>3. Bedöm miljöpåverkan</a:t>
                      </a:r>
                    </a:p>
                  </a:txBody>
                  <a:tcPr/>
                </a:tc>
                <a:extLst>
                  <a:ext uri="{0D108BD9-81ED-4DB2-BD59-A6C34878D82A}">
                    <a16:rowId xmlns:a16="http://schemas.microsoft.com/office/drawing/2014/main" val="3563142920"/>
                  </a:ext>
                </a:extLst>
              </a:tr>
              <a:tr h="2412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a:t>Detta steg kan göras i en LCA-mjukvara eller genom egen beräkning.</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a:t>3a) Enhetsomvandla ev. uppgifter om material och energiresurser.</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a:t>3b) Koppla (mappa) resurser mot klimatpåverkan/</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a:t>klimatdata.</a:t>
                      </a:r>
                    </a:p>
                    <a:p>
                      <a:endParaRPr lang="sv-SE" sz="1200"/>
                    </a:p>
                  </a:txBody>
                  <a:tcPr/>
                </a:tc>
                <a:extLst>
                  <a:ext uri="{0D108BD9-81ED-4DB2-BD59-A6C34878D82A}">
                    <a16:rowId xmlns:a16="http://schemas.microsoft.com/office/drawing/2014/main" val="3088686502"/>
                  </a:ext>
                </a:extLst>
              </a:tr>
            </a:tbl>
          </a:graphicData>
        </a:graphic>
      </p:graphicFrame>
      <p:graphicFrame>
        <p:nvGraphicFramePr>
          <p:cNvPr id="78" name="Tabell 7">
            <a:extLst>
              <a:ext uri="{FF2B5EF4-FFF2-40B4-BE49-F238E27FC236}">
                <a16:creationId xmlns:a16="http://schemas.microsoft.com/office/drawing/2014/main" id="{A60DEEA7-5E5B-41A2-809C-61E54590DBA8}"/>
              </a:ext>
            </a:extLst>
          </p:cNvPr>
          <p:cNvGraphicFramePr>
            <a:graphicFrameLocks/>
          </p:cNvGraphicFramePr>
          <p:nvPr>
            <p:extLst>
              <p:ext uri="{D42A27DB-BD31-4B8C-83A1-F6EECF244321}">
                <p14:modId xmlns:p14="http://schemas.microsoft.com/office/powerpoint/2010/main" val="2549666345"/>
              </p:ext>
            </p:extLst>
          </p:nvPr>
        </p:nvGraphicFramePr>
        <p:xfrm>
          <a:off x="6702425" y="1850867"/>
          <a:ext cx="2130425" cy="2880000"/>
        </p:xfrm>
        <a:graphic>
          <a:graphicData uri="http://schemas.openxmlformats.org/drawingml/2006/table">
            <a:tbl>
              <a:tblPr firstRow="1" bandRow="1">
                <a:tableStyleId>{5C22544A-7EE6-4342-B048-85BDC9FD1C3A}</a:tableStyleId>
              </a:tblPr>
              <a:tblGrid>
                <a:gridCol w="2130425">
                  <a:extLst>
                    <a:ext uri="{9D8B030D-6E8A-4147-A177-3AD203B41FA5}">
                      <a16:colId xmlns:a16="http://schemas.microsoft.com/office/drawing/2014/main" val="533963434"/>
                    </a:ext>
                  </a:extLst>
                </a:gridCol>
              </a:tblGrid>
              <a:tr h="468000">
                <a:tc>
                  <a:txBody>
                    <a:bodyPr/>
                    <a:lstStyle/>
                    <a:p>
                      <a:r>
                        <a:rPr lang="sv-SE" sz="1200"/>
                        <a:t>4. Tolkning</a:t>
                      </a:r>
                    </a:p>
                  </a:txBody>
                  <a:tcPr/>
                </a:tc>
                <a:extLst>
                  <a:ext uri="{0D108BD9-81ED-4DB2-BD59-A6C34878D82A}">
                    <a16:rowId xmlns:a16="http://schemas.microsoft.com/office/drawing/2014/main" val="3563142920"/>
                  </a:ext>
                </a:extLst>
              </a:tr>
              <a:tr h="2412000">
                <a:tc>
                  <a:txBody>
                    <a:bodyPr/>
                    <a:lstStyle/>
                    <a:p>
                      <a:r>
                        <a:rPr lang="sv-SE" sz="1200"/>
                        <a:t>Detta steg bör innehålla åtminstone följande steg:</a:t>
                      </a:r>
                    </a:p>
                    <a:p>
                      <a:r>
                        <a:rPr lang="sv-SE" sz="1200"/>
                        <a:t>4a) Rimlighetsbedömning av resultaten.</a:t>
                      </a:r>
                    </a:p>
                    <a:p>
                      <a:r>
                        <a:rPr lang="sv-SE" sz="1200"/>
                        <a:t>4b) Analys av resultaten jämfört med t.ex. krav i miljöcertifiering eller organisationsspecifika målsättningar.</a:t>
                      </a:r>
                    </a:p>
                    <a:p>
                      <a:r>
                        <a:rPr lang="sv-SE" sz="1200"/>
                        <a:t>4c) Dokumentation av antaganden och beräkningsförutsättningar.</a:t>
                      </a:r>
                    </a:p>
                  </a:txBody>
                  <a:tcPr/>
                </a:tc>
                <a:extLst>
                  <a:ext uri="{0D108BD9-81ED-4DB2-BD59-A6C34878D82A}">
                    <a16:rowId xmlns:a16="http://schemas.microsoft.com/office/drawing/2014/main" val="3088686502"/>
                  </a:ext>
                </a:extLst>
              </a:tr>
            </a:tbl>
          </a:graphicData>
        </a:graphic>
      </p:graphicFrame>
    </p:spTree>
    <p:extLst>
      <p:ext uri="{BB962C8B-B14F-4D97-AF65-F5344CB8AC3E}">
        <p14:creationId xmlns:p14="http://schemas.microsoft.com/office/powerpoint/2010/main" val="1867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7">
            <a:extLst>
              <a:ext uri="{FF2B5EF4-FFF2-40B4-BE49-F238E27FC236}">
                <a16:creationId xmlns:a16="http://schemas.microsoft.com/office/drawing/2014/main" id="{B354CD0D-FA2A-4DD9-80CC-060E624B8FF5}"/>
              </a:ext>
            </a:extLst>
          </p:cNvPr>
          <p:cNvGraphicFramePr>
            <a:graphicFrameLocks noGrp="1"/>
          </p:cNvGraphicFramePr>
          <p:nvPr>
            <p:ph idx="1"/>
            <p:extLst>
              <p:ext uri="{D42A27DB-BD31-4B8C-83A1-F6EECF244321}">
                <p14:modId xmlns:p14="http://schemas.microsoft.com/office/powerpoint/2010/main" val="249601907"/>
              </p:ext>
            </p:extLst>
          </p:nvPr>
        </p:nvGraphicFramePr>
        <p:xfrm>
          <a:off x="311160" y="1568927"/>
          <a:ext cx="1249679" cy="2844000"/>
        </p:xfrm>
        <a:graphic>
          <a:graphicData uri="http://schemas.openxmlformats.org/drawingml/2006/table">
            <a:tbl>
              <a:tblPr firstRow="1" bandRow="1">
                <a:tableStyleId>{5C22544A-7EE6-4342-B048-85BDC9FD1C3A}</a:tableStyleId>
              </a:tblPr>
              <a:tblGrid>
                <a:gridCol w="1249679">
                  <a:extLst>
                    <a:ext uri="{9D8B030D-6E8A-4147-A177-3AD203B41FA5}">
                      <a16:colId xmlns:a16="http://schemas.microsoft.com/office/drawing/2014/main" val="263772302"/>
                    </a:ext>
                  </a:extLst>
                </a:gridCol>
              </a:tblGrid>
              <a:tr h="468000">
                <a:tc>
                  <a:txBody>
                    <a:bodyPr/>
                    <a:lstStyle/>
                    <a:p>
                      <a:endParaRPr lang="sv-SE" sz="1200"/>
                    </a:p>
                  </a:txBody>
                  <a:tcPr/>
                </a:tc>
                <a:extLst>
                  <a:ext uri="{0D108BD9-81ED-4DB2-BD59-A6C34878D82A}">
                    <a16:rowId xmlns:a16="http://schemas.microsoft.com/office/drawing/2014/main" val="3563142920"/>
                  </a:ext>
                </a:extLst>
              </a:tr>
              <a:tr h="648000">
                <a:tc>
                  <a:txBody>
                    <a:bodyPr/>
                    <a:lstStyle/>
                    <a:p>
                      <a:r>
                        <a:rPr lang="sv-SE" sz="1200"/>
                        <a:t>Beskrivning - processteg</a:t>
                      </a:r>
                    </a:p>
                  </a:txBody>
                  <a:tcPr/>
                </a:tc>
                <a:extLst>
                  <a:ext uri="{0D108BD9-81ED-4DB2-BD59-A6C34878D82A}">
                    <a16:rowId xmlns:a16="http://schemas.microsoft.com/office/drawing/2014/main" val="3088686502"/>
                  </a:ext>
                </a:extLst>
              </a:tr>
              <a:tr h="864000">
                <a:tc>
                  <a:txBody>
                    <a:bodyPr/>
                    <a:lstStyle/>
                    <a:p>
                      <a:r>
                        <a:rPr lang="sv-SE" sz="1200"/>
                        <a:t>Stödmaterial framtaget inom  </a:t>
                      </a:r>
                      <a:r>
                        <a:rPr lang="sv-SE" sz="1200" err="1"/>
                        <a:t>KLivPå</a:t>
                      </a:r>
                      <a:endParaRPr lang="sv-SE" sz="1200"/>
                    </a:p>
                  </a:txBody>
                  <a:tcPr/>
                </a:tc>
                <a:extLst>
                  <a:ext uri="{0D108BD9-81ED-4DB2-BD59-A6C34878D82A}">
                    <a16:rowId xmlns:a16="http://schemas.microsoft.com/office/drawing/2014/main" val="3497107153"/>
                  </a:ext>
                </a:extLst>
              </a:tr>
              <a:tr h="864000">
                <a:tc>
                  <a:txBody>
                    <a:bodyPr/>
                    <a:lstStyle/>
                    <a:p>
                      <a:r>
                        <a:rPr lang="sv-SE" sz="1200"/>
                        <a:t>Exempel på företagsspecifika aktiviteter</a:t>
                      </a:r>
                    </a:p>
                  </a:txBody>
                  <a:tcPr/>
                </a:tc>
                <a:extLst>
                  <a:ext uri="{0D108BD9-81ED-4DB2-BD59-A6C34878D82A}">
                    <a16:rowId xmlns:a16="http://schemas.microsoft.com/office/drawing/2014/main" val="1051892323"/>
                  </a:ext>
                </a:extLst>
              </a:tr>
            </a:tbl>
          </a:graphicData>
        </a:graphic>
      </p:graphicFrame>
      <p:sp>
        <p:nvSpPr>
          <p:cNvPr id="5" name="Rubrik 4">
            <a:extLst>
              <a:ext uri="{FF2B5EF4-FFF2-40B4-BE49-F238E27FC236}">
                <a16:creationId xmlns:a16="http://schemas.microsoft.com/office/drawing/2014/main" id="{71F03E2E-8DE3-4BD3-BAE5-49DB322303A0}"/>
              </a:ext>
            </a:extLst>
          </p:cNvPr>
          <p:cNvSpPr>
            <a:spLocks noGrp="1"/>
          </p:cNvSpPr>
          <p:nvPr>
            <p:ph type="title"/>
          </p:nvPr>
        </p:nvSpPr>
        <p:spPr/>
        <p:txBody>
          <a:bodyPr>
            <a:normAutofit/>
          </a:bodyPr>
          <a:lstStyle/>
          <a:p>
            <a:r>
              <a:rPr lang="sv-SE" sz="3200"/>
              <a:t>Generell process för framtagande av klimatberäkning</a:t>
            </a:r>
          </a:p>
        </p:txBody>
      </p:sp>
      <p:graphicFrame>
        <p:nvGraphicFramePr>
          <p:cNvPr id="4" name="Tabell 7">
            <a:extLst>
              <a:ext uri="{FF2B5EF4-FFF2-40B4-BE49-F238E27FC236}">
                <a16:creationId xmlns:a16="http://schemas.microsoft.com/office/drawing/2014/main" id="{EA7861E6-1EEA-44C4-A545-815A68ECD41C}"/>
              </a:ext>
            </a:extLst>
          </p:cNvPr>
          <p:cNvGraphicFramePr>
            <a:graphicFrameLocks/>
          </p:cNvGraphicFramePr>
          <p:nvPr>
            <p:extLst>
              <p:ext uri="{D42A27DB-BD31-4B8C-83A1-F6EECF244321}">
                <p14:modId xmlns:p14="http://schemas.microsoft.com/office/powerpoint/2010/main" val="3870643630"/>
              </p:ext>
            </p:extLst>
          </p:nvPr>
        </p:nvGraphicFramePr>
        <p:xfrm>
          <a:off x="1560840" y="1568927"/>
          <a:ext cx="1404000" cy="2844000"/>
        </p:xfrm>
        <a:graphic>
          <a:graphicData uri="http://schemas.openxmlformats.org/drawingml/2006/table">
            <a:tbl>
              <a:tblPr firstRow="1" bandRow="1">
                <a:tableStyleId>{5C22544A-7EE6-4342-B048-85BDC9FD1C3A}</a:tableStyleId>
              </a:tblPr>
              <a:tblGrid>
                <a:gridCol w="1404000">
                  <a:extLst>
                    <a:ext uri="{9D8B030D-6E8A-4147-A177-3AD203B41FA5}">
                      <a16:colId xmlns:a16="http://schemas.microsoft.com/office/drawing/2014/main" val="2100562977"/>
                    </a:ext>
                  </a:extLst>
                </a:gridCol>
              </a:tblGrid>
              <a:tr h="468000">
                <a:tc>
                  <a:txBody>
                    <a:bodyPr/>
                    <a:lstStyle/>
                    <a:p>
                      <a:r>
                        <a:rPr lang="sv-SE" sz="1200"/>
                        <a:t>1. Definiera mål och omfattning</a:t>
                      </a:r>
                    </a:p>
                  </a:txBody>
                  <a:tcPr/>
                </a:tc>
                <a:extLst>
                  <a:ext uri="{0D108BD9-81ED-4DB2-BD59-A6C34878D82A}">
                    <a16:rowId xmlns:a16="http://schemas.microsoft.com/office/drawing/2014/main" val="3563142920"/>
                  </a:ext>
                </a:extLst>
              </a:tr>
              <a:tr h="648000">
                <a:tc>
                  <a:txBody>
                    <a:bodyPr/>
                    <a:lstStyle/>
                    <a:p>
                      <a:r>
                        <a:rPr lang="sv-SE" sz="1200"/>
                        <a:t>1a) Mål och omfattning</a:t>
                      </a:r>
                    </a:p>
                  </a:txBody>
                  <a:tcPr/>
                </a:tc>
                <a:extLst>
                  <a:ext uri="{0D108BD9-81ED-4DB2-BD59-A6C34878D82A}">
                    <a16:rowId xmlns:a16="http://schemas.microsoft.com/office/drawing/2014/main" val="3088686502"/>
                  </a:ext>
                </a:extLst>
              </a:tr>
              <a:tr h="864000">
                <a:tc>
                  <a:txBody>
                    <a:bodyPr/>
                    <a:lstStyle/>
                    <a:p>
                      <a:r>
                        <a:rPr lang="sv-SE" sz="1200"/>
                        <a:t>-</a:t>
                      </a:r>
                    </a:p>
                  </a:txBody>
                  <a:tcPr/>
                </a:tc>
                <a:extLst>
                  <a:ext uri="{0D108BD9-81ED-4DB2-BD59-A6C34878D82A}">
                    <a16:rowId xmlns:a16="http://schemas.microsoft.com/office/drawing/2014/main" val="3497107153"/>
                  </a:ext>
                </a:extLst>
              </a:tr>
              <a:tr h="864000">
                <a:tc>
                  <a:txBody>
                    <a:bodyPr/>
                    <a:lstStyle/>
                    <a:p>
                      <a:r>
                        <a:rPr lang="sv-SE" sz="1200"/>
                        <a:t>- Kravdokument för klimatberäkningar</a:t>
                      </a:r>
                    </a:p>
                    <a:p>
                      <a:r>
                        <a:rPr lang="sv-SE" sz="1200"/>
                        <a:t>- Målformuleringar</a:t>
                      </a:r>
                    </a:p>
                  </a:txBody>
                  <a:tcPr/>
                </a:tc>
                <a:extLst>
                  <a:ext uri="{0D108BD9-81ED-4DB2-BD59-A6C34878D82A}">
                    <a16:rowId xmlns:a16="http://schemas.microsoft.com/office/drawing/2014/main" val="1051892323"/>
                  </a:ext>
                </a:extLst>
              </a:tr>
            </a:tbl>
          </a:graphicData>
        </a:graphic>
      </p:graphicFrame>
      <p:graphicFrame>
        <p:nvGraphicFramePr>
          <p:cNvPr id="6" name="Tabell 7">
            <a:extLst>
              <a:ext uri="{FF2B5EF4-FFF2-40B4-BE49-F238E27FC236}">
                <a16:creationId xmlns:a16="http://schemas.microsoft.com/office/drawing/2014/main" id="{F4FA95B6-FAFB-4556-AEBA-26BBE9E1ACD2}"/>
              </a:ext>
            </a:extLst>
          </p:cNvPr>
          <p:cNvGraphicFramePr>
            <a:graphicFrameLocks/>
          </p:cNvGraphicFramePr>
          <p:nvPr>
            <p:extLst>
              <p:ext uri="{D42A27DB-BD31-4B8C-83A1-F6EECF244321}">
                <p14:modId xmlns:p14="http://schemas.microsoft.com/office/powerpoint/2010/main" val="533264211"/>
              </p:ext>
            </p:extLst>
          </p:nvPr>
        </p:nvGraphicFramePr>
        <p:xfrm>
          <a:off x="2964840" y="1568927"/>
          <a:ext cx="2232000" cy="2844000"/>
        </p:xfrm>
        <a:graphic>
          <a:graphicData uri="http://schemas.openxmlformats.org/drawingml/2006/table">
            <a:tbl>
              <a:tblPr firstRow="1" bandRow="1">
                <a:tableStyleId>{5C22544A-7EE6-4342-B048-85BDC9FD1C3A}</a:tableStyleId>
              </a:tblPr>
              <a:tblGrid>
                <a:gridCol w="2232000">
                  <a:extLst>
                    <a:ext uri="{9D8B030D-6E8A-4147-A177-3AD203B41FA5}">
                      <a16:colId xmlns:a16="http://schemas.microsoft.com/office/drawing/2014/main" val="3298058304"/>
                    </a:ext>
                  </a:extLst>
                </a:gridCol>
              </a:tblGrid>
              <a:tr h="468000">
                <a:tc>
                  <a:txBody>
                    <a:bodyPr/>
                    <a:lstStyle/>
                    <a:p>
                      <a:r>
                        <a:rPr lang="sv-SE" sz="1200"/>
                        <a:t>2. Inventera</a:t>
                      </a:r>
                    </a:p>
                  </a:txBody>
                  <a:tcPr/>
                </a:tc>
                <a:extLst>
                  <a:ext uri="{0D108BD9-81ED-4DB2-BD59-A6C34878D82A}">
                    <a16:rowId xmlns:a16="http://schemas.microsoft.com/office/drawing/2014/main" val="3563142920"/>
                  </a:ext>
                </a:extLst>
              </a:tr>
              <a:tr h="648000">
                <a:tc>
                  <a:txBody>
                    <a:bodyPr/>
                    <a:lstStyle/>
                    <a:p>
                      <a:r>
                        <a:rPr lang="sv-SE" sz="1200"/>
                        <a:t>2a) Inventering av flöden</a:t>
                      </a:r>
                    </a:p>
                    <a:p>
                      <a:r>
                        <a:rPr lang="sv-SE" sz="1200"/>
                        <a:t>2b) Underlagskällor</a:t>
                      </a:r>
                    </a:p>
                    <a:p>
                      <a:r>
                        <a:rPr lang="sv-SE" sz="1200"/>
                        <a:t>2c) Insamling av underlag</a:t>
                      </a:r>
                    </a:p>
                  </a:txBody>
                  <a:tcPr/>
                </a:tc>
                <a:extLst>
                  <a:ext uri="{0D108BD9-81ED-4DB2-BD59-A6C34878D82A}">
                    <a16:rowId xmlns:a16="http://schemas.microsoft.com/office/drawing/2014/main" val="3088686502"/>
                  </a:ext>
                </a:extLst>
              </a:tr>
              <a:tr h="864000">
                <a:tc>
                  <a:txBody>
                    <a:bodyPr/>
                    <a:lstStyle/>
                    <a:p>
                      <a:r>
                        <a:rPr lang="sv-SE" sz="1200"/>
                        <a:t>- Inventeringsmall</a:t>
                      </a:r>
                    </a:p>
                    <a:p>
                      <a:r>
                        <a:rPr lang="sv-SE" sz="1200"/>
                        <a:t>- Exempel på livscykelinventering - Mall för resurssammanställning</a:t>
                      </a:r>
                    </a:p>
                  </a:txBody>
                  <a:tcPr/>
                </a:tc>
                <a:extLst>
                  <a:ext uri="{0D108BD9-81ED-4DB2-BD59-A6C34878D82A}">
                    <a16:rowId xmlns:a16="http://schemas.microsoft.com/office/drawing/2014/main" val="3497107153"/>
                  </a:ext>
                </a:extLst>
              </a:tr>
              <a:tr h="864000">
                <a:tc>
                  <a:txBody>
                    <a:bodyPr/>
                    <a:lstStyle/>
                    <a:p>
                      <a:r>
                        <a:rPr lang="sv-SE" sz="1200"/>
                        <a:t>- Byggdelsrecept för framtagande av mängder</a:t>
                      </a:r>
                    </a:p>
                  </a:txBody>
                  <a:tcPr/>
                </a:tc>
                <a:extLst>
                  <a:ext uri="{0D108BD9-81ED-4DB2-BD59-A6C34878D82A}">
                    <a16:rowId xmlns:a16="http://schemas.microsoft.com/office/drawing/2014/main" val="1051892323"/>
                  </a:ext>
                </a:extLst>
              </a:tr>
            </a:tbl>
          </a:graphicData>
        </a:graphic>
      </p:graphicFrame>
      <p:graphicFrame>
        <p:nvGraphicFramePr>
          <p:cNvPr id="8" name="Tabell 7">
            <a:extLst>
              <a:ext uri="{FF2B5EF4-FFF2-40B4-BE49-F238E27FC236}">
                <a16:creationId xmlns:a16="http://schemas.microsoft.com/office/drawing/2014/main" id="{E911570F-20E2-49D6-91A7-A6A4223BCEDD}"/>
              </a:ext>
            </a:extLst>
          </p:cNvPr>
          <p:cNvGraphicFramePr>
            <a:graphicFrameLocks/>
          </p:cNvGraphicFramePr>
          <p:nvPr>
            <p:extLst>
              <p:ext uri="{D42A27DB-BD31-4B8C-83A1-F6EECF244321}">
                <p14:modId xmlns:p14="http://schemas.microsoft.com/office/powerpoint/2010/main" val="3333643964"/>
              </p:ext>
            </p:extLst>
          </p:nvPr>
        </p:nvGraphicFramePr>
        <p:xfrm>
          <a:off x="5196840" y="1568927"/>
          <a:ext cx="1836000" cy="2844000"/>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1401911364"/>
                    </a:ext>
                  </a:extLst>
                </a:gridCol>
              </a:tblGrid>
              <a:tr h="468000">
                <a:tc>
                  <a:txBody>
                    <a:bodyPr/>
                    <a:lstStyle/>
                    <a:p>
                      <a:r>
                        <a:rPr lang="sv-SE" sz="1200"/>
                        <a:t>3. Bedöm miljöpåverkan</a:t>
                      </a:r>
                    </a:p>
                  </a:txBody>
                  <a:tcPr/>
                </a:tc>
                <a:extLst>
                  <a:ext uri="{0D108BD9-81ED-4DB2-BD59-A6C34878D82A}">
                    <a16:rowId xmlns:a16="http://schemas.microsoft.com/office/drawing/2014/main" val="3563142920"/>
                  </a:ext>
                </a:extLst>
              </a:tr>
              <a:tr h="648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a:t>3a) Enhetsomvandling</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a:t>3b) Koppling/mappning</a:t>
                      </a:r>
                    </a:p>
                    <a:p>
                      <a:endParaRPr lang="sv-SE" sz="1200"/>
                    </a:p>
                  </a:txBody>
                  <a:tcPr/>
                </a:tc>
                <a:extLst>
                  <a:ext uri="{0D108BD9-81ED-4DB2-BD59-A6C34878D82A}">
                    <a16:rowId xmlns:a16="http://schemas.microsoft.com/office/drawing/2014/main" val="3088686502"/>
                  </a:ext>
                </a:extLst>
              </a:tr>
              <a:tr h="864000">
                <a:tc>
                  <a:txBody>
                    <a:bodyPr/>
                    <a:lstStyle/>
                    <a:p>
                      <a:r>
                        <a:rPr lang="sv-SE" sz="1200"/>
                        <a:t>- Importmall i Excel till BM</a:t>
                      </a:r>
                    </a:p>
                  </a:txBody>
                  <a:tcPr/>
                </a:tc>
                <a:extLst>
                  <a:ext uri="{0D108BD9-81ED-4DB2-BD59-A6C34878D82A}">
                    <a16:rowId xmlns:a16="http://schemas.microsoft.com/office/drawing/2014/main" val="3497107153"/>
                  </a:ext>
                </a:extLst>
              </a:tr>
              <a:tr h="864000">
                <a:tc>
                  <a:txBody>
                    <a:bodyPr/>
                    <a:lstStyle/>
                    <a:p>
                      <a:r>
                        <a:rPr lang="sv-SE" sz="1200"/>
                        <a:t>- Mall för </a:t>
                      </a:r>
                      <a:r>
                        <a:rPr lang="sv-SE" sz="1200" err="1"/>
                        <a:t>enhets-omvandling</a:t>
                      </a:r>
                      <a:r>
                        <a:rPr lang="sv-SE" sz="1200"/>
                        <a:t> och koppling mot generisk/specifik klimatdata</a:t>
                      </a:r>
                    </a:p>
                  </a:txBody>
                  <a:tcPr/>
                </a:tc>
                <a:extLst>
                  <a:ext uri="{0D108BD9-81ED-4DB2-BD59-A6C34878D82A}">
                    <a16:rowId xmlns:a16="http://schemas.microsoft.com/office/drawing/2014/main" val="1051892323"/>
                  </a:ext>
                </a:extLst>
              </a:tr>
            </a:tbl>
          </a:graphicData>
        </a:graphic>
      </p:graphicFrame>
      <p:graphicFrame>
        <p:nvGraphicFramePr>
          <p:cNvPr id="9" name="Tabell 7">
            <a:extLst>
              <a:ext uri="{FF2B5EF4-FFF2-40B4-BE49-F238E27FC236}">
                <a16:creationId xmlns:a16="http://schemas.microsoft.com/office/drawing/2014/main" id="{9DCA51B3-DED4-4BC7-80A5-8A3000F7AFE2}"/>
              </a:ext>
            </a:extLst>
          </p:cNvPr>
          <p:cNvGraphicFramePr>
            <a:graphicFrameLocks/>
          </p:cNvGraphicFramePr>
          <p:nvPr>
            <p:extLst>
              <p:ext uri="{D42A27DB-BD31-4B8C-83A1-F6EECF244321}">
                <p14:modId xmlns:p14="http://schemas.microsoft.com/office/powerpoint/2010/main" val="3801457343"/>
              </p:ext>
            </p:extLst>
          </p:nvPr>
        </p:nvGraphicFramePr>
        <p:xfrm>
          <a:off x="7032840" y="1568927"/>
          <a:ext cx="1800000" cy="2844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533963434"/>
                    </a:ext>
                  </a:extLst>
                </a:gridCol>
              </a:tblGrid>
              <a:tr h="468000">
                <a:tc>
                  <a:txBody>
                    <a:bodyPr/>
                    <a:lstStyle/>
                    <a:p>
                      <a:r>
                        <a:rPr lang="sv-SE" sz="1200"/>
                        <a:t>4. Tolkning</a:t>
                      </a:r>
                    </a:p>
                  </a:txBody>
                  <a:tcPr/>
                </a:tc>
                <a:extLst>
                  <a:ext uri="{0D108BD9-81ED-4DB2-BD59-A6C34878D82A}">
                    <a16:rowId xmlns:a16="http://schemas.microsoft.com/office/drawing/2014/main" val="3563142920"/>
                  </a:ext>
                </a:extLst>
              </a:tr>
              <a:tr h="648000">
                <a:tc>
                  <a:txBody>
                    <a:bodyPr/>
                    <a:lstStyle/>
                    <a:p>
                      <a:r>
                        <a:rPr lang="sv-SE" sz="1200"/>
                        <a:t>4a) Rimlighetsbedömning</a:t>
                      </a:r>
                    </a:p>
                    <a:p>
                      <a:r>
                        <a:rPr lang="sv-SE" sz="1200"/>
                        <a:t>4b) Analys</a:t>
                      </a:r>
                    </a:p>
                    <a:p>
                      <a:r>
                        <a:rPr lang="sv-SE" sz="1200"/>
                        <a:t>4c) Dokumentation</a:t>
                      </a:r>
                    </a:p>
                  </a:txBody>
                  <a:tcPr/>
                </a:tc>
                <a:extLst>
                  <a:ext uri="{0D108BD9-81ED-4DB2-BD59-A6C34878D82A}">
                    <a16:rowId xmlns:a16="http://schemas.microsoft.com/office/drawing/2014/main" val="3088686502"/>
                  </a:ext>
                </a:extLst>
              </a:tr>
              <a:tr h="864000">
                <a:tc>
                  <a:txBody>
                    <a:bodyPr/>
                    <a:lstStyle/>
                    <a:p>
                      <a:r>
                        <a:rPr lang="sv-SE" sz="1200"/>
                        <a:t>- Exempel på klimatberäkningar, för rimlighetsbedömning</a:t>
                      </a:r>
                    </a:p>
                    <a:p>
                      <a:r>
                        <a:rPr lang="sv-SE" sz="1200"/>
                        <a:t>- Exempel på rapportmall</a:t>
                      </a:r>
                    </a:p>
                  </a:txBody>
                  <a:tcPr/>
                </a:tc>
                <a:extLst>
                  <a:ext uri="{0D108BD9-81ED-4DB2-BD59-A6C34878D82A}">
                    <a16:rowId xmlns:a16="http://schemas.microsoft.com/office/drawing/2014/main" val="3497107153"/>
                  </a:ext>
                </a:extLst>
              </a:tr>
              <a:tr h="864000">
                <a:tc>
                  <a:txBody>
                    <a:bodyPr/>
                    <a:lstStyle/>
                    <a:p>
                      <a:endParaRPr lang="sv-SE" sz="1200"/>
                    </a:p>
                  </a:txBody>
                  <a:tcPr/>
                </a:tc>
                <a:extLst>
                  <a:ext uri="{0D108BD9-81ED-4DB2-BD59-A6C34878D82A}">
                    <a16:rowId xmlns:a16="http://schemas.microsoft.com/office/drawing/2014/main" val="1051892323"/>
                  </a:ext>
                </a:extLst>
              </a:tr>
            </a:tbl>
          </a:graphicData>
        </a:graphic>
      </p:graphicFrame>
    </p:spTree>
    <p:extLst>
      <p:ext uri="{BB962C8B-B14F-4D97-AF65-F5344CB8AC3E}">
        <p14:creationId xmlns:p14="http://schemas.microsoft.com/office/powerpoint/2010/main" val="39985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a:xfrm>
            <a:off x="1022985" y="559595"/>
            <a:ext cx="7098030" cy="769697"/>
          </a:xfrm>
        </p:spPr>
        <p:txBody>
          <a:bodyPr>
            <a:normAutofit fontScale="90000"/>
          </a:bodyPr>
          <a:lstStyle/>
          <a:p>
            <a:r>
              <a:rPr lang="sv-SE"/>
              <a:t>Exempel på inventering för flöden industriell småhusproduktion, A1-A5</a:t>
            </a:r>
          </a:p>
        </p:txBody>
      </p:sp>
      <p:grpSp>
        <p:nvGrpSpPr>
          <p:cNvPr id="8" name="Grupp 7">
            <a:extLst>
              <a:ext uri="{FF2B5EF4-FFF2-40B4-BE49-F238E27FC236}">
                <a16:creationId xmlns:a16="http://schemas.microsoft.com/office/drawing/2014/main" id="{6E3A57CB-2D3D-4E03-BB32-84730A3AD67E}"/>
              </a:ext>
            </a:extLst>
          </p:cNvPr>
          <p:cNvGrpSpPr/>
          <p:nvPr/>
        </p:nvGrpSpPr>
        <p:grpSpPr>
          <a:xfrm>
            <a:off x="931755" y="1415459"/>
            <a:ext cx="7530679" cy="3499209"/>
            <a:chOff x="568242" y="1814256"/>
            <a:chExt cx="9273571" cy="5002123"/>
          </a:xfrm>
        </p:grpSpPr>
        <p:grpSp>
          <p:nvGrpSpPr>
            <p:cNvPr id="9" name="Grupp 8">
              <a:extLst>
                <a:ext uri="{FF2B5EF4-FFF2-40B4-BE49-F238E27FC236}">
                  <a16:creationId xmlns:a16="http://schemas.microsoft.com/office/drawing/2014/main" id="{FC7FA42F-61CD-4807-9626-8D6B0AA3E507}"/>
                </a:ext>
              </a:extLst>
            </p:cNvPr>
            <p:cNvGrpSpPr/>
            <p:nvPr/>
          </p:nvGrpSpPr>
          <p:grpSpPr>
            <a:xfrm>
              <a:off x="7642141" y="1814256"/>
              <a:ext cx="2199672" cy="5002123"/>
              <a:chOff x="545587" y="1814256"/>
              <a:chExt cx="4625545" cy="5002123"/>
            </a:xfrm>
          </p:grpSpPr>
          <p:sp>
            <p:nvSpPr>
              <p:cNvPr id="29" name="Rektangel: rundade hörn 28">
                <a:extLst>
                  <a:ext uri="{FF2B5EF4-FFF2-40B4-BE49-F238E27FC236}">
                    <a16:creationId xmlns:a16="http://schemas.microsoft.com/office/drawing/2014/main" id="{44456FB8-0EFC-4286-9781-A8053010F5BE}"/>
                  </a:ext>
                </a:extLst>
              </p:cNvPr>
              <p:cNvSpPr/>
              <p:nvPr/>
            </p:nvSpPr>
            <p:spPr>
              <a:xfrm>
                <a:off x="545587" y="1814256"/>
                <a:ext cx="4625545" cy="498196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sv-SE" sz="1620"/>
              </a:p>
            </p:txBody>
          </p:sp>
          <p:sp>
            <p:nvSpPr>
              <p:cNvPr id="30" name="textruta 29">
                <a:extLst>
                  <a:ext uri="{FF2B5EF4-FFF2-40B4-BE49-F238E27FC236}">
                    <a16:creationId xmlns:a16="http://schemas.microsoft.com/office/drawing/2014/main" id="{9887DA09-EA9D-468B-B560-E024BABD4766}"/>
                  </a:ext>
                </a:extLst>
              </p:cNvPr>
              <p:cNvSpPr txBox="1"/>
              <p:nvPr/>
            </p:nvSpPr>
            <p:spPr>
              <a:xfrm>
                <a:off x="1037462" y="5971642"/>
                <a:ext cx="3485803" cy="844737"/>
              </a:xfrm>
              <a:prstGeom prst="rect">
                <a:avLst/>
              </a:prstGeom>
              <a:noFill/>
            </p:spPr>
            <p:txBody>
              <a:bodyPr wrap="square" rtlCol="0">
                <a:spAutoFit/>
              </a:bodyPr>
              <a:lstStyle/>
              <a:p>
                <a:r>
                  <a:rPr lang="sv-SE" sz="1080" b="1"/>
                  <a:t>A5 (Bygg- och installations-processen)</a:t>
                </a:r>
              </a:p>
            </p:txBody>
          </p:sp>
        </p:grpSp>
        <p:grpSp>
          <p:nvGrpSpPr>
            <p:cNvPr id="10" name="Grupp 9">
              <a:extLst>
                <a:ext uri="{FF2B5EF4-FFF2-40B4-BE49-F238E27FC236}">
                  <a16:creationId xmlns:a16="http://schemas.microsoft.com/office/drawing/2014/main" id="{48551F6B-8327-41FA-8BD0-7CDC93770D53}"/>
                </a:ext>
              </a:extLst>
            </p:cNvPr>
            <p:cNvGrpSpPr/>
            <p:nvPr/>
          </p:nvGrpSpPr>
          <p:grpSpPr>
            <a:xfrm>
              <a:off x="5323533" y="1814256"/>
              <a:ext cx="2199672" cy="4981960"/>
              <a:chOff x="545587" y="1814256"/>
              <a:chExt cx="4625545" cy="4981960"/>
            </a:xfrm>
          </p:grpSpPr>
          <p:sp>
            <p:nvSpPr>
              <p:cNvPr id="27" name="Rektangel: rundade hörn 26">
                <a:extLst>
                  <a:ext uri="{FF2B5EF4-FFF2-40B4-BE49-F238E27FC236}">
                    <a16:creationId xmlns:a16="http://schemas.microsoft.com/office/drawing/2014/main" id="{3F859A77-8672-4D22-9B00-F69C074CF520}"/>
                  </a:ext>
                </a:extLst>
              </p:cNvPr>
              <p:cNvSpPr/>
              <p:nvPr/>
            </p:nvSpPr>
            <p:spPr>
              <a:xfrm>
                <a:off x="545587" y="1814256"/>
                <a:ext cx="4625545" cy="498196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sv-SE" sz="1620"/>
              </a:p>
            </p:txBody>
          </p:sp>
          <p:sp>
            <p:nvSpPr>
              <p:cNvPr id="28" name="textruta 27">
                <a:extLst>
                  <a:ext uri="{FF2B5EF4-FFF2-40B4-BE49-F238E27FC236}">
                    <a16:creationId xmlns:a16="http://schemas.microsoft.com/office/drawing/2014/main" id="{DC992B82-4B5C-47C4-8B95-DD75DBB9060E}"/>
                  </a:ext>
                </a:extLst>
              </p:cNvPr>
              <p:cNvSpPr txBox="1"/>
              <p:nvPr/>
            </p:nvSpPr>
            <p:spPr>
              <a:xfrm>
                <a:off x="1559419" y="6398086"/>
                <a:ext cx="3219542" cy="369572"/>
              </a:xfrm>
              <a:prstGeom prst="rect">
                <a:avLst/>
              </a:prstGeom>
              <a:noFill/>
            </p:spPr>
            <p:txBody>
              <a:bodyPr wrap="square" rtlCol="0">
                <a:spAutoFit/>
              </a:bodyPr>
              <a:lstStyle/>
              <a:p>
                <a:r>
                  <a:rPr lang="sv-SE" sz="1080" b="1"/>
                  <a:t>A4 (Transport)</a:t>
                </a:r>
              </a:p>
            </p:txBody>
          </p:sp>
        </p:grpSp>
        <p:grpSp>
          <p:nvGrpSpPr>
            <p:cNvPr id="11" name="Grupp 10">
              <a:extLst>
                <a:ext uri="{FF2B5EF4-FFF2-40B4-BE49-F238E27FC236}">
                  <a16:creationId xmlns:a16="http://schemas.microsoft.com/office/drawing/2014/main" id="{DECCFCB1-C1A9-4947-AD40-9EC6278CF16A}"/>
                </a:ext>
              </a:extLst>
            </p:cNvPr>
            <p:cNvGrpSpPr/>
            <p:nvPr/>
          </p:nvGrpSpPr>
          <p:grpSpPr>
            <a:xfrm>
              <a:off x="568242" y="1814256"/>
              <a:ext cx="4625546" cy="4981961"/>
              <a:chOff x="568242" y="1814256"/>
              <a:chExt cx="4625546" cy="4981961"/>
            </a:xfrm>
          </p:grpSpPr>
          <p:sp>
            <p:nvSpPr>
              <p:cNvPr id="25" name="Rektangel: rundade hörn 24">
                <a:extLst>
                  <a:ext uri="{FF2B5EF4-FFF2-40B4-BE49-F238E27FC236}">
                    <a16:creationId xmlns:a16="http://schemas.microsoft.com/office/drawing/2014/main" id="{112C73ED-0618-420E-B835-1A76A2DBD1EC}"/>
                  </a:ext>
                </a:extLst>
              </p:cNvPr>
              <p:cNvSpPr/>
              <p:nvPr/>
            </p:nvSpPr>
            <p:spPr>
              <a:xfrm>
                <a:off x="568242" y="1814256"/>
                <a:ext cx="4625546" cy="498196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sv-SE" sz="1620"/>
              </a:p>
            </p:txBody>
          </p:sp>
          <p:sp>
            <p:nvSpPr>
              <p:cNvPr id="26" name="textruta 25">
                <a:extLst>
                  <a:ext uri="{FF2B5EF4-FFF2-40B4-BE49-F238E27FC236}">
                    <a16:creationId xmlns:a16="http://schemas.microsoft.com/office/drawing/2014/main" id="{C1F12633-4E4E-41AE-A850-74FF45FDA9EF}"/>
                  </a:ext>
                </a:extLst>
              </p:cNvPr>
              <p:cNvSpPr txBox="1"/>
              <p:nvPr/>
            </p:nvSpPr>
            <p:spPr>
              <a:xfrm>
                <a:off x="2207737" y="6315899"/>
                <a:ext cx="1816125" cy="409169"/>
              </a:xfrm>
              <a:prstGeom prst="rect">
                <a:avLst/>
              </a:prstGeom>
              <a:noFill/>
            </p:spPr>
            <p:txBody>
              <a:bodyPr wrap="square" rtlCol="0">
                <a:spAutoFit/>
              </a:bodyPr>
              <a:lstStyle/>
              <a:p>
                <a:r>
                  <a:rPr lang="sv-SE" sz="1080" b="1"/>
                  <a:t>A1-A3 (Produktskede</a:t>
                </a:r>
                <a:r>
                  <a:rPr lang="sv-SE" sz="1260"/>
                  <a:t>)</a:t>
                </a:r>
              </a:p>
            </p:txBody>
          </p:sp>
        </p:grpSp>
        <p:sp>
          <p:nvSpPr>
            <p:cNvPr id="12" name="Rektangel: rundade hörn 11">
              <a:extLst>
                <a:ext uri="{FF2B5EF4-FFF2-40B4-BE49-F238E27FC236}">
                  <a16:creationId xmlns:a16="http://schemas.microsoft.com/office/drawing/2014/main" id="{5D907B42-EEB6-4DF9-A1BF-1B376166508C}"/>
                </a:ext>
              </a:extLst>
            </p:cNvPr>
            <p:cNvSpPr/>
            <p:nvPr/>
          </p:nvSpPr>
          <p:spPr>
            <a:xfrm>
              <a:off x="784446" y="3097395"/>
              <a:ext cx="988804" cy="198990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Råvaror och </a:t>
              </a:r>
              <a:r>
                <a:rPr lang="sv-SE" sz="1080" err="1"/>
                <a:t>produk-tion</a:t>
              </a:r>
              <a:r>
                <a:rPr lang="sv-SE" sz="1080"/>
                <a:t> av bygg-varor och material</a:t>
              </a:r>
            </a:p>
          </p:txBody>
        </p:sp>
        <p:sp>
          <p:nvSpPr>
            <p:cNvPr id="13" name="Rektangel: rundade hörn 12">
              <a:extLst>
                <a:ext uri="{FF2B5EF4-FFF2-40B4-BE49-F238E27FC236}">
                  <a16:creationId xmlns:a16="http://schemas.microsoft.com/office/drawing/2014/main" id="{B351E5B6-975A-4312-BBBC-D3139A96AA9F}"/>
                </a:ext>
              </a:extLst>
            </p:cNvPr>
            <p:cNvSpPr/>
            <p:nvPr/>
          </p:nvSpPr>
          <p:spPr>
            <a:xfrm>
              <a:off x="1202707" y="5296555"/>
              <a:ext cx="1279005" cy="8239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Byggvaror och material</a:t>
              </a:r>
              <a:br>
                <a:rPr lang="sv-SE" sz="1080"/>
              </a:br>
              <a:r>
                <a:rPr lang="sv-SE" sz="1080"/>
                <a:t>(entreprenör)</a:t>
              </a:r>
            </a:p>
          </p:txBody>
        </p:sp>
        <p:sp>
          <p:nvSpPr>
            <p:cNvPr id="14" name="Rektangel: rundade hörn 13">
              <a:extLst>
                <a:ext uri="{FF2B5EF4-FFF2-40B4-BE49-F238E27FC236}">
                  <a16:creationId xmlns:a16="http://schemas.microsoft.com/office/drawing/2014/main" id="{5445D208-30A2-418D-96D4-EEF895238A7E}"/>
                </a:ext>
              </a:extLst>
            </p:cNvPr>
            <p:cNvSpPr/>
            <p:nvPr/>
          </p:nvSpPr>
          <p:spPr>
            <a:xfrm>
              <a:off x="3330148" y="2701400"/>
              <a:ext cx="1647568" cy="4670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Energi</a:t>
              </a:r>
            </a:p>
          </p:txBody>
        </p:sp>
        <p:sp>
          <p:nvSpPr>
            <p:cNvPr id="15" name="Rektangel: rundade hörn 14">
              <a:extLst>
                <a:ext uri="{FF2B5EF4-FFF2-40B4-BE49-F238E27FC236}">
                  <a16:creationId xmlns:a16="http://schemas.microsoft.com/office/drawing/2014/main" id="{BAAEBABF-DDD4-4BDC-9F99-24C810FC0A9E}"/>
                </a:ext>
              </a:extLst>
            </p:cNvPr>
            <p:cNvSpPr/>
            <p:nvPr/>
          </p:nvSpPr>
          <p:spPr>
            <a:xfrm>
              <a:off x="3330147" y="3586872"/>
              <a:ext cx="1647568" cy="9967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Produktion plan-/volymelement</a:t>
              </a:r>
            </a:p>
          </p:txBody>
        </p:sp>
        <p:sp>
          <p:nvSpPr>
            <p:cNvPr id="16" name="Rektangel: rundade hörn 15">
              <a:extLst>
                <a:ext uri="{FF2B5EF4-FFF2-40B4-BE49-F238E27FC236}">
                  <a16:creationId xmlns:a16="http://schemas.microsoft.com/office/drawing/2014/main" id="{264FCB37-6111-40A5-BFB7-093D06FC7DCD}"/>
                </a:ext>
              </a:extLst>
            </p:cNvPr>
            <p:cNvSpPr/>
            <p:nvPr/>
          </p:nvSpPr>
          <p:spPr>
            <a:xfrm>
              <a:off x="7821484" y="2701400"/>
              <a:ext cx="1647568" cy="47630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Energi </a:t>
              </a:r>
              <a:br>
                <a:rPr lang="sv-SE" sz="1080"/>
              </a:br>
              <a:r>
                <a:rPr lang="sv-SE" sz="1080"/>
                <a:t>(el och drivmedel)</a:t>
              </a:r>
            </a:p>
          </p:txBody>
        </p:sp>
        <p:sp>
          <p:nvSpPr>
            <p:cNvPr id="17" name="Rektangel: rundade hörn 16">
              <a:extLst>
                <a:ext uri="{FF2B5EF4-FFF2-40B4-BE49-F238E27FC236}">
                  <a16:creationId xmlns:a16="http://schemas.microsoft.com/office/drawing/2014/main" id="{12AC3842-CDA1-49A1-B958-C63E7C242C0E}"/>
                </a:ext>
              </a:extLst>
            </p:cNvPr>
            <p:cNvSpPr/>
            <p:nvPr/>
          </p:nvSpPr>
          <p:spPr>
            <a:xfrm>
              <a:off x="7821484" y="3586872"/>
              <a:ext cx="1647568" cy="9967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Uppförande av byggnaden</a:t>
              </a:r>
            </a:p>
          </p:txBody>
        </p:sp>
        <p:cxnSp>
          <p:nvCxnSpPr>
            <p:cNvPr id="19" name="Rak pilkoppling 18">
              <a:extLst>
                <a:ext uri="{FF2B5EF4-FFF2-40B4-BE49-F238E27FC236}">
                  <a16:creationId xmlns:a16="http://schemas.microsoft.com/office/drawing/2014/main" id="{D42F9048-E338-4977-9BE2-9912E6535116}"/>
                </a:ext>
              </a:extLst>
            </p:cNvPr>
            <p:cNvCxnSpPr>
              <a:cxnSpLocks/>
              <a:stCxn id="12" idx="3"/>
              <a:endCxn id="38" idx="1"/>
            </p:cNvCxnSpPr>
            <p:nvPr/>
          </p:nvCxnSpPr>
          <p:spPr>
            <a:xfrm flipV="1">
              <a:off x="1773251" y="4085262"/>
              <a:ext cx="299165" cy="7086"/>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20" name="Rak pilkoppling 19">
              <a:extLst>
                <a:ext uri="{FF2B5EF4-FFF2-40B4-BE49-F238E27FC236}">
                  <a16:creationId xmlns:a16="http://schemas.microsoft.com/office/drawing/2014/main" id="{2097E05E-E2EE-40FD-A0D4-AC153C6CDD9E}"/>
                </a:ext>
              </a:extLst>
            </p:cNvPr>
            <p:cNvCxnSpPr>
              <a:cxnSpLocks/>
              <a:endCxn id="15" idx="0"/>
            </p:cNvCxnSpPr>
            <p:nvPr/>
          </p:nvCxnSpPr>
          <p:spPr>
            <a:xfrm>
              <a:off x="4153931" y="3199789"/>
              <a:ext cx="0" cy="387083"/>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21" name="Rak pilkoppling 20">
              <a:extLst>
                <a:ext uri="{FF2B5EF4-FFF2-40B4-BE49-F238E27FC236}">
                  <a16:creationId xmlns:a16="http://schemas.microsoft.com/office/drawing/2014/main" id="{2883F65A-CD8D-4D88-A0BB-F13CF353D860}"/>
                </a:ext>
              </a:extLst>
            </p:cNvPr>
            <p:cNvCxnSpPr>
              <a:cxnSpLocks/>
              <a:stCxn id="18" idx="3"/>
              <a:endCxn id="17" idx="1"/>
            </p:cNvCxnSpPr>
            <p:nvPr/>
          </p:nvCxnSpPr>
          <p:spPr>
            <a:xfrm>
              <a:off x="7100848" y="4085261"/>
              <a:ext cx="720636"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22" name="Rak pilkoppling 21">
              <a:extLst>
                <a:ext uri="{FF2B5EF4-FFF2-40B4-BE49-F238E27FC236}">
                  <a16:creationId xmlns:a16="http://schemas.microsoft.com/office/drawing/2014/main" id="{9B8BB74B-A300-4F2C-8DE6-9DFB98377C42}"/>
                </a:ext>
              </a:extLst>
            </p:cNvPr>
            <p:cNvCxnSpPr>
              <a:cxnSpLocks/>
              <a:stCxn id="15" idx="3"/>
              <a:endCxn id="18" idx="1"/>
            </p:cNvCxnSpPr>
            <p:nvPr/>
          </p:nvCxnSpPr>
          <p:spPr>
            <a:xfrm>
              <a:off x="4977714" y="4085261"/>
              <a:ext cx="827946"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23" name="Rak pilkoppling 22">
              <a:extLst>
                <a:ext uri="{FF2B5EF4-FFF2-40B4-BE49-F238E27FC236}">
                  <a16:creationId xmlns:a16="http://schemas.microsoft.com/office/drawing/2014/main" id="{9D24A669-98A0-4F5F-ACD2-79010BE7CCEF}"/>
                </a:ext>
              </a:extLst>
            </p:cNvPr>
            <p:cNvCxnSpPr>
              <a:cxnSpLocks/>
              <a:stCxn id="16" idx="2"/>
              <a:endCxn id="17" idx="0"/>
            </p:cNvCxnSpPr>
            <p:nvPr/>
          </p:nvCxnSpPr>
          <p:spPr>
            <a:xfrm>
              <a:off x="8645269" y="3177704"/>
              <a:ext cx="0" cy="409168"/>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sp>
          <p:nvSpPr>
            <p:cNvPr id="18" name="Rektangel: rundade hörn 17">
              <a:extLst>
                <a:ext uri="{FF2B5EF4-FFF2-40B4-BE49-F238E27FC236}">
                  <a16:creationId xmlns:a16="http://schemas.microsoft.com/office/drawing/2014/main" id="{F8E50911-26C0-4489-9C5D-233E96EE424A}"/>
                </a:ext>
              </a:extLst>
            </p:cNvPr>
            <p:cNvSpPr/>
            <p:nvPr/>
          </p:nvSpPr>
          <p:spPr>
            <a:xfrm>
              <a:off x="5805660" y="3586873"/>
              <a:ext cx="1295188" cy="996777"/>
            </a:xfrm>
            <a:prstGeom prst="roundRect">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Transport till byggarbets-plats</a:t>
              </a:r>
            </a:p>
          </p:txBody>
        </p:sp>
      </p:grpSp>
      <p:sp>
        <p:nvSpPr>
          <p:cNvPr id="34" name="Rektangel: rundade hörn 33">
            <a:extLst>
              <a:ext uri="{FF2B5EF4-FFF2-40B4-BE49-F238E27FC236}">
                <a16:creationId xmlns:a16="http://schemas.microsoft.com/office/drawing/2014/main" id="{CDEEAF0A-32EA-4B37-A039-6AA2967A05A2}"/>
              </a:ext>
            </a:extLst>
          </p:cNvPr>
          <p:cNvSpPr/>
          <p:nvPr/>
        </p:nvSpPr>
        <p:spPr>
          <a:xfrm>
            <a:off x="3155404" y="3502691"/>
            <a:ext cx="1337921" cy="32669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Spill</a:t>
            </a:r>
          </a:p>
        </p:txBody>
      </p:sp>
      <p:sp>
        <p:nvSpPr>
          <p:cNvPr id="35" name="Rektangel: rundade hörn 34">
            <a:extLst>
              <a:ext uri="{FF2B5EF4-FFF2-40B4-BE49-F238E27FC236}">
                <a16:creationId xmlns:a16="http://schemas.microsoft.com/office/drawing/2014/main" id="{DCC72729-5EB1-4AB0-8ED1-2CC3A95858DE}"/>
              </a:ext>
            </a:extLst>
          </p:cNvPr>
          <p:cNvSpPr/>
          <p:nvPr/>
        </p:nvSpPr>
        <p:spPr>
          <a:xfrm>
            <a:off x="6822082" y="3499513"/>
            <a:ext cx="1337921" cy="32669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Spill</a:t>
            </a:r>
          </a:p>
        </p:txBody>
      </p:sp>
      <p:cxnSp>
        <p:nvCxnSpPr>
          <p:cNvPr id="36" name="Rak pilkoppling 35">
            <a:extLst>
              <a:ext uri="{FF2B5EF4-FFF2-40B4-BE49-F238E27FC236}">
                <a16:creationId xmlns:a16="http://schemas.microsoft.com/office/drawing/2014/main" id="{6BEB7CB7-1BA4-4F67-A0F1-126845F65660}"/>
              </a:ext>
            </a:extLst>
          </p:cNvPr>
          <p:cNvCxnSpPr>
            <a:cxnSpLocks/>
            <a:stCxn id="15" idx="2"/>
          </p:cNvCxnSpPr>
          <p:nvPr/>
        </p:nvCxnSpPr>
        <p:spPr>
          <a:xfrm flipH="1">
            <a:off x="3843543" y="3352775"/>
            <a:ext cx="1" cy="149916"/>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37" name="Rak pilkoppling 36">
            <a:extLst>
              <a:ext uri="{FF2B5EF4-FFF2-40B4-BE49-F238E27FC236}">
                <a16:creationId xmlns:a16="http://schemas.microsoft.com/office/drawing/2014/main" id="{FF6A9E65-2425-4A01-9419-3BC4C151C1EE}"/>
              </a:ext>
            </a:extLst>
          </p:cNvPr>
          <p:cNvCxnSpPr>
            <a:cxnSpLocks/>
            <a:stCxn id="17" idx="2"/>
            <a:endCxn id="35" idx="0"/>
          </p:cNvCxnSpPr>
          <p:nvPr/>
        </p:nvCxnSpPr>
        <p:spPr>
          <a:xfrm>
            <a:off x="7490770" y="3352774"/>
            <a:ext cx="272" cy="146738"/>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sp>
        <p:nvSpPr>
          <p:cNvPr id="38" name="Rektangel: rundade hörn 37">
            <a:extLst>
              <a:ext uri="{FF2B5EF4-FFF2-40B4-BE49-F238E27FC236}">
                <a16:creationId xmlns:a16="http://schemas.microsoft.com/office/drawing/2014/main" id="{9E790793-5B15-4C1C-8143-D3B080E2741D}"/>
              </a:ext>
            </a:extLst>
          </p:cNvPr>
          <p:cNvSpPr/>
          <p:nvPr/>
        </p:nvSpPr>
        <p:spPr>
          <a:xfrm>
            <a:off x="2153231" y="2783731"/>
            <a:ext cx="802967" cy="4407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1080"/>
              <a:t>Transport till fabrik</a:t>
            </a:r>
          </a:p>
        </p:txBody>
      </p:sp>
      <p:cxnSp>
        <p:nvCxnSpPr>
          <p:cNvPr id="7" name="Koppling: vinklad 6">
            <a:extLst>
              <a:ext uri="{FF2B5EF4-FFF2-40B4-BE49-F238E27FC236}">
                <a16:creationId xmlns:a16="http://schemas.microsoft.com/office/drawing/2014/main" id="{068879C5-FD5C-4DDE-A83E-2B87F14B4C4A}"/>
              </a:ext>
            </a:extLst>
          </p:cNvPr>
          <p:cNvCxnSpPr>
            <a:cxnSpLocks/>
            <a:stCxn id="13" idx="3"/>
            <a:endCxn id="18" idx="1"/>
          </p:cNvCxnSpPr>
          <p:nvPr/>
        </p:nvCxnSpPr>
        <p:spPr>
          <a:xfrm flipV="1">
            <a:off x="2485603" y="3004129"/>
            <a:ext cx="2699240" cy="1135559"/>
          </a:xfrm>
          <a:prstGeom prst="bentConnector3">
            <a:avLst>
              <a:gd name="adj1" fmla="val 95437"/>
            </a:avLst>
          </a:prstGeom>
          <a:ln w="127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ak pilkoppling 46">
            <a:extLst>
              <a:ext uri="{FF2B5EF4-FFF2-40B4-BE49-F238E27FC236}">
                <a16:creationId xmlns:a16="http://schemas.microsoft.com/office/drawing/2014/main" id="{CE12A953-B985-4942-A579-05CD1C06B356}"/>
              </a:ext>
            </a:extLst>
          </p:cNvPr>
          <p:cNvCxnSpPr>
            <a:cxnSpLocks/>
            <a:stCxn id="38" idx="3"/>
            <a:endCxn id="15" idx="1"/>
          </p:cNvCxnSpPr>
          <p:nvPr/>
        </p:nvCxnSpPr>
        <p:spPr>
          <a:xfrm>
            <a:off x="2956198" y="3004129"/>
            <a:ext cx="218385"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spTree>
    <p:extLst>
      <p:ext uri="{BB962C8B-B14F-4D97-AF65-F5344CB8AC3E}">
        <p14:creationId xmlns:p14="http://schemas.microsoft.com/office/powerpoint/2010/main" val="1964813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6E61EE35-17CD-4E07-9C5F-D4765A2EB459}"/>
              </a:ext>
            </a:extLst>
          </p:cNvPr>
          <p:cNvSpPr>
            <a:spLocks noGrp="1"/>
          </p:cNvSpPr>
          <p:nvPr>
            <p:ph idx="1"/>
          </p:nvPr>
        </p:nvSpPr>
        <p:spPr>
          <a:xfrm>
            <a:off x="611187" y="1562100"/>
            <a:ext cx="7921625" cy="3368488"/>
          </a:xfrm>
        </p:spPr>
        <p:txBody>
          <a:bodyPr>
            <a:normAutofit/>
          </a:bodyPr>
          <a:lstStyle/>
          <a:p>
            <a:pPr marL="0" indent="0">
              <a:buNone/>
            </a:pPr>
            <a:r>
              <a:rPr lang="sv-SE" sz="1600"/>
              <a:t>Syftet med studien var att få en bättre förståelse för beslutsfattandet, kopplat till byggandet av småhus, som har betydelse för deras miljöprestanda och därmed visa på kritiska aspekter för arbetet med att minska klimatpåverkan i branschen. </a:t>
            </a:r>
          </a:p>
          <a:p>
            <a:pPr marL="0" indent="0">
              <a:buNone/>
            </a:pPr>
            <a:r>
              <a:rPr lang="sv-SE" sz="1600"/>
              <a:t>Följande forskningsfrågor undersöktes:</a:t>
            </a:r>
          </a:p>
          <a:p>
            <a:r>
              <a:rPr lang="sv-SE" sz="1400" i="1"/>
              <a:t>Hur ser de beslutsprocesser ut hos småhustillverkarna som i slutändan påverkar byggnadernas klimatpåverkan? </a:t>
            </a:r>
          </a:p>
          <a:p>
            <a:r>
              <a:rPr lang="sv-SE" sz="1400" i="1"/>
              <a:t>Vad har betydelse för vilka beslut som fattas och vilka roller, funktioner och aktörer påverkar besluten?</a:t>
            </a:r>
          </a:p>
          <a:p>
            <a:pPr lvl="1"/>
            <a:r>
              <a:rPr lang="sv-SE" sz="1200" i="1"/>
              <a:t>Hur påverkar den kommande lagstiftningen om klimatdeklaration för byggnader?</a:t>
            </a:r>
          </a:p>
          <a:p>
            <a:r>
              <a:rPr lang="sv-SE" sz="1400" i="1"/>
              <a:t>Hur har LCA-baserad information hittills använts och planerar att användas för att styra mot byggnader med lägre klimatpåverkan? </a:t>
            </a:r>
          </a:p>
          <a:p>
            <a:r>
              <a:rPr lang="sv-SE" sz="1400" i="1"/>
              <a:t>Vad krävs för att uppnå en lägre klimatpåverkan för de småhus som byggs?</a:t>
            </a:r>
          </a:p>
          <a:p>
            <a:r>
              <a:rPr lang="sv-SE" sz="1400" i="1"/>
              <a:t>Vad kan byggsektorn i stort lära sig från småhustillverkarnas arbete?</a:t>
            </a:r>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Syftet med studien</a:t>
            </a:r>
          </a:p>
        </p:txBody>
      </p:sp>
    </p:spTree>
    <p:extLst>
      <p:ext uri="{BB962C8B-B14F-4D97-AF65-F5344CB8AC3E}">
        <p14:creationId xmlns:p14="http://schemas.microsoft.com/office/powerpoint/2010/main" val="42074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a:normAutofit fontScale="77500" lnSpcReduction="20000"/>
          </a:bodyPr>
          <a:lstStyle/>
          <a:p>
            <a:pPr marL="0" indent="0">
              <a:buNone/>
            </a:pPr>
            <a:r>
              <a:rPr lang="sv-SE" dirty="0"/>
              <a:t>Inom ramen för </a:t>
            </a:r>
            <a:r>
              <a:rPr lang="sv-SE" dirty="0" err="1"/>
              <a:t>KLivPå</a:t>
            </a:r>
            <a:r>
              <a:rPr lang="sv-SE" dirty="0"/>
              <a:t> har följande underlag tagits fram: </a:t>
            </a:r>
          </a:p>
          <a:p>
            <a:r>
              <a:rPr lang="sv-SE" dirty="0"/>
              <a:t>Verktyg</a:t>
            </a:r>
          </a:p>
          <a:p>
            <a:pPr lvl="1"/>
            <a:r>
              <a:rPr lang="sv-SE" dirty="0"/>
              <a:t>Beräkningsverktyg A5.2-A5.5</a:t>
            </a:r>
          </a:p>
          <a:p>
            <a:r>
              <a:rPr lang="sv-SE" dirty="0"/>
              <a:t>Mallar</a:t>
            </a:r>
          </a:p>
          <a:p>
            <a:pPr lvl="1"/>
            <a:r>
              <a:rPr lang="sv-SE" dirty="0"/>
              <a:t>Inventeringsmall</a:t>
            </a:r>
          </a:p>
          <a:p>
            <a:pPr lvl="1"/>
            <a:r>
              <a:rPr lang="sv-SE" dirty="0"/>
              <a:t>Indatamall</a:t>
            </a:r>
          </a:p>
          <a:p>
            <a:pPr lvl="1"/>
            <a:r>
              <a:rPr lang="sv-SE" dirty="0"/>
              <a:t>Indatamall i Excel för import i BM</a:t>
            </a:r>
          </a:p>
          <a:p>
            <a:r>
              <a:rPr lang="sv-SE" dirty="0"/>
              <a:t>Exempel</a:t>
            </a:r>
          </a:p>
          <a:p>
            <a:pPr lvl="1"/>
            <a:r>
              <a:rPr lang="sv-SE" dirty="0"/>
              <a:t>Resurssammanställning för en villa</a:t>
            </a:r>
          </a:p>
          <a:p>
            <a:pPr lvl="1"/>
            <a:r>
              <a:rPr lang="sv-SE" dirty="0"/>
              <a:t>Exempelrapport</a:t>
            </a:r>
          </a:p>
          <a:p>
            <a:pPr lvl="1"/>
            <a:r>
              <a:rPr lang="sv-SE" dirty="0"/>
              <a:t>Exempel på resultatpresentation från BM  för en villa.</a:t>
            </a:r>
          </a:p>
          <a:p>
            <a:r>
              <a:rPr lang="sv-SE" dirty="0"/>
              <a:t>Schabloner/nyckeltal</a:t>
            </a:r>
          </a:p>
          <a:p>
            <a:pPr lvl="1"/>
            <a:r>
              <a:rPr lang="sv-SE" dirty="0"/>
              <a:t>Byggdel 7, ytskikt och rumskomplettering (framtaget av regeringsuppdraget, publiceras senare)</a:t>
            </a:r>
          </a:p>
          <a:p>
            <a:pPr lvl="1"/>
            <a:r>
              <a:rPr lang="sv-SE" dirty="0"/>
              <a:t>Byggdel 8, installationer</a:t>
            </a:r>
          </a:p>
          <a:p>
            <a:pPr lvl="1"/>
            <a:r>
              <a:rPr lang="sv-SE" dirty="0"/>
              <a:t>A5.2-A5.5 Energi </a:t>
            </a:r>
          </a:p>
          <a:p>
            <a:pPr lvl="1"/>
            <a:r>
              <a:rPr lang="sv-SE" dirty="0"/>
              <a:t>Dörrar och fönsterdörrar</a:t>
            </a:r>
          </a:p>
          <a:p>
            <a:pPr lvl="1"/>
            <a:r>
              <a:rPr lang="sv-SE" dirty="0"/>
              <a:t>Mindre betydande produkter</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Gemensamma mallar och annat material framtaget av projektet</a:t>
            </a:r>
            <a:endParaRPr lang="sv-SE" sz="4000"/>
          </a:p>
        </p:txBody>
      </p:sp>
      <p:sp>
        <p:nvSpPr>
          <p:cNvPr id="5" name="textruta 4">
            <a:extLst>
              <a:ext uri="{FF2B5EF4-FFF2-40B4-BE49-F238E27FC236}">
                <a16:creationId xmlns:a16="http://schemas.microsoft.com/office/drawing/2014/main" id="{A930373E-BFE5-44DD-9139-A111E917A82D}"/>
              </a:ext>
            </a:extLst>
          </p:cNvPr>
          <p:cNvSpPr txBox="1"/>
          <p:nvPr/>
        </p:nvSpPr>
        <p:spPr>
          <a:xfrm>
            <a:off x="4571998" y="5162550"/>
            <a:ext cx="4398818" cy="461665"/>
          </a:xfrm>
          <a:prstGeom prst="rect">
            <a:avLst/>
          </a:prstGeom>
          <a:noFill/>
        </p:spPr>
        <p:txBody>
          <a:bodyPr wrap="square" rtlCol="0">
            <a:spAutoFit/>
          </a:bodyPr>
          <a:lstStyle/>
          <a:p>
            <a:r>
              <a:rPr lang="sv-SE" sz="1200">
                <a:latin typeface="Helvetica" panose="020B0604020202020204" pitchFamily="34" charset="0"/>
                <a:cs typeface="Helvetica" panose="020B0604020202020204" pitchFamily="34" charset="0"/>
              </a:rPr>
              <a:t>Verktyg, mallar och exempel är publicerade, eller länkade till, på tmf.se/branschutveckling/teknik--forskning/projekt/ </a:t>
            </a:r>
          </a:p>
        </p:txBody>
      </p:sp>
    </p:spTree>
    <p:extLst>
      <p:ext uri="{BB962C8B-B14F-4D97-AF65-F5344CB8AC3E}">
        <p14:creationId xmlns:p14="http://schemas.microsoft.com/office/powerpoint/2010/main" val="82695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p:txBody>
          <a:bodyPr/>
          <a:lstStyle/>
          <a:p>
            <a:r>
              <a:rPr lang="sv-SE"/>
              <a:t>Avslutning</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p:txBody>
          <a:bodyPr/>
          <a:lstStyle/>
          <a:p>
            <a:endParaRPr lang="sv-SE"/>
          </a:p>
        </p:txBody>
      </p:sp>
      <p:sp>
        <p:nvSpPr>
          <p:cNvPr id="16" name="Platshållare för bild 15">
            <a:extLst>
              <a:ext uri="{FF2B5EF4-FFF2-40B4-BE49-F238E27FC236}">
                <a16:creationId xmlns:a16="http://schemas.microsoft.com/office/drawing/2014/main" id="{6F8E97D0-BAED-4F13-AD94-2800F53BC3B8}"/>
              </a:ext>
            </a:extLst>
          </p:cNvPr>
          <p:cNvSpPr>
            <a:spLocks noGrp="1"/>
          </p:cNvSpPr>
          <p:nvPr>
            <p:ph type="pic" idx="10"/>
          </p:nvPr>
        </p:nvSpPr>
        <p:spPr/>
      </p:sp>
      <p:pic>
        <p:nvPicPr>
          <p:cNvPr id="17" name="Platshållare för bild 2" descr="En bild som visar gräs, utomhus&#10;&#10;Automatiskt genererad beskrivning">
            <a:extLst>
              <a:ext uri="{FF2B5EF4-FFF2-40B4-BE49-F238E27FC236}">
                <a16:creationId xmlns:a16="http://schemas.microsoft.com/office/drawing/2014/main" id="{5AA77548-512E-418A-A4C4-BF8FB7DD284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371240" y="5939"/>
            <a:ext cx="4772760" cy="5709061"/>
          </a:xfrm>
          <a:prstGeom prst="rect">
            <a:avLst/>
          </a:prstGeom>
        </p:spPr>
      </p:pic>
    </p:spTree>
    <p:extLst>
      <p:ext uri="{BB962C8B-B14F-4D97-AF65-F5344CB8AC3E}">
        <p14:creationId xmlns:p14="http://schemas.microsoft.com/office/powerpoint/2010/main" val="38545070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a:xfrm>
            <a:off x="416490" y="209895"/>
            <a:ext cx="3279600" cy="1400400"/>
          </a:xfrm>
        </p:spPr>
        <p:txBody>
          <a:bodyPr anchor="b">
            <a:normAutofit/>
          </a:bodyPr>
          <a:lstStyle/>
          <a:p>
            <a:r>
              <a:rPr lang="sv-SE" sz="3200"/>
              <a:t>Kontaktuppgifter</a:t>
            </a:r>
          </a:p>
        </p:txBody>
      </p:sp>
      <p:pic>
        <p:nvPicPr>
          <p:cNvPr id="5" name="Platshållare för bild 2" descr="En bild som visar gräs, utomhus&#10;&#10;Automatiskt genererad beskrivning">
            <a:extLst>
              <a:ext uri="{FF2B5EF4-FFF2-40B4-BE49-F238E27FC236}">
                <a16:creationId xmlns:a16="http://schemas.microsoft.com/office/drawing/2014/main" id="{F7DA0AFB-3BE7-4A1C-932C-8FB85865631C}"/>
              </a:ext>
            </a:extLst>
          </p:cNvPr>
          <p:cNvPicPr>
            <a:picLocks noChangeAspect="1"/>
          </p:cNvPicPr>
          <p:nvPr/>
        </p:nvPicPr>
        <p:blipFill rotWithShape="1">
          <a:blip r:embed="rId2">
            <a:extLst>
              <a:ext uri="{28A0092B-C50C-407E-A947-70E740481C1C}">
                <a14:useLocalDpi xmlns:a14="http://schemas.microsoft.com/office/drawing/2010/main" val="0"/>
              </a:ext>
            </a:extLst>
          </a:blip>
          <a:srcRect l="4498" r="-3" b="-3"/>
          <a:stretch/>
        </p:blipFill>
        <p:spPr>
          <a:xfrm>
            <a:off x="4586614" y="0"/>
            <a:ext cx="4557386" cy="5714999"/>
          </a:xfrm>
          <a:prstGeom prst="rect">
            <a:avLst/>
          </a:prstGeom>
          <a:noFill/>
        </p:spPr>
      </p:pic>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97851" y="2220680"/>
            <a:ext cx="4032000" cy="2592000"/>
          </a:xfrm>
        </p:spPr>
        <p:txBody>
          <a:bodyPr>
            <a:normAutofit fontScale="92500" lnSpcReduction="10000"/>
          </a:bodyPr>
          <a:lstStyle/>
          <a:p>
            <a:r>
              <a:rPr lang="sv-SE">
                <a:latin typeface="Helvetica" panose="020B0604020202020204" pitchFamily="34" charset="0"/>
                <a:cs typeface="Helvetica" panose="020B0604020202020204" pitchFamily="34" charset="0"/>
              </a:rPr>
              <a:t>Projekthemsida: </a:t>
            </a:r>
            <a:r>
              <a:rPr lang="sv-SE"/>
              <a:t>tmf.se/branschutveckling/teknik--forskning/projekt/ </a:t>
            </a:r>
          </a:p>
          <a:p>
            <a:r>
              <a:rPr lang="sv-SE"/>
              <a:t>Kontaktpersoner:</a:t>
            </a:r>
          </a:p>
          <a:p>
            <a:pPr lvl="1"/>
            <a:r>
              <a:rPr lang="sv-SE"/>
              <a:t>Anders Rosenkilde, TMF, </a:t>
            </a:r>
            <a:r>
              <a:rPr lang="sv-SE">
                <a:hlinkClick r:id="rId3"/>
              </a:rPr>
              <a:t>anders.rosenkilde@tmf.se</a:t>
            </a:r>
            <a:r>
              <a:rPr lang="sv-SE"/>
              <a:t> </a:t>
            </a:r>
          </a:p>
          <a:p>
            <a:pPr lvl="1"/>
            <a:r>
              <a:rPr lang="sv-SE"/>
              <a:t>Sara Borgström, WSP, </a:t>
            </a:r>
            <a:r>
              <a:rPr lang="sv-SE">
                <a:hlinkClick r:id="rId4"/>
              </a:rPr>
              <a:t>sara.borgstrom@wsp.com</a:t>
            </a:r>
            <a:r>
              <a:rPr lang="sv-SE"/>
              <a:t> </a:t>
            </a:r>
          </a:p>
          <a:p>
            <a:pPr lvl="1"/>
            <a:r>
              <a:rPr lang="sv-SE"/>
              <a:t>Åsa Thrysin, IVL, </a:t>
            </a:r>
            <a:br>
              <a:rPr lang="sv-SE"/>
            </a:br>
            <a:r>
              <a:rPr lang="sv-SE">
                <a:hlinkClick r:id="rId5"/>
              </a:rPr>
              <a:t>asa.thrysin@ivl.se</a:t>
            </a:r>
            <a:r>
              <a:rPr lang="sv-SE"/>
              <a:t> </a:t>
            </a:r>
          </a:p>
          <a:p>
            <a:pPr lvl="1"/>
            <a:endParaRPr lang="sv-SE">
              <a:latin typeface="Helvetica" panose="020B0604020202020204" pitchFamily="34" charset="0"/>
              <a:cs typeface="Helvetica" panose="020B0604020202020204" pitchFamily="34" charset="0"/>
            </a:endParaRPr>
          </a:p>
          <a:p>
            <a:pPr lvl="1"/>
            <a:endParaRPr lang="sv-SE">
              <a:highlight>
                <a:srgbClr val="FFFF00"/>
              </a:highligh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7903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p:txBody>
          <a:bodyPr>
            <a:normAutofit/>
          </a:bodyPr>
          <a:lstStyle/>
          <a:p>
            <a:pPr marL="0" indent="0">
              <a:buNone/>
            </a:pPr>
            <a:r>
              <a:rPr lang="sv-SE" sz="1080"/>
              <a:t>Forskningsfrågorna har omformulerats ett antal gånger under projektets gång. Detta har varit till följd av ytterligare förståelse för branschen som uppkommit under research och intervjuer samt det fokus som intervjuerna fick utifrån respondenternas erfarenhet och</a:t>
            </a:r>
            <a:r>
              <a:rPr lang="sv-SE" sz="1080" i="1">
                <a:solidFill>
                  <a:srgbClr val="FF0000"/>
                </a:solidFill>
              </a:rPr>
              <a:t> </a:t>
            </a:r>
            <a:r>
              <a:rPr lang="sv-SE" sz="1080"/>
              <a:t>kunskapsläge. </a:t>
            </a:r>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p:txBody>
          <a:bodyPr/>
          <a:lstStyle/>
          <a:p>
            <a:r>
              <a:rPr lang="sv-SE" sz="2400"/>
              <a:t>Syftet med studien</a:t>
            </a:r>
            <a:endParaRPr lang="sv-SE"/>
          </a:p>
        </p:txBody>
      </p:sp>
    </p:spTree>
    <p:extLst>
      <p:ext uri="{BB962C8B-B14F-4D97-AF65-F5344CB8AC3E}">
        <p14:creationId xmlns:p14="http://schemas.microsoft.com/office/powerpoint/2010/main" val="2226522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391CCF-B5F0-434D-B65F-536CC8B5AA5B}"/>
              </a:ext>
            </a:extLst>
          </p:cNvPr>
          <p:cNvSpPr>
            <a:spLocks noGrp="1"/>
          </p:cNvSpPr>
          <p:nvPr>
            <p:ph type="ctrTitle"/>
          </p:nvPr>
        </p:nvSpPr>
        <p:spPr>
          <a:xfrm>
            <a:off x="397851" y="673538"/>
            <a:ext cx="3279600" cy="1260360"/>
          </a:xfrm>
        </p:spPr>
        <p:txBody>
          <a:bodyPr>
            <a:normAutofit/>
          </a:bodyPr>
          <a:lstStyle/>
          <a:p>
            <a:r>
              <a:rPr lang="sv-SE" sz="3200"/>
              <a:t>Metod </a:t>
            </a:r>
            <a:r>
              <a:rPr lang="sv-SE" sz="2800"/>
              <a:t>Intervjustudie</a:t>
            </a:r>
            <a:endParaRPr lang="sv-SE" sz="3200"/>
          </a:p>
        </p:txBody>
      </p:sp>
      <p:sp>
        <p:nvSpPr>
          <p:cNvPr id="4" name="Platshållare för innehåll 3">
            <a:extLst>
              <a:ext uri="{FF2B5EF4-FFF2-40B4-BE49-F238E27FC236}">
                <a16:creationId xmlns:a16="http://schemas.microsoft.com/office/drawing/2014/main" id="{6E61EE35-17CD-4E07-9C5F-D4765A2EB459}"/>
              </a:ext>
            </a:extLst>
          </p:cNvPr>
          <p:cNvSpPr>
            <a:spLocks noGrp="1"/>
          </p:cNvSpPr>
          <p:nvPr>
            <p:ph sz="quarter" idx="11"/>
          </p:nvPr>
        </p:nvSpPr>
        <p:spPr/>
        <p:txBody>
          <a:bodyPr>
            <a:normAutofit/>
          </a:bodyPr>
          <a:lstStyle/>
          <a:p>
            <a:r>
              <a:rPr lang="sv-SE" sz="1600">
                <a:latin typeface="Helvetica" panose="020B0604020202020204" pitchFamily="34" charset="0"/>
                <a:cs typeface="Helvetica" panose="020B0604020202020204" pitchFamily="34" charset="0"/>
              </a:rPr>
              <a:t>Totalt 16 st. intervjuer</a:t>
            </a:r>
          </a:p>
          <a:p>
            <a:r>
              <a:rPr lang="sv-SE" sz="1600">
                <a:latin typeface="Helvetica" panose="020B0604020202020204" pitchFamily="34" charset="0"/>
                <a:cs typeface="Helvetica" panose="020B0604020202020204" pitchFamily="34" charset="0"/>
              </a:rPr>
              <a:t>5 st. småhustillverkare + TMF</a:t>
            </a:r>
          </a:p>
          <a:p>
            <a:pPr lvl="1"/>
            <a:r>
              <a:rPr lang="sv-SE" sz="1400">
                <a:latin typeface="Helvetica" panose="020B0604020202020204" pitchFamily="34" charset="0"/>
                <a:cs typeface="Helvetica" panose="020B0604020202020204" pitchFamily="34" charset="0"/>
              </a:rPr>
              <a:t>Tre tillverkare från projektet</a:t>
            </a:r>
          </a:p>
          <a:p>
            <a:pPr lvl="1"/>
            <a:r>
              <a:rPr lang="sv-SE" sz="1400">
                <a:latin typeface="Helvetica" panose="020B0604020202020204" pitchFamily="34" charset="0"/>
                <a:cs typeface="Helvetica" panose="020B0604020202020204" pitchFamily="34" charset="0"/>
              </a:rPr>
              <a:t>Övriga två efter diskussion med projektledare</a:t>
            </a:r>
          </a:p>
          <a:p>
            <a:r>
              <a:rPr lang="sv-SE" sz="1600">
                <a:latin typeface="Helvetica" panose="020B0604020202020204" pitchFamily="34" charset="0"/>
                <a:cs typeface="Helvetica" panose="020B0604020202020204" pitchFamily="34" charset="0"/>
              </a:rPr>
              <a:t>Respondenterna ska tillsammans kunna ge en bra bild av både interna beslut och dialogen med kunder. </a:t>
            </a:r>
          </a:p>
        </p:txBody>
      </p:sp>
      <p:graphicFrame>
        <p:nvGraphicFramePr>
          <p:cNvPr id="5" name="Content Placeholder 4"/>
          <p:cNvGraphicFramePr>
            <a:graphicFrameLocks noGrp="1"/>
          </p:cNvGraphicFramePr>
          <p:nvPr>
            <p:ph type="pic" idx="10"/>
            <p:extLst>
              <p:ext uri="{D42A27DB-BD31-4B8C-83A1-F6EECF244321}">
                <p14:modId xmlns:p14="http://schemas.microsoft.com/office/powerpoint/2010/main" val="3803636790"/>
              </p:ext>
            </p:extLst>
          </p:nvPr>
        </p:nvGraphicFramePr>
        <p:xfrm>
          <a:off x="4643420" y="1065154"/>
          <a:ext cx="4032000" cy="3864982"/>
        </p:xfrm>
        <a:graphic>
          <a:graphicData uri="http://schemas.openxmlformats.org/drawingml/2006/table">
            <a:tbl>
              <a:tblPr firstRow="1" firstCol="1" bandRow="1">
                <a:tableStyleId>{5C22544A-7EE6-4342-B048-85BDC9FD1C3A}</a:tableStyleId>
              </a:tblPr>
              <a:tblGrid>
                <a:gridCol w="874713">
                  <a:extLst>
                    <a:ext uri="{9D8B030D-6E8A-4147-A177-3AD203B41FA5}">
                      <a16:colId xmlns:a16="http://schemas.microsoft.com/office/drawing/2014/main" val="2344456239"/>
                    </a:ext>
                  </a:extLst>
                </a:gridCol>
                <a:gridCol w="3157287">
                  <a:extLst>
                    <a:ext uri="{9D8B030D-6E8A-4147-A177-3AD203B41FA5}">
                      <a16:colId xmlns:a16="http://schemas.microsoft.com/office/drawing/2014/main" val="542565061"/>
                    </a:ext>
                  </a:extLst>
                </a:gridCol>
              </a:tblGrid>
              <a:tr h="217517">
                <a:tc>
                  <a:txBody>
                    <a:bodyPr/>
                    <a:lstStyle/>
                    <a:p>
                      <a:pPr>
                        <a:spcAft>
                          <a:spcPts val="0"/>
                        </a:spcAft>
                      </a:pPr>
                      <a:r>
                        <a:rPr lang="sv-SE" sz="1000">
                          <a:effectLst/>
                        </a:rPr>
                        <a:t>Företag</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tc>
                  <a:txBody>
                    <a:bodyPr/>
                    <a:lstStyle/>
                    <a:p>
                      <a:pPr>
                        <a:spcAft>
                          <a:spcPts val="0"/>
                        </a:spcAft>
                      </a:pPr>
                      <a:r>
                        <a:rPr lang="sv-SE" sz="1000">
                          <a:effectLst/>
                        </a:rPr>
                        <a:t>Roll</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809409913"/>
                  </a:ext>
                </a:extLst>
              </a:tr>
              <a:tr h="217517">
                <a:tc rowSpan="3">
                  <a:txBody>
                    <a:bodyPr/>
                    <a:lstStyle/>
                    <a:p>
                      <a:pPr lvl="0">
                        <a:spcAft>
                          <a:spcPts val="0"/>
                        </a:spcAft>
                      </a:pPr>
                      <a:r>
                        <a:rPr lang="sv-SE" sz="1000">
                          <a:effectLst/>
                        </a:rPr>
                        <a:t>Tillverkare 1</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tc>
                  <a:txBody>
                    <a:bodyPr/>
                    <a:lstStyle/>
                    <a:p>
                      <a:pPr>
                        <a:spcAft>
                          <a:spcPts val="0"/>
                        </a:spcAft>
                      </a:pPr>
                      <a:r>
                        <a:rPr lang="sv-SE" sz="1000" i="0">
                          <a:effectLst/>
                        </a:rPr>
                        <a:t>Hållbarhetschef</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233913389"/>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effectLst/>
                        </a:rPr>
                        <a:t>Affärschef för</a:t>
                      </a:r>
                      <a:r>
                        <a:rPr lang="sv-SE" sz="1000" i="0" baseline="0">
                          <a:effectLst/>
                        </a:rPr>
                        <a:t> varumärke</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763617666"/>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solidFill>
                            <a:schemeClr val="tx1"/>
                          </a:solidFill>
                          <a:effectLst/>
                        </a:rPr>
                        <a:t>Affärschef projekt/mark</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99076397"/>
                  </a:ext>
                </a:extLst>
              </a:tr>
              <a:tr h="217517">
                <a:tc rowSpan="3">
                  <a:txBody>
                    <a:bodyPr/>
                    <a:lstStyle/>
                    <a:p>
                      <a:pPr>
                        <a:spcAft>
                          <a:spcPts val="0"/>
                        </a:spcAft>
                      </a:pPr>
                      <a:r>
                        <a:rPr lang="sv-SE" sz="1000">
                          <a:effectLst/>
                        </a:rPr>
                        <a:t>Tillverkare 2</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tc>
                  <a:txBody>
                    <a:bodyPr/>
                    <a:lstStyle/>
                    <a:p>
                      <a:pPr>
                        <a:spcAft>
                          <a:spcPts val="0"/>
                        </a:spcAft>
                      </a:pPr>
                      <a:r>
                        <a:rPr lang="sv-SE" sz="1000" i="0">
                          <a:solidFill>
                            <a:schemeClr val="tx1"/>
                          </a:solidFill>
                          <a:effectLst/>
                        </a:rPr>
                        <a:t>Hållbarhetschef</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717988081"/>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solidFill>
                            <a:schemeClr val="tx1"/>
                          </a:solidFill>
                          <a:effectLst/>
                        </a:rPr>
                        <a:t>Teknisk chef</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925808375"/>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solidFill>
                            <a:schemeClr val="tx1"/>
                          </a:solidFill>
                          <a:effectLst/>
                        </a:rPr>
                        <a:t>Divisionschef för varumärke</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079900537"/>
                  </a:ext>
                </a:extLst>
              </a:tr>
              <a:tr h="217517">
                <a:tc rowSpan="4">
                  <a:txBody>
                    <a:bodyPr/>
                    <a:lstStyle/>
                    <a:p>
                      <a:pPr>
                        <a:spcAft>
                          <a:spcPts val="0"/>
                        </a:spcAft>
                      </a:pPr>
                      <a:r>
                        <a:rPr lang="sv-SE" sz="1000">
                          <a:effectLst/>
                        </a:rPr>
                        <a:t>Tillverkare 3</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tc>
                  <a:txBody>
                    <a:bodyPr/>
                    <a:lstStyle/>
                    <a:p>
                      <a:pPr>
                        <a:spcAft>
                          <a:spcPts val="0"/>
                        </a:spcAft>
                      </a:pPr>
                      <a:r>
                        <a:rPr lang="sv-SE" sz="1000" i="0">
                          <a:solidFill>
                            <a:schemeClr val="tx1"/>
                          </a:solidFill>
                          <a:effectLst/>
                        </a:rPr>
                        <a:t>Teknisk Chef</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538045156"/>
                  </a:ext>
                </a:extLst>
              </a:tr>
              <a:tr h="360029">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solidFill>
                            <a:schemeClr val="tx1"/>
                          </a:solidFill>
                          <a:effectLst/>
                        </a:rPr>
                        <a:t>Verksamhetsutvecklare och intern projektledare, energifrågor</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655304904"/>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solidFill>
                            <a:schemeClr val="tx1"/>
                          </a:solidFill>
                          <a:effectLst/>
                        </a:rPr>
                        <a:t>Chef för bygglovsavdelningen</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49590869"/>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solidFill>
                            <a:schemeClr val="tx1"/>
                          </a:solidFill>
                          <a:effectLst/>
                        </a:rPr>
                        <a:t>Projektledare för strategiska projekt</a:t>
                      </a:r>
                      <a:endParaRPr lang="sv-SE" sz="1000" i="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204055846"/>
                  </a:ext>
                </a:extLst>
              </a:tr>
              <a:tr h="217517">
                <a:tc rowSpan="3">
                  <a:txBody>
                    <a:bodyPr/>
                    <a:lstStyle/>
                    <a:p>
                      <a:pPr>
                        <a:spcAft>
                          <a:spcPts val="0"/>
                        </a:spcAft>
                      </a:pPr>
                      <a:r>
                        <a:rPr lang="sv-SE" sz="1000">
                          <a:effectLst/>
                        </a:rPr>
                        <a:t>Tillverkare 4</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tc>
                  <a:txBody>
                    <a:bodyPr/>
                    <a:lstStyle/>
                    <a:p>
                      <a:pPr>
                        <a:spcAft>
                          <a:spcPts val="0"/>
                        </a:spcAft>
                      </a:pPr>
                      <a:r>
                        <a:rPr lang="sv-SE" sz="1000" i="0">
                          <a:effectLst/>
                        </a:rPr>
                        <a:t>Teknisk chef</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214166595"/>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effectLst/>
                        </a:rPr>
                        <a:t>Utvecklingsingenjör FoU, energi och klimat</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405114727"/>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effectLst/>
                        </a:rPr>
                        <a:t>Produktchef på</a:t>
                      </a:r>
                      <a:r>
                        <a:rPr lang="sv-SE" sz="1000" i="0" baseline="0">
                          <a:effectLst/>
                        </a:rPr>
                        <a:t> varumärke</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756190890"/>
                  </a:ext>
                </a:extLst>
              </a:tr>
              <a:tr h="217517">
                <a:tc rowSpan="2">
                  <a:txBody>
                    <a:bodyPr/>
                    <a:lstStyle/>
                    <a:p>
                      <a:pPr>
                        <a:spcAft>
                          <a:spcPts val="0"/>
                        </a:spcAft>
                      </a:pPr>
                      <a:r>
                        <a:rPr lang="sv-SE" sz="1000">
                          <a:effectLst/>
                        </a:rPr>
                        <a:t>Tillverkare 5</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tc>
                  <a:txBody>
                    <a:bodyPr/>
                    <a:lstStyle/>
                    <a:p>
                      <a:pPr>
                        <a:spcAft>
                          <a:spcPts val="0"/>
                        </a:spcAft>
                      </a:pPr>
                      <a:r>
                        <a:rPr lang="sv-SE" sz="1000" i="0">
                          <a:effectLst/>
                        </a:rPr>
                        <a:t>Teknisk chef</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744341139"/>
                  </a:ext>
                </a:extLst>
              </a:tr>
              <a:tr h="217517">
                <a:tc vMerge="1">
                  <a:txBody>
                    <a:bodyPr/>
                    <a:lstStyle/>
                    <a:p>
                      <a:pPr>
                        <a:spcAft>
                          <a:spcPts val="0"/>
                        </a:spcAft>
                      </a:pP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tc>
                <a:tc>
                  <a:txBody>
                    <a:bodyPr/>
                    <a:lstStyle/>
                    <a:p>
                      <a:pPr>
                        <a:spcAft>
                          <a:spcPts val="0"/>
                        </a:spcAft>
                      </a:pPr>
                      <a:r>
                        <a:rPr lang="sv-SE" sz="1000" i="0">
                          <a:effectLst/>
                        </a:rPr>
                        <a:t>Chef på arkitektavdelningen </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586903452"/>
                  </a:ext>
                </a:extLst>
              </a:tr>
              <a:tr h="242198">
                <a:tc>
                  <a:txBody>
                    <a:bodyPr/>
                    <a:lstStyle/>
                    <a:p>
                      <a:pPr>
                        <a:spcAft>
                          <a:spcPts val="0"/>
                        </a:spcAft>
                      </a:pPr>
                      <a:r>
                        <a:rPr lang="sv-SE" sz="1000">
                          <a:effectLst/>
                        </a:rPr>
                        <a:t>TMF</a:t>
                      </a:r>
                      <a:endParaRPr lang="sv-SE" sz="100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tc>
                  <a:txBody>
                    <a:bodyPr/>
                    <a:lstStyle/>
                    <a:p>
                      <a:pPr>
                        <a:spcAft>
                          <a:spcPts val="0"/>
                        </a:spcAft>
                      </a:pPr>
                      <a:r>
                        <a:rPr lang="sv-SE" sz="1000" i="0">
                          <a:effectLst/>
                        </a:rPr>
                        <a:t>Tekniskt chef</a:t>
                      </a:r>
                      <a:r>
                        <a:rPr lang="sv-SE" sz="1000" i="0" baseline="0">
                          <a:effectLst/>
                        </a:rPr>
                        <a:t> + Hållbarhetsansvarig (gemensam intervju)</a:t>
                      </a:r>
                      <a:endParaRPr lang="sv-SE" sz="1000" i="0">
                        <a:effectLst/>
                        <a:latin typeface="Georgia" panose="02040502050405020303" pitchFamily="18" charset="0"/>
                        <a:ea typeface="Georgia" panose="02040502050405020303"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1012760076"/>
                  </a:ext>
                </a:extLst>
              </a:tr>
            </a:tbl>
          </a:graphicData>
        </a:graphic>
      </p:graphicFrame>
    </p:spTree>
    <p:extLst>
      <p:ext uri="{BB962C8B-B14F-4D97-AF65-F5344CB8AC3E}">
        <p14:creationId xmlns:p14="http://schemas.microsoft.com/office/powerpoint/2010/main" val="3864935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p:txBody>
          <a:bodyPr>
            <a:normAutofit/>
          </a:bodyPr>
          <a:lstStyle/>
          <a:p>
            <a:pPr marL="0" indent="0">
              <a:buNone/>
            </a:pPr>
            <a:r>
              <a:rPr lang="sv-SE" sz="1080"/>
              <a:t>Det beslutades att en intervjustudie med semi-strukturerade intervjuer var den bästa metoden för att uppnå studiens syfte och kunna besvara frågeställningarna eftersom detta kräver en djupare förståelse för företagens arbetssätt. Då behöver det finnas en möjlighet att komma med följdfrågor och anpassa dessa efter respondenternas svar så att de får en möjlighet att beskriva sina upplevelser utförligt. Det beslutades också att fokusera på småhustillverkare för att, inom ramarna för projektet, få en möjlighet att tala med flera företag samt olika roller på dessa. Annars hade det också varit intressant att prata med exempelvis kunder, kommuner eller leverantörer.</a:t>
            </a:r>
          </a:p>
          <a:p>
            <a:pPr marL="0" indent="0">
              <a:buNone/>
            </a:pPr>
            <a:r>
              <a:rPr lang="sv-SE" sz="1080"/>
              <a:t>Utöver de tre tillverkare som ingår i projektet valdes ytterligare två ut att kontaktas i samråd med projektledaren. Det fördes också en diskussion med TMF för att säkerställa att de valda företagen var någorlunda representativa för branschen avseende storlek, produktion och kundfokus. Respondenterna på varje företag föreslogs av kontaktpersonen på detsamma, antingen representanten i </a:t>
            </a:r>
            <a:r>
              <a:rPr lang="sv-SE" sz="1080" err="1"/>
              <a:t>KlivPå</a:t>
            </a:r>
            <a:r>
              <a:rPr lang="sv-SE" sz="1080"/>
              <a:t> eller den av projektledaren föreslagna kontaktpersonen för resterande två företag. Grunden för urvalet var att respondenterna tillsammans skulle kunna ge en bra bild av både de interna beslutsprocesserna och de som skedde i specifika kundprojekt. Slutligen intervjuades även TMF för att inkludera ytterligare insikter kring möjligheter och hinder i småhusbranschen.</a:t>
            </a:r>
          </a:p>
          <a:p>
            <a:pPr marL="0" indent="0">
              <a:buNone/>
            </a:pPr>
            <a:endParaRPr lang="en-US" sz="1080"/>
          </a:p>
          <a:p>
            <a:pPr marL="0" indent="0">
              <a:buNone/>
            </a:pPr>
            <a:endParaRPr lang="sv-SE" sz="1080"/>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p:txBody>
          <a:bodyPr/>
          <a:lstStyle/>
          <a:p>
            <a:r>
              <a:rPr lang="sv-SE"/>
              <a:t>Metod Intervjustudie</a:t>
            </a:r>
          </a:p>
        </p:txBody>
      </p:sp>
    </p:spTree>
    <p:extLst>
      <p:ext uri="{BB962C8B-B14F-4D97-AF65-F5344CB8AC3E}">
        <p14:creationId xmlns:p14="http://schemas.microsoft.com/office/powerpoint/2010/main" val="1908992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391CCF-B5F0-434D-B65F-536CC8B5AA5B}"/>
              </a:ext>
            </a:extLst>
          </p:cNvPr>
          <p:cNvSpPr>
            <a:spLocks noGrp="1"/>
          </p:cNvSpPr>
          <p:nvPr>
            <p:ph type="ctrTitle"/>
          </p:nvPr>
        </p:nvSpPr>
        <p:spPr>
          <a:xfrm>
            <a:off x="416490" y="474656"/>
            <a:ext cx="4013361" cy="1260360"/>
          </a:xfrm>
        </p:spPr>
        <p:txBody>
          <a:bodyPr>
            <a:normAutofit/>
          </a:bodyPr>
          <a:lstStyle/>
          <a:p>
            <a:r>
              <a:rPr lang="sv-SE" sz="3200"/>
              <a:t>Metod</a:t>
            </a:r>
            <a:br>
              <a:rPr lang="sv-SE" sz="3200"/>
            </a:br>
            <a:r>
              <a:rPr lang="sv-SE" sz="2800"/>
              <a:t>Processen</a:t>
            </a:r>
            <a:endParaRPr lang="sv-SE" sz="320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90" y="3653948"/>
            <a:ext cx="8929890" cy="1482828"/>
          </a:xfrm>
          <a:prstGeom prst="rect">
            <a:avLst/>
          </a:prstGeom>
        </p:spPr>
      </p:pic>
      <p:sp>
        <p:nvSpPr>
          <p:cNvPr id="25" name="Platshållare för innehåll 3">
            <a:extLst>
              <a:ext uri="{FF2B5EF4-FFF2-40B4-BE49-F238E27FC236}">
                <a16:creationId xmlns:a16="http://schemas.microsoft.com/office/drawing/2014/main" id="{6E61EE35-17CD-4E07-9C5F-D4765A2EB459}"/>
              </a:ext>
            </a:extLst>
          </p:cNvPr>
          <p:cNvSpPr>
            <a:spLocks noGrp="1"/>
          </p:cNvSpPr>
          <p:nvPr>
            <p:ph sz="quarter" idx="11"/>
          </p:nvPr>
        </p:nvSpPr>
        <p:spPr>
          <a:xfrm>
            <a:off x="416490" y="1923936"/>
            <a:ext cx="4032000" cy="2332800"/>
          </a:xfrm>
        </p:spPr>
        <p:txBody>
          <a:bodyPr/>
          <a:lstStyle/>
          <a:p>
            <a:r>
              <a:rPr lang="sv-SE" sz="1600">
                <a:latin typeface="Helvetica" panose="020B0604020202020204" pitchFamily="34" charset="0"/>
                <a:cs typeface="Helvetica" panose="020B0604020202020204" pitchFamily="34" charset="0"/>
              </a:rPr>
              <a:t>Intervjuguiden utvecklad i flera steg</a:t>
            </a:r>
          </a:p>
          <a:p>
            <a:pPr lvl="1"/>
            <a:r>
              <a:rPr lang="sv-SE" sz="1400">
                <a:latin typeface="Helvetica" panose="020B0604020202020204" pitchFamily="34" charset="0"/>
                <a:cs typeface="Helvetica" panose="020B0604020202020204" pitchFamily="34" charset="0"/>
              </a:rPr>
              <a:t>Anpassade delar för de olika typerna av respondenter</a:t>
            </a:r>
          </a:p>
          <a:p>
            <a:r>
              <a:rPr lang="sv-SE" sz="1600">
                <a:latin typeface="Helvetica" panose="020B0604020202020204" pitchFamily="34" charset="0"/>
                <a:cs typeface="Helvetica" panose="020B0604020202020204" pitchFamily="34" charset="0"/>
              </a:rPr>
              <a:t>Intervjuer skedde digitalt</a:t>
            </a:r>
          </a:p>
          <a:p>
            <a:pPr lvl="1"/>
            <a:r>
              <a:rPr lang="sv-SE" sz="1400">
                <a:latin typeface="Helvetica" panose="020B0604020202020204" pitchFamily="34" charset="0"/>
                <a:cs typeface="Helvetica" panose="020B0604020202020204" pitchFamily="34" charset="0"/>
              </a:rPr>
              <a:t>Inspelade och transkriberade</a:t>
            </a:r>
          </a:p>
          <a:p>
            <a:r>
              <a:rPr lang="sv-SE" sz="1600">
                <a:latin typeface="Helvetica" panose="020B0604020202020204" pitchFamily="34" charset="0"/>
                <a:cs typeface="Helvetica" panose="020B0604020202020204" pitchFamily="34" charset="0"/>
              </a:rPr>
              <a:t>Tematisering av det empiriska materialet </a:t>
            </a:r>
          </a:p>
          <a:p>
            <a:endParaRPr lang="sv-SE"/>
          </a:p>
        </p:txBody>
      </p:sp>
      <p:sp>
        <p:nvSpPr>
          <p:cNvPr id="4" name="Oval Callout 3"/>
          <p:cNvSpPr/>
          <p:nvPr/>
        </p:nvSpPr>
        <p:spPr>
          <a:xfrm>
            <a:off x="6688476" y="894493"/>
            <a:ext cx="1818527" cy="889323"/>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sv-SE" sz="1350">
              <a:solidFill>
                <a:prstClr val="white"/>
              </a:solidFill>
              <a:latin typeface="Calibri" panose="020F0502020204030204"/>
            </a:endParaRPr>
          </a:p>
        </p:txBody>
      </p:sp>
      <p:sp>
        <p:nvSpPr>
          <p:cNvPr id="5" name="TextBox 4"/>
          <p:cNvSpPr txBox="1"/>
          <p:nvPr/>
        </p:nvSpPr>
        <p:spPr>
          <a:xfrm>
            <a:off x="7026799" y="954440"/>
            <a:ext cx="1240604" cy="992579"/>
          </a:xfrm>
          <a:prstGeom prst="rect">
            <a:avLst/>
          </a:prstGeom>
          <a:noFill/>
        </p:spPr>
        <p:txBody>
          <a:bodyPr wrap="square" rtlCol="0">
            <a:spAutoFit/>
          </a:bodyPr>
          <a:lstStyle/>
          <a:p>
            <a:pPr algn="ctr" defTabSz="685800"/>
            <a:r>
              <a:rPr lang="sv-SE" sz="900">
                <a:solidFill>
                  <a:prstClr val="black"/>
                </a:solidFill>
                <a:latin typeface="Calibri" panose="020F0502020204030204"/>
              </a:rPr>
              <a:t>Kan du berätta om ett projekt/en beställning och hur kontakten med kunden ser ut från början till slut?</a:t>
            </a:r>
          </a:p>
          <a:p>
            <a:pPr defTabSz="685800"/>
            <a:endParaRPr lang="sv-SE" sz="1350">
              <a:solidFill>
                <a:prstClr val="black"/>
              </a:solidFill>
              <a:latin typeface="Calibri" panose="020F0502020204030204"/>
            </a:endParaRPr>
          </a:p>
        </p:txBody>
      </p:sp>
      <p:sp>
        <p:nvSpPr>
          <p:cNvPr id="9" name="Oval Callout 8"/>
          <p:cNvSpPr/>
          <p:nvPr/>
        </p:nvSpPr>
        <p:spPr>
          <a:xfrm>
            <a:off x="4793418" y="1314754"/>
            <a:ext cx="1895059" cy="1181407"/>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sv-SE" sz="1350">
              <a:solidFill>
                <a:prstClr val="white"/>
              </a:solidFill>
              <a:latin typeface="Calibri" panose="020F0502020204030204"/>
            </a:endParaRPr>
          </a:p>
        </p:txBody>
      </p:sp>
      <p:sp>
        <p:nvSpPr>
          <p:cNvPr id="10" name="TextBox 9"/>
          <p:cNvSpPr txBox="1"/>
          <p:nvPr/>
        </p:nvSpPr>
        <p:spPr>
          <a:xfrm>
            <a:off x="5027307" y="1426267"/>
            <a:ext cx="1427281" cy="923330"/>
          </a:xfrm>
          <a:prstGeom prst="rect">
            <a:avLst/>
          </a:prstGeom>
          <a:noFill/>
        </p:spPr>
        <p:txBody>
          <a:bodyPr wrap="square" rtlCol="0">
            <a:spAutoFit/>
          </a:bodyPr>
          <a:lstStyle/>
          <a:p>
            <a:pPr algn="ctr" defTabSz="685800"/>
            <a:r>
              <a:rPr lang="sv-SE" sz="900">
                <a:solidFill>
                  <a:prstClr val="black"/>
                </a:solidFill>
                <a:latin typeface="Calibri" panose="020F0502020204030204"/>
              </a:rPr>
              <a:t>Hur rankas klimatpåverkan i förhållande till andra faktorer så som exempelvis ekonomi när man tar beslut i företaget?</a:t>
            </a:r>
            <a:endParaRPr lang="sv-SE" sz="1350">
              <a:solidFill>
                <a:prstClr val="black"/>
              </a:solidFill>
              <a:latin typeface="Calibri" panose="020F0502020204030204"/>
            </a:endParaRPr>
          </a:p>
        </p:txBody>
      </p:sp>
      <p:sp>
        <p:nvSpPr>
          <p:cNvPr id="11" name="Oval Callout 10"/>
          <p:cNvSpPr/>
          <p:nvPr/>
        </p:nvSpPr>
        <p:spPr>
          <a:xfrm>
            <a:off x="6965879" y="2204244"/>
            <a:ext cx="1915186" cy="992579"/>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sv-SE" sz="1350">
              <a:solidFill>
                <a:prstClr val="white"/>
              </a:solidFill>
              <a:latin typeface="Calibri" panose="020F0502020204030204"/>
            </a:endParaRPr>
          </a:p>
        </p:txBody>
      </p:sp>
      <p:sp>
        <p:nvSpPr>
          <p:cNvPr id="12" name="TextBox 11"/>
          <p:cNvSpPr txBox="1"/>
          <p:nvPr/>
        </p:nvSpPr>
        <p:spPr>
          <a:xfrm>
            <a:off x="7080793" y="2252135"/>
            <a:ext cx="1609896" cy="784830"/>
          </a:xfrm>
          <a:prstGeom prst="rect">
            <a:avLst/>
          </a:prstGeom>
          <a:noFill/>
        </p:spPr>
        <p:txBody>
          <a:bodyPr wrap="square" rtlCol="0">
            <a:spAutoFit/>
          </a:bodyPr>
          <a:lstStyle/>
          <a:p>
            <a:pPr algn="ctr" defTabSz="685800"/>
            <a:r>
              <a:rPr lang="sv-SE" sz="900">
                <a:solidFill>
                  <a:prstClr val="black"/>
                </a:solidFill>
                <a:latin typeface="Calibri" panose="020F0502020204030204"/>
              </a:rPr>
              <a:t>Vad ser du för behov i organisationen för att LCA-baserad information ska kunna hjälpa er att genomföra klimatförbättrande åtgärder?</a:t>
            </a:r>
            <a:endParaRPr lang="sv-SE" sz="1350">
              <a:solidFill>
                <a:prstClr val="black"/>
              </a:solidFill>
              <a:latin typeface="Calibri" panose="020F0502020204030204"/>
            </a:endParaRPr>
          </a:p>
        </p:txBody>
      </p:sp>
      <p:sp>
        <p:nvSpPr>
          <p:cNvPr id="13" name="Oval Callout 12"/>
          <p:cNvSpPr/>
          <p:nvPr/>
        </p:nvSpPr>
        <p:spPr>
          <a:xfrm>
            <a:off x="4939302" y="2764625"/>
            <a:ext cx="1853321" cy="889323"/>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sv-SE" sz="1350">
              <a:solidFill>
                <a:prstClr val="white"/>
              </a:solidFill>
              <a:latin typeface="Calibri" panose="020F0502020204030204"/>
            </a:endParaRPr>
          </a:p>
        </p:txBody>
      </p:sp>
      <p:sp>
        <p:nvSpPr>
          <p:cNvPr id="14" name="TextBox 13"/>
          <p:cNvSpPr txBox="1"/>
          <p:nvPr/>
        </p:nvSpPr>
        <p:spPr>
          <a:xfrm>
            <a:off x="5170469" y="2827447"/>
            <a:ext cx="1366463" cy="784830"/>
          </a:xfrm>
          <a:prstGeom prst="rect">
            <a:avLst/>
          </a:prstGeom>
          <a:noFill/>
        </p:spPr>
        <p:txBody>
          <a:bodyPr wrap="square" rtlCol="0">
            <a:spAutoFit/>
          </a:bodyPr>
          <a:lstStyle/>
          <a:p>
            <a:pPr algn="ctr" defTabSz="685800"/>
            <a:r>
              <a:rPr lang="sv-SE" sz="900">
                <a:solidFill>
                  <a:prstClr val="black"/>
                </a:solidFill>
                <a:latin typeface="Calibri" panose="020F0502020204030204"/>
              </a:rPr>
              <a:t>Har du några idéer kring hur klimatdeklarationen kan bli användbar för att driva klimatförbättringar i småhusbranschen?</a:t>
            </a:r>
            <a:endParaRPr lang="sv-SE" sz="1350">
              <a:solidFill>
                <a:prstClr val="black"/>
              </a:solidFill>
              <a:latin typeface="Calibri" panose="020F0502020204030204"/>
            </a:endParaRPr>
          </a:p>
        </p:txBody>
      </p:sp>
    </p:spTree>
    <p:extLst>
      <p:ext uri="{BB962C8B-B14F-4D97-AF65-F5344CB8AC3E}">
        <p14:creationId xmlns:p14="http://schemas.microsoft.com/office/powerpoint/2010/main" val="126842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P spid="11" grpId="0" animBg="1"/>
      <p:bldP spid="12" grpId="0"/>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p:txBody>
          <a:bodyPr>
            <a:normAutofit fontScale="92500" lnSpcReduction="10000"/>
          </a:bodyPr>
          <a:lstStyle/>
          <a:p>
            <a:pPr marL="0" indent="0">
              <a:buNone/>
            </a:pPr>
            <a:r>
              <a:rPr lang="sv-SE" sz="1080"/>
              <a:t>Intervjuguiden utvecklades i flera steg och diskuterades först och främst internt på KTH med två kollegor som har erfarenhet av att ta fram liknande underlag. Dessutom genomfördes en ”startintervju” med en av respondenterna lite innan de andra intervjuerna för att få en möjlighet att testa intervjuguiden och därefter ha tid att revidera den inför resterande intervjuer, vilket också gjordes i ganska stor utsträckning. Detta eftersom det blev tydligt att det var viktigt att inte fastna i för generella delar kring personens roll på företaget och företaget i stort utan snabbt komma in på deras erfarenheter och tankar för att inte hamna i tidsbrist. Det togs även fram olika versioner av guiden för att anpassa till respondenternas roll på företaget och deras ansvarsområden. </a:t>
            </a:r>
          </a:p>
          <a:p>
            <a:pPr marL="0" indent="0">
              <a:buNone/>
            </a:pPr>
            <a:r>
              <a:rPr lang="sv-SE" sz="1080"/>
              <a:t>Intervjuerna fokuserade på de olika beslutsprocesserna på företagen och hur dessa påverkar de hus de bygger och deras klimatpåverkan. Dessutom diskuterades småhusbranschens specifika förutsättningar och slutligen deras erfarenheter och tankar kring hur LCA-baserad information kan användas i olika beslutssituationer och bidra till att minska husens klimatpåverkan. Frågorna i guiden var relativt </a:t>
            </a:r>
            <a:r>
              <a:rPr lang="sv-SE" sz="1050"/>
              <a:t>öppna för att ge en möjlighet att komma med exempel även inom andra delar av verksamheten och miljöarbetet för att kunna komma djupare i förståelsen för företagets arbete och de beslut som fattas även i de fall då exempel med tydlig koppling till klimatpåverkan saknades.</a:t>
            </a:r>
          </a:p>
          <a:p>
            <a:pPr marL="0" indent="0">
              <a:buNone/>
            </a:pPr>
            <a:r>
              <a:rPr lang="sv-SE" sz="1050"/>
              <a:t>Alla företag ombads att dela med sig av intern dokumentation kring deras processer och miljöarbete innan intervjuerna men i de flesta fall fanns inget att tillgå. Därför gjordes lite bakgrunds-research för att få en grundläggande förståelse för företaget inför intervjun. Inför intervjuerna skickades också information ut rörande definitionen av LCA-baserad information för att säkerställa att det fanns en gemensam förståelse för vad som skulle diskuteras. </a:t>
            </a:r>
          </a:p>
          <a:p>
            <a:pPr marL="0" indent="0">
              <a:buNone/>
            </a:pPr>
            <a:r>
              <a:rPr lang="sv-SE" sz="1080"/>
              <a:t>Alla intervjuer genomfördes via Zoom och spelades där in och transkriberades. Dessa genomlästes sedan i sin helhet och insikter från intervjuerna samlades i tre olika tankekartor med följande teman; beslutsfattande, möjligheter att arbeta klimatförbättrande samt erfarenheter och tankar kring att använda LCA. Därefter gjordes en ny genomgång av intervjuerna varifrån citat och insikter togs ut till en lång bruttolista i </a:t>
            </a:r>
            <a:r>
              <a:rPr lang="sv-SE" sz="1080" err="1"/>
              <a:t>excel</a:t>
            </a:r>
            <a:r>
              <a:rPr lang="sv-SE" sz="1080"/>
              <a:t> som sedan sorterades under nya identifierade kategorier. Utifrån dessa två bearbetningar skedde sedan först ett antal omförflyttningar och omarbetningar i </a:t>
            </a:r>
            <a:r>
              <a:rPr lang="sv-SE" sz="1080" err="1"/>
              <a:t>excel</a:t>
            </a:r>
            <a:r>
              <a:rPr lang="sv-SE" sz="1080"/>
              <a:t> och därefter påbörjades skrivprocessen av resultatkapitlet under vilken ytterligare summering och reducering av materialet skett. I detta arbete har det också ständigt skett en återgång till det empiriska materialet för att säkerställa att de utklippta insikterna tolkats rätt samt att både likheter och olikheter hos respondenternas erfarenheter kommer fram så att materialet återspeglas rättvist. Det slutliga resultatet i sin helhet presenteras i den vetenskapliga artikeln som kommer publiceras men i kommande delar presenteras huvuddragen. Slutligen ska också nämnas att resultatkapitlet skickats ut till respondenterna för att kontrollera att korrekta tolkningar gjorts. </a:t>
            </a:r>
          </a:p>
          <a:p>
            <a:pPr marL="0" indent="0">
              <a:buNone/>
            </a:pPr>
            <a:endParaRPr lang="sv-SE" sz="1080"/>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p:txBody>
          <a:bodyPr/>
          <a:lstStyle/>
          <a:p>
            <a:r>
              <a:rPr lang="sv-SE"/>
              <a:t>Metod Processen</a:t>
            </a:r>
          </a:p>
        </p:txBody>
      </p:sp>
    </p:spTree>
    <p:extLst>
      <p:ext uri="{BB962C8B-B14F-4D97-AF65-F5344CB8AC3E}">
        <p14:creationId xmlns:p14="http://schemas.microsoft.com/office/powerpoint/2010/main" val="120076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3">
            <a:extLst>
              <a:ext uri="{FF2B5EF4-FFF2-40B4-BE49-F238E27FC236}">
                <a16:creationId xmlns:a16="http://schemas.microsoft.com/office/drawing/2014/main" id="{6E61EE35-17CD-4E07-9C5F-D4765A2EB459}"/>
              </a:ext>
            </a:extLst>
          </p:cNvPr>
          <p:cNvSpPr>
            <a:spLocks noGrp="1"/>
          </p:cNvSpPr>
          <p:nvPr>
            <p:ph idx="1"/>
          </p:nvPr>
        </p:nvSpPr>
        <p:spPr/>
        <p:txBody>
          <a:bodyPr>
            <a:normAutofit/>
          </a:bodyPr>
          <a:lstStyle/>
          <a:p>
            <a:pPr marL="0" indent="0">
              <a:buNone/>
            </a:pPr>
            <a:r>
              <a:rPr lang="sv-SE" sz="1600" i="1"/>
              <a:t>Frågeställning 1:</a:t>
            </a:r>
          </a:p>
          <a:p>
            <a:pPr marL="0" indent="0">
              <a:buNone/>
            </a:pPr>
            <a:r>
              <a:rPr lang="sv-SE" sz="1600" i="1"/>
              <a:t>Hur ser de beslutsprocesser ut hos småhustillverkarna som i slutändan påverkar byggnadernas klimatpåverkan?</a:t>
            </a:r>
          </a:p>
          <a:p>
            <a:pPr marL="0" indent="0">
              <a:buNone/>
            </a:pPr>
            <a:endParaRPr lang="sv-SE" sz="1600"/>
          </a:p>
          <a:p>
            <a:pPr marL="0" indent="0">
              <a:buNone/>
            </a:pPr>
            <a:r>
              <a:rPr lang="sv-SE" sz="1600"/>
              <a:t>Beslutssituationer:</a:t>
            </a:r>
          </a:p>
          <a:p>
            <a:r>
              <a:rPr lang="sv-SE" sz="1600"/>
              <a:t>Byggsystem/produktplattform </a:t>
            </a:r>
          </a:p>
          <a:p>
            <a:r>
              <a:rPr lang="sv-SE" sz="1600"/>
              <a:t>Husmodeller</a:t>
            </a:r>
          </a:p>
          <a:p>
            <a:r>
              <a:rPr lang="sv-SE" sz="1600"/>
              <a:t>Produkter och material </a:t>
            </a:r>
          </a:p>
          <a:p>
            <a:pPr lvl="1"/>
            <a:r>
              <a:rPr lang="sv-SE" sz="1400"/>
              <a:t>Till byggsystemet och som tillval</a:t>
            </a:r>
          </a:p>
          <a:p>
            <a:r>
              <a:rPr lang="sv-SE" sz="1600"/>
              <a:t>Enskilda  projektprocesser</a:t>
            </a:r>
          </a:p>
          <a:p>
            <a:endParaRPr lang="sv-SE" i="1"/>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Resultat och slutsatser</a:t>
            </a:r>
            <a:endParaRPr lang="sv-SE" sz="2000"/>
          </a:p>
        </p:txBody>
      </p:sp>
    </p:spTree>
    <p:extLst>
      <p:ext uri="{BB962C8B-B14F-4D97-AF65-F5344CB8AC3E}">
        <p14:creationId xmlns:p14="http://schemas.microsoft.com/office/powerpoint/2010/main" val="12866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a:xfrm>
            <a:off x="628651" y="1104637"/>
            <a:ext cx="7921625" cy="3942852"/>
          </a:xfrm>
        </p:spPr>
        <p:txBody>
          <a:bodyPr>
            <a:noAutofit/>
          </a:bodyPr>
          <a:lstStyle/>
          <a:p>
            <a:pPr marL="0" indent="0">
              <a:buNone/>
            </a:pPr>
            <a:r>
              <a:rPr lang="sv-SE" sz="850"/>
              <a:t>Intervjuerna kretsade till stor del kring de olika beslut som tas kopplat till byggandet av småhus. Dessa har kategoriserats under fyra teman; de kopplade till byggsystemet eller produktplattformen, olika husmodeller, produkter och material som används i byggsystemet och som erbjuds som tillval samt slutligen de som tas i enskilda projektprocesser med fokus på de privata sådana. Genom respondenternas många exempel, på beslut som tagits på företaget på olika nivåer, gavs en möjlighet att få en bättre förståelse för processerna kring dessa. Beslut gällande företagens byggsystem hanteras centralt och får hos några påverkan på flera varumärken och även deras fabriker. De innebär ofta mer omfattande förändringar som utreds noggrant där många delar av företaget blandas in. Förändringar av byggsystemet görs sällan och de som majoriteten av respondenterna skildrar skedde för över 10 år sedan och grundade sig i ändrade lagkrav inom exempelvis energi och fukt. Processerna kring utformning av husmodeller varierar hos företagen vad gäller exempelvis hur ofta det sker och vilka discipliner som kopplas in och när. Vad gäller besluten kring produkter är det dock mer lika hos företagen och de hanteras i regel av företagens produktråd där många delar av företaget är representerade. Förslag på nya produkter kan komma från många olika håll och beroende på produkten så är utredningen olika grundlig. Exempelvis valde ett företag att börja erbjuda solceller efter initiativ från deras värmepumpsleverantörer som tagit fram ett paket vilket gjorde det enkelt för dem att ta in produkten eftersom det dessutom inte påverkade andra delar av huset. Ett annat företag skulle ta in ett obehandlat fasadmaterial i deras erbjudande efter interna påtryckningar och ett upplevt marknadsbehov. I det fallet utreddes beslutet grundligare än vanligt eftersom ett felaktigt beslut kunde få stora konsekvenser och en specifik person med särskilt kunnande på området anställdes för att sondera världsmarknaden. Ett sista exempel är när ett företag ville byta till glasull istället för stenull, en förändring som hade kunnat minska klimatpåverkan, men i det fallet motsatte sig deras entreprenörer detta eftersom det försämrade deras arbetsmiljö vilket blev avgörande för beslutet. Även utifrån företagens utvalda erbjudande till kund finns det slutligen en mängd ytterligare beslut för kunderna att ta som kan ha betydelse för husens slutgiltiga miljöprestanda. Genom antingen olika varumärken och/eller olika vägar inom ett varumärke erbjuder företagen oftast allt från mer låsta lågprisalternativ där kunden har färre valmöjligheter, husmodeller med en större flexibilitet och fler tillval till möjligheten att bygga helt fria arkitektritade hus (inom ramarna för vad deras byggsystem klarar av). Utöver husets utformning finns det en mängd interiöra och exteriöra produkt- och materialval, där företagen har ett visst utbud utifrån vad de upphandlat, samt val av entreprenad.</a:t>
            </a:r>
          </a:p>
          <a:p>
            <a:pPr marL="0" indent="0">
              <a:buNone/>
            </a:pPr>
            <a:r>
              <a:rPr lang="sv-SE" sz="850"/>
              <a:t>Kopplat till de olika beslutssituationerna diskuterades den betydelse dessa har för husens miljöprestanda och klimatpåverkan. Här blev det tydligt att det finns delade meningar och en del arbete kvar för att få en fullständig förståelse för effekterna av olika beslut. I dagsläget tror flera av respondenter att de olika småhustillverkarnas byggsystem presterar likvärdigt ur klimatsynpunkt eftersom de använder ungefär samma material och har en stor fördel eftersom de bygger i trä. Hos ett av företagen pågår dock ett projekt där ett helt nytt koncept ska tas fram med stark betoning på hållbarhet. Husmodellernas betydelse för klimatpåverkan skiljer sig mycket åt eftersom det är olika hur styrande de är för vad kunden bygger. I vissa fall visar de mer på goda exempel medan de i andra fall blir avgörande eftersom det exempelvis inte är ekonomiskt försvarbart för kunden att ändra storleken på grund av de </a:t>
            </a:r>
            <a:r>
              <a:rPr lang="sv-SE" sz="850" err="1"/>
              <a:t>upplåsningskostnader</a:t>
            </a:r>
            <a:r>
              <a:rPr lang="sv-SE" sz="850"/>
              <a:t> som finns. Framhållas ska också att företagen erbjuder en bred palett av modeller för att tillmötesgå alla kunders behov. Flera respondenter ser att det är alternativa material, produkter och leverantörer som är viktigast att jobba med för att minska klimatpåverkan från deras hus eftersom det kan vara svårt att minska mängden material i deras hus och byggprocessen har visat sig ha mindre betydelse. Kundernas direkta möjlighet att minska klimatpåverkan från sina hus genom de val de gör värderas däremot olika bland respondenterna. Vissa ser att de val som görs av kunden inte har någon större betydelse utan att det är byggsystemet och de produkter som används i det som spelar roll. Andra ser däremot att kunderna har en jättestor påverkan genom att de framförallt väljer hur stort hus de ska bygga samt aspekter som mängden fönster och utformningen. De kan också påverka driftenergin genom att välja olika värmelösningar och även renoveringstakten genom de färgval och liknande som de gör. Det poängteras också att projektvalens betydelse beror på vilka tillval som finns tillgängliga för kunden och här spelar företagets produktsortiment roll. Slutligen lyfts valet av tomtens och husets placering och den betydelse det har för behovet av att spränga osv inför bygget.</a:t>
            </a:r>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a:xfrm>
            <a:off x="628650" y="0"/>
            <a:ext cx="7886700" cy="1104636"/>
          </a:xfrm>
        </p:spPr>
        <p:txBody>
          <a:bodyPr>
            <a:normAutofit/>
          </a:bodyPr>
          <a:lstStyle/>
          <a:p>
            <a:r>
              <a:rPr lang="sv-SE"/>
              <a:t>Resultat och slutsatser – Frågeställning nr 1</a:t>
            </a:r>
            <a:br>
              <a:rPr lang="sv-SE"/>
            </a:br>
            <a:r>
              <a:rPr lang="sv-SE" sz="1800" i="1"/>
              <a:t>Hur ser de beslutsprocesser ut hos småhustillverkarna som i slutändan påverkar byggnadernas klimatpåverkan?</a:t>
            </a:r>
            <a:endParaRPr lang="sv-SE"/>
          </a:p>
        </p:txBody>
      </p:sp>
    </p:spTree>
    <p:extLst>
      <p:ext uri="{BB962C8B-B14F-4D97-AF65-F5344CB8AC3E}">
        <p14:creationId xmlns:p14="http://schemas.microsoft.com/office/powerpoint/2010/main" val="228746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391CCF-B5F0-434D-B65F-536CC8B5AA5B}"/>
              </a:ext>
            </a:extLst>
          </p:cNvPr>
          <p:cNvSpPr>
            <a:spLocks noGrp="1"/>
          </p:cNvSpPr>
          <p:nvPr>
            <p:ph type="ctrTitle"/>
          </p:nvPr>
        </p:nvSpPr>
        <p:spPr/>
        <p:txBody>
          <a:bodyPr/>
          <a:lstStyle/>
          <a:p>
            <a:r>
              <a:rPr lang="sv-SE"/>
              <a:t>Innehåll</a:t>
            </a:r>
          </a:p>
        </p:txBody>
      </p:sp>
      <p:pic>
        <p:nvPicPr>
          <p:cNvPr id="5" name="Platshållare för bild 4" descr="En bild som visar text, träd, tecken&#10;&#10;Automatiskt genererad beskrivning">
            <a:extLst>
              <a:ext uri="{FF2B5EF4-FFF2-40B4-BE49-F238E27FC236}">
                <a16:creationId xmlns:a16="http://schemas.microsoft.com/office/drawing/2014/main" id="{FE8D8C66-F148-4A62-B0C6-474EB631AB40}"/>
              </a:ext>
            </a:extLst>
          </p:cNvPr>
          <p:cNvPicPr>
            <a:picLocks noGrp="1" noChangeAspect="1"/>
          </p:cNvPicPr>
          <p:nvPr>
            <p:ph type="pic" idx="10"/>
          </p:nvPr>
        </p:nvPicPr>
        <p:blipFill rotWithShape="1">
          <a:blip r:embed="rId2">
            <a:extLst>
              <a:ext uri="{28A0092B-C50C-407E-A947-70E740481C1C}">
                <a14:useLocalDpi xmlns:a14="http://schemas.microsoft.com/office/drawing/2010/main" val="0"/>
              </a:ext>
            </a:extLst>
          </a:blip>
          <a:srcRect/>
          <a:stretch/>
        </p:blipFill>
        <p:spPr>
          <a:xfrm>
            <a:off x="4824419" y="1376917"/>
            <a:ext cx="4061877" cy="3141922"/>
          </a:xfrm>
        </p:spPr>
      </p:pic>
      <p:sp>
        <p:nvSpPr>
          <p:cNvPr id="4" name="Platshållare för innehåll 3">
            <a:extLst>
              <a:ext uri="{FF2B5EF4-FFF2-40B4-BE49-F238E27FC236}">
                <a16:creationId xmlns:a16="http://schemas.microsoft.com/office/drawing/2014/main" id="{6E61EE35-17CD-4E07-9C5F-D4765A2EB459}"/>
              </a:ext>
            </a:extLst>
          </p:cNvPr>
          <p:cNvSpPr>
            <a:spLocks noGrp="1"/>
          </p:cNvSpPr>
          <p:nvPr>
            <p:ph sz="quarter" idx="11"/>
          </p:nvPr>
        </p:nvSpPr>
        <p:spPr>
          <a:xfrm>
            <a:off x="397851" y="1795182"/>
            <a:ext cx="4032000" cy="3017498"/>
          </a:xfrm>
        </p:spPr>
        <p:txBody>
          <a:bodyPr>
            <a:normAutofit lnSpcReduction="10000"/>
          </a:bodyPr>
          <a:lstStyle/>
          <a:p>
            <a:r>
              <a:rPr lang="sv-SE" sz="1600"/>
              <a:t>Inledning</a:t>
            </a:r>
          </a:p>
          <a:p>
            <a:r>
              <a:rPr lang="sv-SE" sz="1600"/>
              <a:t>Erfarenheter inför projektet</a:t>
            </a:r>
          </a:p>
          <a:p>
            <a:r>
              <a:rPr lang="sv-SE" sz="1600"/>
              <a:t>Intervjustudie</a:t>
            </a:r>
          </a:p>
          <a:p>
            <a:r>
              <a:rPr lang="sv-SE" sz="1600"/>
              <a:t>Lärdomar från fallstudier i projektet</a:t>
            </a:r>
          </a:p>
          <a:p>
            <a:r>
              <a:rPr lang="sv-SE" sz="1600"/>
              <a:t>Lärdomar från projektet</a:t>
            </a:r>
          </a:p>
          <a:p>
            <a:r>
              <a:rPr lang="sv-SE" sz="1600"/>
              <a:t>Analys av 12 småhus</a:t>
            </a:r>
          </a:p>
          <a:p>
            <a:r>
              <a:rPr lang="sv-SE" sz="1600"/>
              <a:t>Analys av beräkningsverktyg</a:t>
            </a:r>
          </a:p>
          <a:p>
            <a:r>
              <a:rPr lang="sv-SE" sz="1600"/>
              <a:t>Schabloner och nyckeltal</a:t>
            </a:r>
          </a:p>
          <a:p>
            <a:r>
              <a:rPr lang="sv-SE" sz="1600"/>
              <a:t>Förslag på gemensamt arbetssätt</a:t>
            </a:r>
          </a:p>
          <a:p>
            <a:endParaRPr lang="sv-SE" sz="1600"/>
          </a:p>
        </p:txBody>
      </p:sp>
    </p:spTree>
    <p:extLst>
      <p:ext uri="{BB962C8B-B14F-4D97-AF65-F5344CB8AC3E}">
        <p14:creationId xmlns:p14="http://schemas.microsoft.com/office/powerpoint/2010/main" val="1049816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Resultat och slutsatser</a:t>
            </a:r>
          </a:p>
        </p:txBody>
      </p:sp>
      <p:sp>
        <p:nvSpPr>
          <p:cNvPr id="13" name="Platshållare för innehåll 3">
            <a:extLst>
              <a:ext uri="{FF2B5EF4-FFF2-40B4-BE49-F238E27FC236}">
                <a16:creationId xmlns:a16="http://schemas.microsoft.com/office/drawing/2014/main" id="{6E61EE35-17CD-4E07-9C5F-D4765A2EB459}"/>
              </a:ext>
            </a:extLst>
          </p:cNvPr>
          <p:cNvSpPr>
            <a:spLocks noGrp="1"/>
          </p:cNvSpPr>
          <p:nvPr>
            <p:ph sz="quarter" idx="11"/>
          </p:nvPr>
        </p:nvSpPr>
        <p:spPr>
          <a:xfrm>
            <a:off x="628649" y="2540088"/>
            <a:ext cx="3801202" cy="2043252"/>
          </a:xfrm>
        </p:spPr>
        <p:txBody>
          <a:bodyPr>
            <a:normAutofit/>
          </a:bodyPr>
          <a:lstStyle/>
          <a:p>
            <a:pPr marL="0" indent="0">
              <a:buNone/>
            </a:pPr>
            <a:r>
              <a:rPr lang="sv-SE" sz="1600"/>
              <a:t>Exempel på beslutsgrunder:</a:t>
            </a:r>
          </a:p>
          <a:p>
            <a:r>
              <a:rPr lang="sv-SE" sz="1600"/>
              <a:t>Produktion</a:t>
            </a:r>
          </a:p>
          <a:p>
            <a:r>
              <a:rPr lang="sv-SE" sz="1600"/>
              <a:t>Kostnad</a:t>
            </a:r>
          </a:p>
          <a:p>
            <a:r>
              <a:rPr lang="sv-SE" sz="1600"/>
              <a:t>Strategiska beslut som svanen</a:t>
            </a:r>
          </a:p>
          <a:p>
            <a:r>
              <a:rPr lang="sv-SE" sz="1600"/>
              <a:t>Insikter från utvecklingsprojekt</a:t>
            </a:r>
          </a:p>
          <a:p>
            <a:endParaRPr lang="sv-SE" sz="1600"/>
          </a:p>
          <a:p>
            <a:endParaRPr lang="sv-SE" sz="1600"/>
          </a:p>
          <a:p>
            <a:endParaRPr lang="sv-SE" sz="1600"/>
          </a:p>
          <a:p>
            <a:endParaRPr lang="sv-SE" sz="1600"/>
          </a:p>
          <a:p>
            <a:endParaRPr lang="sv-SE" sz="1600"/>
          </a:p>
          <a:p>
            <a:endParaRPr lang="sv-SE" sz="1600"/>
          </a:p>
        </p:txBody>
      </p:sp>
      <p:sp>
        <p:nvSpPr>
          <p:cNvPr id="18" name="Platshållare för innehåll 17">
            <a:extLst>
              <a:ext uri="{FF2B5EF4-FFF2-40B4-BE49-F238E27FC236}">
                <a16:creationId xmlns:a16="http://schemas.microsoft.com/office/drawing/2014/main" id="{761EFB20-EB9D-4708-8E40-8F78FE08C35F}"/>
              </a:ext>
            </a:extLst>
          </p:cNvPr>
          <p:cNvSpPr>
            <a:spLocks noGrp="1"/>
          </p:cNvSpPr>
          <p:nvPr>
            <p:ph sz="quarter" idx="12"/>
          </p:nvPr>
        </p:nvSpPr>
        <p:spPr>
          <a:xfrm>
            <a:off x="4555791" y="2540088"/>
            <a:ext cx="4032000" cy="2033812"/>
          </a:xfrm>
        </p:spPr>
        <p:txBody>
          <a:bodyPr>
            <a:normAutofit/>
          </a:bodyPr>
          <a:lstStyle/>
          <a:p>
            <a:pPr marL="0" indent="0">
              <a:buNone/>
            </a:pPr>
            <a:r>
              <a:rPr lang="sv-SE" sz="1600"/>
              <a:t>Viktiga aktörer:</a:t>
            </a:r>
          </a:p>
          <a:p>
            <a:r>
              <a:rPr lang="sv-SE" sz="1600"/>
              <a:t>Kunder</a:t>
            </a:r>
          </a:p>
          <a:p>
            <a:r>
              <a:rPr lang="sv-SE" sz="1600"/>
              <a:t>Leverantörer</a:t>
            </a:r>
          </a:p>
          <a:p>
            <a:r>
              <a:rPr lang="sv-SE" sz="1600"/>
              <a:t>Entreprenörer</a:t>
            </a:r>
          </a:p>
          <a:p>
            <a:r>
              <a:rPr lang="sv-SE" sz="1600"/>
              <a:t>Myndigheter/ kommuner</a:t>
            </a:r>
          </a:p>
          <a:p>
            <a:endParaRPr lang="sv-SE" sz="1600"/>
          </a:p>
        </p:txBody>
      </p:sp>
      <p:sp>
        <p:nvSpPr>
          <p:cNvPr id="8" name="Oval 7"/>
          <p:cNvSpPr/>
          <p:nvPr/>
        </p:nvSpPr>
        <p:spPr>
          <a:xfrm>
            <a:off x="7124167" y="3875235"/>
            <a:ext cx="1612280" cy="78259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sv-SE" sz="1350">
              <a:solidFill>
                <a:prstClr val="white"/>
              </a:solidFill>
              <a:latin typeface="Calibri" panose="020F0502020204030204"/>
            </a:endParaRPr>
          </a:p>
        </p:txBody>
      </p:sp>
      <p:sp>
        <p:nvSpPr>
          <p:cNvPr id="9" name="TextBox 8"/>
          <p:cNvSpPr txBox="1"/>
          <p:nvPr/>
        </p:nvSpPr>
        <p:spPr>
          <a:xfrm>
            <a:off x="7088255" y="3982788"/>
            <a:ext cx="1684103" cy="553998"/>
          </a:xfrm>
          <a:prstGeom prst="rect">
            <a:avLst/>
          </a:prstGeom>
          <a:noFill/>
        </p:spPr>
        <p:txBody>
          <a:bodyPr wrap="square" rtlCol="0">
            <a:spAutoFit/>
          </a:bodyPr>
          <a:lstStyle/>
          <a:p>
            <a:pPr algn="ctr" defTabSz="685800">
              <a:defRPr/>
            </a:pPr>
            <a:r>
              <a:rPr lang="sv-SE" sz="1500">
                <a:ln w="0"/>
                <a:solidFill>
                  <a:srgbClr val="4472C4"/>
                </a:solidFill>
                <a:effectLst>
                  <a:outerShdw blurRad="38100" dist="25400" dir="5400000" algn="ctr" rotWithShape="0">
                    <a:srgbClr val="6E747A">
                      <a:alpha val="43000"/>
                    </a:srgbClr>
                  </a:outerShdw>
                </a:effectLst>
                <a:latin typeface="Calibri" panose="020F0502020204030204"/>
              </a:rPr>
              <a:t>Lagen om klimatdeklaration</a:t>
            </a:r>
          </a:p>
        </p:txBody>
      </p:sp>
      <p:sp>
        <p:nvSpPr>
          <p:cNvPr id="14" name="Platshållare för innehåll 3">
            <a:extLst>
              <a:ext uri="{FF2B5EF4-FFF2-40B4-BE49-F238E27FC236}">
                <a16:creationId xmlns:a16="http://schemas.microsoft.com/office/drawing/2014/main" id="{6E61EE35-17CD-4E07-9C5F-D4765A2EB459}"/>
              </a:ext>
            </a:extLst>
          </p:cNvPr>
          <p:cNvSpPr txBox="1">
            <a:spLocks/>
          </p:cNvSpPr>
          <p:nvPr/>
        </p:nvSpPr>
        <p:spPr>
          <a:xfrm>
            <a:off x="2539010" y="2586244"/>
            <a:ext cx="1776135" cy="1896325"/>
          </a:xfrm>
          <a:prstGeom prst="rect">
            <a:avLst/>
          </a:prstGeom>
        </p:spPr>
        <p:txBody>
          <a:bodyPr vert="horz" lIns="68580" tIns="34290" rIns="68580" bIns="34290" rtlCol="0">
            <a:normAutofit/>
          </a:bodyPr>
          <a:lstStyle>
            <a:lvl1pPr marL="205740" indent="-205740" algn="l" defTabSz="822960" rtl="0" eaLnBrk="1" latinLnBrk="0" hangingPunct="1">
              <a:lnSpc>
                <a:spcPct val="100000"/>
              </a:lnSpc>
              <a:spcBef>
                <a:spcPts val="900"/>
              </a:spcBef>
              <a:buClr>
                <a:schemeClr val="accent2"/>
              </a:buClr>
              <a:buSzPct val="110000"/>
              <a:buFont typeface="Arial" panose="020B0604020202020204" pitchFamily="34" charset="0"/>
              <a:buChar char="•"/>
              <a:defRPr sz="2160" kern="1200">
                <a:solidFill>
                  <a:schemeClr val="tx1"/>
                </a:solidFill>
                <a:latin typeface="Helvetica" pitchFamily="2" charset="0"/>
                <a:ea typeface="+mn-ea"/>
                <a:cs typeface="+mn-cs"/>
              </a:defRPr>
            </a:lvl1pPr>
            <a:lvl2pPr marL="754403" indent="-342900" algn="l" defTabSz="822960" rtl="0" eaLnBrk="1" latinLnBrk="0" hangingPunct="1">
              <a:lnSpc>
                <a:spcPct val="100000"/>
              </a:lnSpc>
              <a:spcBef>
                <a:spcPts val="450"/>
              </a:spcBef>
              <a:buClr>
                <a:schemeClr val="accent2"/>
              </a:buClr>
              <a:buFont typeface="Arial" panose="020B0604020202020204" pitchFamily="34" charset="0"/>
              <a:buChar char="•"/>
              <a:defRPr sz="192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a:lstStyle>
          <a:p>
            <a:pPr marL="154305" indent="-154305" defTabSz="617220">
              <a:spcBef>
                <a:spcPts val="675"/>
              </a:spcBef>
              <a:buClr>
                <a:srgbClr val="ED7D31"/>
              </a:buClr>
            </a:pPr>
            <a:endParaRPr lang="sv-SE" sz="1620" i="1">
              <a:solidFill>
                <a:prstClr val="black"/>
              </a:solidFill>
            </a:endParaRPr>
          </a:p>
        </p:txBody>
      </p:sp>
      <p:sp>
        <p:nvSpPr>
          <p:cNvPr id="19" name="Platshållare för innehåll 3">
            <a:extLst>
              <a:ext uri="{FF2B5EF4-FFF2-40B4-BE49-F238E27FC236}">
                <a16:creationId xmlns:a16="http://schemas.microsoft.com/office/drawing/2014/main" id="{84BB3AC5-6B99-472E-8825-76403D33BC1E}"/>
              </a:ext>
            </a:extLst>
          </p:cNvPr>
          <p:cNvSpPr txBox="1">
            <a:spLocks/>
          </p:cNvSpPr>
          <p:nvPr/>
        </p:nvSpPr>
        <p:spPr>
          <a:xfrm>
            <a:off x="628649" y="1463041"/>
            <a:ext cx="7176823" cy="734022"/>
          </a:xfrm>
          <a:prstGeom prst="rect">
            <a:avLst/>
          </a:prstGeom>
        </p:spPr>
        <p:txBody>
          <a:bodyPr vert="horz" lIns="91440" tIns="45720" rIns="91440" bIns="45720" rtlCol="0">
            <a:noAutofit/>
          </a:bodyPr>
          <a:lstStyle>
            <a:lvl1pPr marL="154305" indent="-154305" algn="l" defTabSz="617220" rtl="0" eaLnBrk="1" latinLnBrk="0" hangingPunct="1">
              <a:lnSpc>
                <a:spcPct val="100000"/>
              </a:lnSpc>
              <a:spcBef>
                <a:spcPts val="675"/>
              </a:spcBef>
              <a:buClr>
                <a:schemeClr val="accent2"/>
              </a:buClr>
              <a:buSzPct val="110000"/>
              <a:buFont typeface="Arial" panose="020B0604020202020204" pitchFamily="34" charset="0"/>
              <a:buChar char="•"/>
              <a:defRPr sz="1620" kern="1200">
                <a:solidFill>
                  <a:schemeClr val="tx1"/>
                </a:solidFill>
                <a:latin typeface="Helvetica" pitchFamily="2" charset="0"/>
                <a:ea typeface="+mn-ea"/>
                <a:cs typeface="+mn-cs"/>
              </a:defRPr>
            </a:lvl1pPr>
            <a:lvl2pPr marL="565802" indent="-257175" algn="l" defTabSz="617220" rtl="0" eaLnBrk="1" latinLnBrk="0" hangingPunct="1">
              <a:lnSpc>
                <a:spcPct val="100000"/>
              </a:lnSpc>
              <a:spcBef>
                <a:spcPts val="338"/>
              </a:spcBef>
              <a:buClr>
                <a:schemeClr val="accent2"/>
              </a:buClr>
              <a:buFont typeface="Arial" panose="020B0604020202020204" pitchFamily="34" charset="0"/>
              <a:buChar char="•"/>
              <a:defRPr sz="144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35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pPr marL="0" indent="0">
              <a:buNone/>
            </a:pPr>
            <a:r>
              <a:rPr lang="sv-SE" sz="1600" i="1"/>
              <a:t>Frågeställning 2:</a:t>
            </a:r>
          </a:p>
          <a:p>
            <a:pPr marL="0" indent="0">
              <a:buNone/>
            </a:pPr>
            <a:r>
              <a:rPr lang="sv-SE" sz="1600" i="1"/>
              <a:t>Vad har betydelse för vilka beslut som fattas och vilka roller, funktioner och aktörer påverkar besluten?</a:t>
            </a:r>
            <a:endParaRPr lang="sv-SE" sz="1600"/>
          </a:p>
        </p:txBody>
      </p:sp>
    </p:spTree>
    <p:extLst>
      <p:ext uri="{BB962C8B-B14F-4D97-AF65-F5344CB8AC3E}">
        <p14:creationId xmlns:p14="http://schemas.microsoft.com/office/powerpoint/2010/main" val="378904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a:xfrm>
            <a:off x="628651" y="1404046"/>
            <a:ext cx="7921625" cy="3453704"/>
          </a:xfrm>
        </p:spPr>
        <p:txBody>
          <a:bodyPr>
            <a:normAutofit fontScale="92500"/>
          </a:bodyPr>
          <a:lstStyle/>
          <a:p>
            <a:pPr marL="0" indent="0">
              <a:buNone/>
            </a:pPr>
            <a:r>
              <a:rPr lang="sv-SE" sz="1080"/>
              <a:t>Respondenterna lyfte fram många olika viktiga aktörer som påverkar deras arbete. Flera av respondenterna beskriver hur de förändringar som gjorts i deras byggsystem har grundat sig i ändringar i lagstiftningen. Den nivå som krävs där blir också styrande påpekar många för att de ska fortsätta vara konkurrenskraftiga. Vad gäller företagens utbud av husmodeller och produkter så har kunderna stor betydelse och en av respondenterna förklarar hur de använder sig av försäljningsstatistik och marknadsanalyser för att identifiera efterfrågan. De entreprenörer och leverantörer som företagen jobbar med är också viktiga. Entreprenörerna kan påverka vilka lösningar som går att införa genom sin villighet att arbeta med småhusföretagens produkter och leverantörernas presentation av sina produkter samt vilken information de kan tillhandahålla är viktiga delar av beslutsunderlaget. </a:t>
            </a:r>
          </a:p>
          <a:p>
            <a:pPr marL="0" indent="0">
              <a:buNone/>
            </a:pPr>
            <a:r>
              <a:rPr lang="sv-SE" sz="1080"/>
              <a:t>Respondenterna anger många faktorer som legat till grund för de beslut de berättar om. Exempelvis nämns de produktionstekniska förutsättningar som finns i företagens industriella produktion som begränsar vilka material och produkter de kan använda eller husmodeller de kan ta fram. Kostnad är också en viktig parameter som blir styrande i många beslut, både hos företagen och hos kunderna. Respondenterna förmedlar dessutom att diskussionen med kunderna mer handlar om design och funktion än husets prestanda vad gäller exempelvis energianvändning.</a:t>
            </a:r>
            <a:r>
              <a:rPr lang="sv-SE" sz="1080">
                <a:solidFill>
                  <a:srgbClr val="FF0000"/>
                </a:solidFill>
              </a:rPr>
              <a:t> </a:t>
            </a:r>
            <a:r>
              <a:rPr lang="sv-SE" sz="1080"/>
              <a:t>Slutligen tas också övergripande strategiska beslut på företagen som påverkar beslutssituationerna som exempelvis miljöcertifieringen Svanen vilket nu i hög grad styr mångas produktval. En av respondenterna förklarar att de förut inte reagerade över </a:t>
            </a:r>
            <a:r>
              <a:rPr lang="sv-SE" sz="1080" err="1"/>
              <a:t>materialinnehåll</a:t>
            </a:r>
            <a:r>
              <a:rPr lang="sv-SE" sz="1080"/>
              <a:t> och miljöpåverkan men att Svanens krav numera är basen. Tillverkarna jobbar också med olika utvecklingsprojekt där de testar lösningar och bygger upp underlag att ta beslut utifrån.</a:t>
            </a:r>
          </a:p>
          <a:p>
            <a:pPr marL="0" indent="0">
              <a:buNone/>
            </a:pPr>
            <a:r>
              <a:rPr lang="sv-SE" sz="1080"/>
              <a:t>För att koppla tillbaka till lagstiftningen så diskuterades under intervjuerna den ändring som väntar med införandet av krav på klimatdeklarationer. Stora delar av småhusbranschen verksamhet påverkas inte av denna då de säljer mycket till privatpersoner men på några av företagen finns planer på att gå utöver lagens krav. Respondenterna ser en nytta med lagen eftersom den kommer öka medvetenheten och ge motivation att ta tag i klimatfrågan genom att börja jobba med livscykelanalyser. Några har redan börjat räkna och berättar att de utifrån resultaten börjat sätta press på leverantörer och efterfråga </a:t>
            </a:r>
            <a:r>
              <a:rPr lang="sv-SE" sz="1080" err="1"/>
              <a:t>EPDer</a:t>
            </a:r>
            <a:r>
              <a:rPr lang="sv-SE" sz="1080"/>
              <a:t> och TMF ser hur förfrågningar kring nya utvecklingsprojekt kommer in som en följd. Vissa av respondenterna tror dock att de kommer genomföra klimatförbättrande åtgärder först när gränsvärden införs och det finns också en oro för suboptimering med den omfattning som deklarationen idag har.</a:t>
            </a:r>
          </a:p>
          <a:p>
            <a:pPr marL="0" indent="0">
              <a:buNone/>
            </a:pPr>
            <a:endParaRPr lang="sv-SE" sz="1080"/>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p:txBody>
          <a:bodyPr>
            <a:normAutofit/>
          </a:bodyPr>
          <a:lstStyle/>
          <a:p>
            <a:r>
              <a:rPr lang="sv-SE"/>
              <a:t>Resultat och slutsatser – Frågeställning nr 2</a:t>
            </a:r>
            <a:br>
              <a:rPr lang="sv-SE"/>
            </a:br>
            <a:r>
              <a:rPr lang="sv-SE" sz="1800" i="1"/>
              <a:t>Vad har betydelse för vilka beslut som fattas och vilka roller, funktioner och aktörer påverkar besluten?</a:t>
            </a:r>
            <a:endParaRPr lang="sv-SE"/>
          </a:p>
        </p:txBody>
      </p:sp>
    </p:spTree>
    <p:extLst>
      <p:ext uri="{BB962C8B-B14F-4D97-AF65-F5344CB8AC3E}">
        <p14:creationId xmlns:p14="http://schemas.microsoft.com/office/powerpoint/2010/main" val="923746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6E61EE35-17CD-4E07-9C5F-D4765A2EB459}"/>
              </a:ext>
            </a:extLst>
          </p:cNvPr>
          <p:cNvSpPr>
            <a:spLocks noGrp="1"/>
          </p:cNvSpPr>
          <p:nvPr>
            <p:ph idx="1"/>
          </p:nvPr>
        </p:nvSpPr>
        <p:spPr/>
        <p:txBody>
          <a:bodyPr>
            <a:normAutofit/>
          </a:bodyPr>
          <a:lstStyle/>
          <a:p>
            <a:pPr marL="0" indent="0">
              <a:buNone/>
            </a:pPr>
            <a:r>
              <a:rPr lang="sv-SE" sz="1600" i="1"/>
              <a:t>Frågeställning 3:</a:t>
            </a:r>
          </a:p>
          <a:p>
            <a:pPr marL="0" indent="0">
              <a:buNone/>
            </a:pPr>
            <a:r>
              <a:rPr lang="sv-SE" sz="1600" i="1"/>
              <a:t>Hur har LCA-baserad information hittills använts och planerar att användas för att styra mot byggnader med lägre klimatpåverkan?</a:t>
            </a:r>
          </a:p>
          <a:p>
            <a:pPr marL="0" indent="0">
              <a:buNone/>
            </a:pPr>
            <a:endParaRPr lang="sv-SE" sz="1600"/>
          </a:p>
          <a:p>
            <a:r>
              <a:rPr lang="sv-SE" sz="1600"/>
              <a:t>Bygga förståelse</a:t>
            </a:r>
          </a:p>
          <a:p>
            <a:r>
              <a:rPr lang="sv-SE" sz="1600"/>
              <a:t>Skapa prioriteringsordning</a:t>
            </a:r>
          </a:p>
          <a:p>
            <a:r>
              <a:rPr lang="sv-SE" sz="1600"/>
              <a:t>Utvecklingsarbete kvar för att kunna inkludera frågan i fler beslutsprocesser</a:t>
            </a:r>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Resultat och slutsatser</a:t>
            </a:r>
            <a:endParaRPr lang="sv-SE" sz="2000" i="1"/>
          </a:p>
        </p:txBody>
      </p:sp>
    </p:spTree>
    <p:extLst>
      <p:ext uri="{BB962C8B-B14F-4D97-AF65-F5344CB8AC3E}">
        <p14:creationId xmlns:p14="http://schemas.microsoft.com/office/powerpoint/2010/main" val="34498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a:xfrm>
            <a:off x="611188" y="1404046"/>
            <a:ext cx="7921625" cy="3453704"/>
          </a:xfrm>
        </p:spPr>
        <p:txBody>
          <a:bodyPr>
            <a:normAutofit lnSpcReduction="10000"/>
          </a:bodyPr>
          <a:lstStyle/>
          <a:p>
            <a:pPr marL="0" indent="0">
              <a:buNone/>
            </a:pPr>
            <a:r>
              <a:rPr lang="sv-SE" sz="1080"/>
              <a:t>Majoriteten av respondenterna var överens om att LCA-baserad information har en viktig roll att spela i deras arbete med att minska klimatpåverkan från sina hus eftersom de på så sätt få ett underlag att kunna ta beslut utifrån. Mångas strategi är att börja med de stora miljöbovarna och några av företagen har använt livscykelanalyser av referenshus för att bygga upp en förståelse och kartlägga vilka material som står för störst påverkan. Några material som sticker ut är betong, isolering och gips och en av respondenterna förklarar det som att de nu har fått en prioriteringslista att utgå från. Flera företag berättar att de har börjat undersöka alternativa produkter och material men framhåller att de vill prioritera sådant som inte påverkar kundernas valmöjlighet och att de idag fokuserar på de produkter och material som är lika för alla kunder. Dessutom kan produktförändringar vara olika utmanande beroende på vilka processer som påverkas (där vissa produkter som kök, trappor, fönster är svårare) vilket också påverkar prioriteringsordningen enligt vissa. För framtiden ser respondenterna att de behöver införa en ny process eller rutin kring hur man begär in information avseende klimatpåverkan (i form av exempelvis </a:t>
            </a:r>
            <a:r>
              <a:rPr lang="sv-SE" sz="1080" err="1"/>
              <a:t>EPDer</a:t>
            </a:r>
            <a:r>
              <a:rPr lang="sv-SE" sz="1080"/>
              <a:t>) från leverantörerna och även använder svaret. Det råder delade meningar kring om det är inköp eller produktgruppen som ska hantera frågan där en tanke är att eftersom inköp är stenhårt trimmade på pengar kommer det förmodligen handla om att specificera till dem vilka krav som finns klimatmässigt, precis som teknik och sälj idag gör med kvalitet och prestanda.</a:t>
            </a:r>
          </a:p>
          <a:p>
            <a:pPr marL="0" indent="0">
              <a:buNone/>
            </a:pPr>
            <a:r>
              <a:rPr lang="sv-SE" sz="1080"/>
              <a:t>Företagens planer kring hur klimatpåverkan ska inkluderas i utvecklingsprocessen av husmodeller finns det idag inte så mycket input kring. Nämnas ska dock företagens avgränsning där de levererar ovan grund och bottenplattan är något som köps av entreprenören vilket gör att de inte lika självklart har med sig dennas betydelse för husets klimatpåverkan i diskussionen kring husmodeller. I intervjuerna frågades också om och i så fall hur klimatberäkningar skulle kunna göras och användas i specifika kundprojekt. Här finns en del utmaningar kvar för att få fram bra underlag ur deras affärssystem och koppla ihop deras olika system och ritverktyg digitalt för att få ett automatiserat flöde där de snabbt kan få fram klimatberäkningar. Även om beräkningarna är automatiska så är det viktigt att kunna tolka resultatet för att kunna ge råd och diskutera förbättringar varför företagen också behöver lägga resurser på att utbilda de som ska hantera frågan med kunden. Det framhålls också som viktigt att frågan lyfts tidigt i kontakten med kunden eftersom det är lättare att påverka kunden när den inte redan flyttat in i tanken. Slutligen är respondenterna oense om ifall det är säljarna som ska föra diskussionen med kunden eller om den är för komplicerad att lägga på dem och istället bör hanteras av någon annan funktion inom företaget. </a:t>
            </a:r>
          </a:p>
          <a:p>
            <a:pPr marL="0" indent="0">
              <a:buNone/>
            </a:pPr>
            <a:endParaRPr lang="sv-SE" sz="1080"/>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a:xfrm>
            <a:off x="628650" y="235131"/>
            <a:ext cx="7886700" cy="1128631"/>
          </a:xfrm>
        </p:spPr>
        <p:txBody>
          <a:bodyPr>
            <a:normAutofit/>
          </a:bodyPr>
          <a:lstStyle/>
          <a:p>
            <a:r>
              <a:rPr lang="sv-SE"/>
              <a:t>Resultat och slutsatser – Frågeställning nr 3</a:t>
            </a:r>
            <a:br>
              <a:rPr lang="sv-SE"/>
            </a:br>
            <a:r>
              <a:rPr lang="sv-SE" sz="1800" i="1"/>
              <a:t>Hur har LCA-baserad information hittills använts och planerar att användas för att styra mot byggnader med lägre klimatpåverkan?</a:t>
            </a:r>
            <a:endParaRPr lang="sv-SE"/>
          </a:p>
        </p:txBody>
      </p:sp>
    </p:spTree>
    <p:extLst>
      <p:ext uri="{BB962C8B-B14F-4D97-AF65-F5344CB8AC3E}">
        <p14:creationId xmlns:p14="http://schemas.microsoft.com/office/powerpoint/2010/main" val="2778430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3">
            <a:extLst>
              <a:ext uri="{FF2B5EF4-FFF2-40B4-BE49-F238E27FC236}">
                <a16:creationId xmlns:a16="http://schemas.microsoft.com/office/drawing/2014/main" id="{6E61EE35-17CD-4E07-9C5F-D4765A2EB459}"/>
              </a:ext>
            </a:extLst>
          </p:cNvPr>
          <p:cNvSpPr>
            <a:spLocks noGrp="1"/>
          </p:cNvSpPr>
          <p:nvPr>
            <p:ph idx="1"/>
          </p:nvPr>
        </p:nvSpPr>
        <p:spPr/>
        <p:txBody>
          <a:bodyPr>
            <a:normAutofit/>
          </a:bodyPr>
          <a:lstStyle/>
          <a:p>
            <a:pPr marL="0" indent="0">
              <a:buNone/>
            </a:pPr>
            <a:r>
              <a:rPr lang="sv-SE" sz="1600" i="1"/>
              <a:t>Frågeställning 4:</a:t>
            </a:r>
          </a:p>
          <a:p>
            <a:pPr marL="0" indent="0">
              <a:buNone/>
            </a:pPr>
            <a:r>
              <a:rPr lang="sv-SE" sz="1600" i="1"/>
              <a:t>Vad krävs för att uppnå en lägre klimatpåverkan för de småhus som byggs?</a:t>
            </a:r>
          </a:p>
          <a:p>
            <a:pPr marL="0" indent="0">
              <a:buNone/>
            </a:pPr>
            <a:endParaRPr lang="sv-SE" sz="1600"/>
          </a:p>
          <a:p>
            <a:r>
              <a:rPr lang="sv-SE" sz="1600"/>
              <a:t>Privatpersoner som kundgrupp</a:t>
            </a:r>
          </a:p>
          <a:p>
            <a:r>
              <a:rPr lang="sv-SE" sz="1600"/>
              <a:t>Komplexiteten i husbyggandet</a:t>
            </a:r>
          </a:p>
          <a:p>
            <a:r>
              <a:rPr lang="sv-SE" sz="1600"/>
              <a:t>Gemensam leverantörspåverkan</a:t>
            </a:r>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Resultat och slutsatser</a:t>
            </a:r>
            <a:endParaRPr lang="sv-SE" sz="2000"/>
          </a:p>
        </p:txBody>
      </p:sp>
    </p:spTree>
    <p:extLst>
      <p:ext uri="{BB962C8B-B14F-4D97-AF65-F5344CB8AC3E}">
        <p14:creationId xmlns:p14="http://schemas.microsoft.com/office/powerpoint/2010/main" val="178890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a:xfrm>
            <a:off x="611187" y="1447800"/>
            <a:ext cx="7904164" cy="3484245"/>
          </a:xfrm>
        </p:spPr>
        <p:txBody>
          <a:bodyPr>
            <a:normAutofit fontScale="92500" lnSpcReduction="10000"/>
          </a:bodyPr>
          <a:lstStyle/>
          <a:p>
            <a:pPr marL="0" indent="0">
              <a:buNone/>
            </a:pPr>
            <a:r>
              <a:rPr lang="sv-SE" sz="1080"/>
              <a:t>Många respondenter diskuterade vikten av att kunden efterfrågar hus med lägre klimatpåverkan för att de ska kunna arbeta med frågan. De förmedlar bilden av att intresset i dagsläget är generellt lågt men att de anar en förändring hos framförallt yngre kundgrupper. Där vittnar respondenterna om att det finns en annan medvetenhet kring frågan och en efterfrågan på exempelvis </a:t>
            </a:r>
            <a:r>
              <a:rPr lang="sv-SE" sz="1080" err="1"/>
              <a:t>svanencertifikat</a:t>
            </a:r>
            <a:r>
              <a:rPr lang="sv-SE" sz="1080"/>
              <a:t>. Det är därför intressant att diskutera vidare var det finns möjlighet att skapa en efterfrågan och vilka incitament eller säljargument som kan bidra till detta. Flera av respondenterna poängterar vikten av att kunna förmedla en kundnytta med miljöarbetet så att kundernas intresse väcks. Dessutom ska poängteras att alltfler småhusföretag har egen projektutveckling och säljer till professionella aktörer och här ställs andra krav och finns andra möjligheter att arbeta med klimatpåverkan. I nuläget är dock respondenterna tydliga med att lagstiftningen spelar en central roll för förändringar i branschen och det är viktigt för alla parter att har med sig detta. </a:t>
            </a:r>
          </a:p>
          <a:p>
            <a:pPr marL="0" indent="0">
              <a:buNone/>
            </a:pPr>
            <a:r>
              <a:rPr lang="sv-SE" sz="1080"/>
              <a:t>Det blev väldigt tydligt under intervjuerna vilken komplex produkt hus är liksom processen att bygga dem och de svårigheter som finns med att då ta hänsyn till alla aspekter. Det är många saker för kunderna att hantera (som bygglov och finansiering) och val som ska göras och därför är det lätt att prestandafrågor som klimatpåverkan hamnar långt ner i prioriteringen. Det finns en smärtgräns vad gäller hur mycket information en kan hantera och inkludera i besluten (både för kunden och internt i olika beslutsdiskussioner). Det ligger en stor utmaning i kommunikationen med kunderna för att på ett enkelt och pedagogiskt sätt medvetengöra dem och underlätta för kunderna att kunna göra val som leder till en lägre klimatpåverkan. Några av respondenterna diskuterar också det arbete de planerar för att kunna presentera information kring klimatpåverkan till kunderna, lyfta fram mer hållbara val och komma med förbättringsförslag så att kunderna kan göra medvetna val. Det finns också tankar kring hur företagen kan underlätta för kunderna genom att exempelvis ta fram klimatpaket så att kunden inte behöver göra alla val själv. Vad gäller de interna besluten så har respondenterna svårt att uttala sig om i vilken utsträckning klimatpåverkan kommer styra deras beslut men många är eniga om vikten av tillgång till kunskap kring klimatpåverkan. Det behövs också en intern kunskapshöjning och nya processer kring hur information ska tas fram och användas. </a:t>
            </a:r>
          </a:p>
          <a:p>
            <a:pPr marL="0" indent="0">
              <a:buNone/>
            </a:pPr>
            <a:r>
              <a:rPr lang="sv-SE" sz="1080"/>
              <a:t>Många av respondenterna är eniga om att byggmaterialleverantörerna har stor betydelse då småhusens miljöprestanda eftersom de är beroende av leverantörernas materialutveckling och prestandan hos de produkter de använder. Småhustillverkarna ser att de kan påverka sina leverantörer i viss utsträckning men att det är beroende av hur stora kunder de är hos dem. Däremot lyfter flera möjligheten att gemensamt, via deras branschorganisation, föra en dialog med leverantörerna och driva på utvecklingen. Respondenterna poängterar också vikten av att leverantörerna kan tillhandahålla bra och jämförbar information om sina produkter och efterfrågar fler </a:t>
            </a:r>
            <a:r>
              <a:rPr lang="sv-SE" sz="1080" err="1"/>
              <a:t>EPDer</a:t>
            </a:r>
            <a:r>
              <a:rPr lang="sv-SE" sz="1080"/>
              <a:t>. De ser också att kunskapsnivån idag är bristfällig hos vissa leverantörer men tror att situationen snabbt kan förändras nu när de får press på sig.  </a:t>
            </a:r>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a:xfrm>
            <a:off x="628650" y="559595"/>
            <a:ext cx="7886700" cy="758709"/>
          </a:xfrm>
        </p:spPr>
        <p:txBody>
          <a:bodyPr>
            <a:normAutofit fontScale="90000"/>
          </a:bodyPr>
          <a:lstStyle/>
          <a:p>
            <a:r>
              <a:rPr lang="sv-SE"/>
              <a:t>Resultat och slutsatser – Frågeställning nr 4</a:t>
            </a:r>
            <a:br>
              <a:rPr lang="sv-SE"/>
            </a:br>
            <a:r>
              <a:rPr lang="sv-SE" sz="2000" i="1"/>
              <a:t>Vad krävs för att uppnå en lägre klimatpåverkan för de småhus som byggs?</a:t>
            </a:r>
            <a:endParaRPr lang="sv-SE">
              <a:solidFill>
                <a:srgbClr val="FF0000"/>
              </a:solidFill>
            </a:endParaRPr>
          </a:p>
        </p:txBody>
      </p:sp>
    </p:spTree>
    <p:extLst>
      <p:ext uri="{BB962C8B-B14F-4D97-AF65-F5344CB8AC3E}">
        <p14:creationId xmlns:p14="http://schemas.microsoft.com/office/powerpoint/2010/main" val="1322784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3">
            <a:extLst>
              <a:ext uri="{FF2B5EF4-FFF2-40B4-BE49-F238E27FC236}">
                <a16:creationId xmlns:a16="http://schemas.microsoft.com/office/drawing/2014/main" id="{6E61EE35-17CD-4E07-9C5F-D4765A2EB459}"/>
              </a:ext>
            </a:extLst>
          </p:cNvPr>
          <p:cNvSpPr>
            <a:spLocks noGrp="1"/>
          </p:cNvSpPr>
          <p:nvPr>
            <p:ph idx="1"/>
          </p:nvPr>
        </p:nvSpPr>
        <p:spPr/>
        <p:txBody>
          <a:bodyPr>
            <a:normAutofit/>
          </a:bodyPr>
          <a:lstStyle/>
          <a:p>
            <a:pPr marL="0" indent="0">
              <a:buNone/>
            </a:pPr>
            <a:r>
              <a:rPr lang="sv-SE" sz="1600" i="1"/>
              <a:t>Frågeställning 5:</a:t>
            </a:r>
          </a:p>
          <a:p>
            <a:pPr marL="0" indent="0">
              <a:buNone/>
            </a:pPr>
            <a:r>
              <a:rPr lang="sv-SE" sz="1600" i="1"/>
              <a:t>Vad kan byggsektorn i stort lära sig från småhustillverkarnas arbete?</a:t>
            </a:r>
          </a:p>
          <a:p>
            <a:pPr marL="0" indent="0">
              <a:buNone/>
            </a:pPr>
            <a:endParaRPr lang="sv-SE" sz="1600"/>
          </a:p>
          <a:p>
            <a:r>
              <a:rPr lang="sv-SE" sz="1600"/>
              <a:t>Företagens samlande forum</a:t>
            </a:r>
          </a:p>
          <a:p>
            <a:r>
              <a:rPr lang="sv-SE" sz="1600"/>
              <a:t>Erfarenhetsåterföring mellan projekt</a:t>
            </a:r>
          </a:p>
          <a:p>
            <a:pPr lvl="1"/>
            <a:r>
              <a:rPr lang="sv-SE" sz="1400"/>
              <a:t>En åtgärd i taget</a:t>
            </a:r>
          </a:p>
          <a:p>
            <a:r>
              <a:rPr lang="sv-SE" sz="1600"/>
              <a:t>Jämförande klimatberäkningar</a:t>
            </a:r>
          </a:p>
          <a:p>
            <a:r>
              <a:rPr lang="sv-SE" sz="1600"/>
              <a:t>Ökad industriell tillverkning i byggsektorn i stort</a:t>
            </a:r>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Resultat och slutsatser</a:t>
            </a:r>
            <a:endParaRPr lang="sv-SE" sz="2000"/>
          </a:p>
        </p:txBody>
      </p:sp>
    </p:spTree>
    <p:extLst>
      <p:ext uri="{BB962C8B-B14F-4D97-AF65-F5344CB8AC3E}">
        <p14:creationId xmlns:p14="http://schemas.microsoft.com/office/powerpoint/2010/main" val="9913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2140F97B-3895-4AA7-91FD-21EBFBE60920}"/>
              </a:ext>
            </a:extLst>
          </p:cNvPr>
          <p:cNvSpPr>
            <a:spLocks noGrp="1"/>
          </p:cNvSpPr>
          <p:nvPr>
            <p:ph idx="1"/>
          </p:nvPr>
        </p:nvSpPr>
        <p:spPr>
          <a:xfrm>
            <a:off x="611187" y="1447800"/>
            <a:ext cx="7904164" cy="3484245"/>
          </a:xfrm>
        </p:spPr>
        <p:txBody>
          <a:bodyPr>
            <a:normAutofit fontScale="85000" lnSpcReduction="10000"/>
          </a:bodyPr>
          <a:lstStyle/>
          <a:p>
            <a:pPr marL="0" indent="0">
              <a:buNone/>
            </a:pPr>
            <a:r>
              <a:rPr lang="sv-SE" sz="1080"/>
              <a:t>Forum, som exempelvis de produktråd som finns på företagen, ger en möjlighet att diskutera designfrågor i en grupp där många kompetenser är samlade och kan ge sin input. Hos småhustillverkarna finns alltså möjligheten att på ett enkelt sätt involvera alla funktioner i utvärderingen av nya produkter, framtagandet av husmodeller eller utvecklingsprojekt. Detta är intressant eftersom forskning visar på behovet av att samarbeta professioner emellan för att bygga hus med lägre klimatpåverkan. Idag är det ett problem att det inte finns information kring alla aspekter när beslut ska tas och för att lösa detta behöver fler aktörer involveras och information delas i större utsträckning för att möjliggöra användandet av nya och innovativa lösningar. En sådan integrerad designprocess förespråkas av många och hos småhustillverkarna finns det, genom exempelvis forum som produktrådet, goda förutsättningar för att lyckas med det.</a:t>
            </a:r>
          </a:p>
          <a:p>
            <a:pPr marL="0" indent="0">
              <a:buNone/>
            </a:pPr>
            <a:r>
              <a:rPr lang="sv-SE" sz="1080"/>
              <a:t>En annan intressant aspekt som är speciell för småhusbranschen och det industriella byggandet är att de har erfarenhetsåterföringen på plats. Genom att de arbetar med en begränsat erbjudande får de förbättringar som görs även betydelse för framtida projekt (inte minst genom den industriella tillverkningen där respondenterna berättar om hur även utvecklingen inom olika varumärken påverkar varandra). Då finns en möjlighet att strukturerat angripa utmaningen med att minska klimatpåverkan genom stegvisa förbättringar och de behöver inte börja från början i varje nytt projekt som är vanligt i konventionella byggen med korta cykler och projektbaserad kultur. I småhusbranschen är det möjligt att bygga upp kunskapen kring klimatpåverkan från deras produkt en gång (genom att exempelvis klimatberäkna en eller ett par referensbyggnader) och därefter systematiskt angripa olika hot-</a:t>
            </a:r>
            <a:r>
              <a:rPr lang="sv-SE" sz="1080" err="1"/>
              <a:t>spots</a:t>
            </a:r>
            <a:r>
              <a:rPr lang="sv-SE" sz="1080"/>
              <a:t> och centrala produkter som bör ses över samt plocka lågt hängande frukter. Detta blir extra viktigt eftersom respondenterna också vittnar om att förändringsprocesser kan vara relativt tröga i den industriella tillverkningen, speciellt för vissa typer av produkter och byggdelar, och att fabriken kan begränsa vilka åtgärder som är möjliga att genomföra. </a:t>
            </a:r>
          </a:p>
          <a:p>
            <a:pPr marL="0" indent="0">
              <a:buNone/>
            </a:pPr>
            <a:r>
              <a:rPr lang="sv-SE" sz="1080"/>
              <a:t>En svårighet med att använda LCA tidigt i designprocessen är att osäkerheten är stor och tillgången till information begränsad. Det skulle kunna vara något lättare hos småhustillverkarna som har bra förutsättningar att bygga upp digitala system där de snabbt kan få fram </a:t>
            </a:r>
            <a:r>
              <a:rPr lang="sv-SE" sz="1080" err="1"/>
              <a:t>materialmängder</a:t>
            </a:r>
            <a:r>
              <a:rPr lang="sv-SE" sz="1080"/>
              <a:t> eftersom de använder ett begränsat antal upphandlade produkter och det mesta av designandet och byggandet sker på företaget och inte av olika underentreprenörer och konsulter. Dessutom är många parametrar, som exempelvis vägguppbyggnad, redan satta. På så sätt kan de jobba med jämförande klimatberäkningar och fokusera på att utvärdera effekten av enskilda materialutbyten eller laborera med aspekter som form och storlek. Slutligen skulle klimatdeklarationerna kunna få en annan betydelse i småhusbranschen eftersom det finns en möjlighet att ta med sig insikterna från alla dessa medan det i mer temporära projektorganisationer som upplöses varje gång är svårare att se till att den kunskap beräkningarna ger kommer till användning i framtida projekt. Organisationen får också tillgång till många resurssammanställningar att använda när exempelvis effekterna av olika materialval eller </a:t>
            </a:r>
            <a:r>
              <a:rPr lang="sv-SE" sz="1080" err="1"/>
              <a:t>designprinciper</a:t>
            </a:r>
            <a:r>
              <a:rPr lang="sv-SE" sz="1080"/>
              <a:t> ska utvärderas.</a:t>
            </a:r>
          </a:p>
          <a:p>
            <a:pPr marL="0" indent="0">
              <a:buNone/>
            </a:pPr>
            <a:r>
              <a:rPr lang="sv-SE" sz="1080"/>
              <a:t>Slutligen ska poängteras att flera av småhustillverkarna ger sig in på flerbostadsmarknaden. Dessutom ökar den industriella tillverkningen av flerbostadshus och användandet av prefabricerade element och flera aktörer utvecklar olika huskoncept att använda för husbyggande i stora volymer. Även inom dessa typer av byggande, utanför småhusmarknaden, skulle mycket av projektet slutsatser kunna vara relevanta. </a:t>
            </a:r>
          </a:p>
          <a:p>
            <a:pPr marL="0" indent="0">
              <a:buNone/>
            </a:pPr>
            <a:endParaRPr lang="sv-SE" sz="1080" b="1" strike="sngStrike">
              <a:solidFill>
                <a:srgbClr val="FF0000"/>
              </a:solidFill>
            </a:endParaRPr>
          </a:p>
        </p:txBody>
      </p:sp>
      <p:sp>
        <p:nvSpPr>
          <p:cNvPr id="5" name="Rubrik 4">
            <a:extLst>
              <a:ext uri="{FF2B5EF4-FFF2-40B4-BE49-F238E27FC236}">
                <a16:creationId xmlns:a16="http://schemas.microsoft.com/office/drawing/2014/main" id="{B5959AC3-0FF1-46BF-B4BD-0B657396CCD5}"/>
              </a:ext>
            </a:extLst>
          </p:cNvPr>
          <p:cNvSpPr>
            <a:spLocks noGrp="1"/>
          </p:cNvSpPr>
          <p:nvPr>
            <p:ph type="title"/>
          </p:nvPr>
        </p:nvSpPr>
        <p:spPr>
          <a:xfrm>
            <a:off x="628650" y="559595"/>
            <a:ext cx="7886700" cy="758709"/>
          </a:xfrm>
        </p:spPr>
        <p:txBody>
          <a:bodyPr>
            <a:normAutofit fontScale="90000"/>
          </a:bodyPr>
          <a:lstStyle/>
          <a:p>
            <a:r>
              <a:rPr lang="sv-SE"/>
              <a:t>Löptext - Resultat och slutsatser – Frågeställning nr 5</a:t>
            </a:r>
            <a:br>
              <a:rPr lang="sv-SE"/>
            </a:br>
            <a:r>
              <a:rPr lang="sv-SE" sz="2000" i="1"/>
              <a:t>Vad kan byggsektorn i stort lära sig från småhustillverkarnas arbete?</a:t>
            </a:r>
            <a:endParaRPr lang="sv-SE">
              <a:solidFill>
                <a:srgbClr val="FF0000"/>
              </a:solidFill>
            </a:endParaRPr>
          </a:p>
        </p:txBody>
      </p:sp>
    </p:spTree>
    <p:extLst>
      <p:ext uri="{BB962C8B-B14F-4D97-AF65-F5344CB8AC3E}">
        <p14:creationId xmlns:p14="http://schemas.microsoft.com/office/powerpoint/2010/main" val="1783991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6E61EE35-17CD-4E07-9C5F-D4765A2EB459}"/>
              </a:ext>
            </a:extLst>
          </p:cNvPr>
          <p:cNvSpPr>
            <a:spLocks noGrp="1"/>
          </p:cNvSpPr>
          <p:nvPr>
            <p:ph idx="1"/>
          </p:nvPr>
        </p:nvSpPr>
        <p:spPr/>
        <p:txBody>
          <a:bodyPr>
            <a:normAutofit/>
          </a:bodyPr>
          <a:lstStyle/>
          <a:p>
            <a:pPr marL="0" indent="0">
              <a:buNone/>
            </a:pPr>
            <a:r>
              <a:rPr lang="sv-SE" sz="1600"/>
              <a:t>Arbetet i sin helhet kommer att publiceras i form av en vetenskaplig artikel.</a:t>
            </a:r>
          </a:p>
          <a:p>
            <a:pPr marL="0" indent="0">
              <a:buNone/>
            </a:pPr>
            <a:endParaRPr lang="sv-SE" sz="1600"/>
          </a:p>
          <a:p>
            <a:pPr marL="0" indent="0">
              <a:buNone/>
            </a:pPr>
            <a:r>
              <a:rPr lang="sv-SE" sz="1600"/>
              <a:t>Vill du veta mer? Kontakta:</a:t>
            </a:r>
          </a:p>
          <a:p>
            <a:r>
              <a:rPr lang="sv-SE" sz="1600"/>
              <a:t>Johanna Brismark, </a:t>
            </a:r>
            <a:r>
              <a:rPr lang="sv-SE" sz="1600">
                <a:hlinkClick r:id="rId2"/>
              </a:rPr>
              <a:t>brismark@kth.se</a:t>
            </a:r>
            <a:endParaRPr lang="sv-SE" sz="1600"/>
          </a:p>
          <a:p>
            <a:r>
              <a:rPr lang="sv-SE" sz="1600"/>
              <a:t>Tove Malmqvist Stigell, </a:t>
            </a:r>
            <a:r>
              <a:rPr lang="sv-SE" sz="1600">
                <a:hlinkClick r:id="rId3"/>
              </a:rPr>
              <a:t>tove.malmqvist@abe.kth.se</a:t>
            </a:r>
            <a:endParaRPr lang="sv-SE" sz="1600"/>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Kommande vetenskaplig artikel</a:t>
            </a:r>
          </a:p>
        </p:txBody>
      </p:sp>
      <p:pic>
        <p:nvPicPr>
          <p:cNvPr id="8" name="Bildobjekt 7">
            <a:extLst>
              <a:ext uri="{FF2B5EF4-FFF2-40B4-BE49-F238E27FC236}">
                <a16:creationId xmlns:a16="http://schemas.microsoft.com/office/drawing/2014/main" id="{28C002A0-F223-41F1-9BF6-42F04A54D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964" y="3935580"/>
            <a:ext cx="1533425" cy="1533425"/>
          </a:xfrm>
          <a:prstGeom prst="rect">
            <a:avLst/>
          </a:prstGeom>
        </p:spPr>
      </p:pic>
    </p:spTree>
    <p:extLst>
      <p:ext uri="{BB962C8B-B14F-4D97-AF65-F5344CB8AC3E}">
        <p14:creationId xmlns:p14="http://schemas.microsoft.com/office/powerpoint/2010/main" val="582468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a:xfrm>
            <a:off x="360000" y="107999"/>
            <a:ext cx="3718800" cy="2494121"/>
          </a:xfrm>
        </p:spPr>
        <p:txBody>
          <a:bodyPr/>
          <a:lstStyle/>
          <a:p>
            <a:r>
              <a:rPr lang="sv-SE"/>
              <a:t>Lärdomar från fallstudier i projektet</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a:xfrm>
            <a:off x="468000" y="2772000"/>
            <a:ext cx="3718800" cy="1487580"/>
          </a:xfrm>
        </p:spPr>
        <p:txBody>
          <a:bodyPr>
            <a:normAutofit/>
          </a:bodyPr>
          <a:lstStyle/>
          <a:p>
            <a:r>
              <a:rPr lang="sv-SE"/>
              <a:t>Derome</a:t>
            </a:r>
          </a:p>
          <a:p>
            <a:r>
              <a:rPr lang="sv-SE"/>
              <a:t>Trivselhus</a:t>
            </a:r>
          </a:p>
          <a:p>
            <a:r>
              <a:rPr lang="sv-SE"/>
              <a:t>Fiskarhedenvillan</a:t>
            </a:r>
          </a:p>
        </p:txBody>
      </p:sp>
      <p:pic>
        <p:nvPicPr>
          <p:cNvPr id="3" name="Platshållare för bild 2" descr="En bild som visar gräs, utomhus&#10;&#10;Automatiskt genererad beskrivning">
            <a:extLst>
              <a:ext uri="{FF2B5EF4-FFF2-40B4-BE49-F238E27FC236}">
                <a16:creationId xmlns:a16="http://schemas.microsoft.com/office/drawing/2014/main" id="{C6DB0322-343C-47B2-8041-B257309EB591}"/>
              </a:ext>
            </a:extLst>
          </p:cNvPr>
          <p:cNvPicPr>
            <a:picLocks noGrp="1" noChangeAspect="1"/>
          </p:cNvPicPr>
          <p:nvPr>
            <p:ph type="pic" idx="10"/>
          </p:nvPr>
        </p:nvPicPr>
        <p:blipFill rotWithShape="1">
          <a:blip r:embed="rId2">
            <a:extLst>
              <a:ext uri="{28A0092B-C50C-407E-A947-70E740481C1C}">
                <a14:useLocalDpi xmlns:a14="http://schemas.microsoft.com/office/drawing/2010/main" val="0"/>
              </a:ext>
            </a:extLst>
          </a:blip>
          <a:srcRect/>
          <a:stretch/>
        </p:blipFill>
        <p:spPr>
          <a:xfrm>
            <a:off x="4371240" y="0"/>
            <a:ext cx="4772760" cy="5709061"/>
          </a:xfrm>
        </p:spPr>
      </p:pic>
    </p:spTree>
    <p:extLst>
      <p:ext uri="{BB962C8B-B14F-4D97-AF65-F5344CB8AC3E}">
        <p14:creationId xmlns:p14="http://schemas.microsoft.com/office/powerpoint/2010/main" val="1268434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p:txBody>
          <a:bodyPr/>
          <a:lstStyle/>
          <a:p>
            <a:r>
              <a:rPr lang="sv-SE"/>
              <a:t>Inledning</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p:txBody>
          <a:bodyPr/>
          <a:lstStyle/>
          <a:p>
            <a:r>
              <a:rPr lang="sv-SE"/>
              <a:t>Mål och bakgrund till projektet</a:t>
            </a:r>
          </a:p>
        </p:txBody>
      </p:sp>
      <p:pic>
        <p:nvPicPr>
          <p:cNvPr id="3" name="Platshållare för bild 2">
            <a:extLst>
              <a:ext uri="{FF2B5EF4-FFF2-40B4-BE49-F238E27FC236}">
                <a16:creationId xmlns:a16="http://schemas.microsoft.com/office/drawing/2014/main" id="{F0D8B12F-9D04-45A8-B863-56B6707D4087}"/>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a:xfrm>
            <a:off x="4586614" y="1"/>
            <a:ext cx="4557386" cy="5714999"/>
          </a:xfrm>
        </p:spPr>
      </p:pic>
    </p:spTree>
    <p:extLst>
      <p:ext uri="{BB962C8B-B14F-4D97-AF65-F5344CB8AC3E}">
        <p14:creationId xmlns:p14="http://schemas.microsoft.com/office/powerpoint/2010/main" val="1371318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AC597-BDD6-4A10-85D3-18C9D5095B66}"/>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044E3044-2B5B-4D1E-8115-8A43C958392C}"/>
              </a:ext>
            </a:extLst>
          </p:cNvPr>
          <p:cNvSpPr>
            <a:spLocks noGrp="1"/>
          </p:cNvSpPr>
          <p:nvPr>
            <p:ph type="subTitle" idx="1"/>
          </p:nvPr>
        </p:nvSpPr>
        <p:spPr/>
        <p:txBody>
          <a:bodyPr/>
          <a:lstStyle/>
          <a:p>
            <a:endParaRPr lang="sv-SE"/>
          </a:p>
        </p:txBody>
      </p:sp>
      <p:pic>
        <p:nvPicPr>
          <p:cNvPr id="12" name="Platshållare för bild 11">
            <a:extLst>
              <a:ext uri="{FF2B5EF4-FFF2-40B4-BE49-F238E27FC236}">
                <a16:creationId xmlns:a16="http://schemas.microsoft.com/office/drawing/2014/main" id="{CE389B42-9486-4779-9352-469513BE7EB2}"/>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a:xfrm>
            <a:off x="4575175" y="0"/>
            <a:ext cx="4557713" cy="5715000"/>
          </a:xfrm>
          <a:prstGeom prst="rect">
            <a:avLst/>
          </a:prstGeom>
        </p:spPr>
      </p:pic>
      <p:pic>
        <p:nvPicPr>
          <p:cNvPr id="15" name="Bildobjekt 14">
            <a:extLst>
              <a:ext uri="{FF2B5EF4-FFF2-40B4-BE49-F238E27FC236}">
                <a16:creationId xmlns:a16="http://schemas.microsoft.com/office/drawing/2014/main" id="{53A8305B-8BBF-4257-B787-A928433BF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69" y="1382717"/>
            <a:ext cx="2878262" cy="571815"/>
          </a:xfrm>
          <a:prstGeom prst="rect">
            <a:avLst/>
          </a:prstGeom>
        </p:spPr>
      </p:pic>
    </p:spTree>
    <p:extLst>
      <p:ext uri="{BB962C8B-B14F-4D97-AF65-F5344CB8AC3E}">
        <p14:creationId xmlns:p14="http://schemas.microsoft.com/office/powerpoint/2010/main" val="1305371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a:xfrm>
            <a:off x="397851" y="185222"/>
            <a:ext cx="8496401" cy="1019085"/>
          </a:xfrm>
        </p:spPr>
        <p:txBody>
          <a:bodyPr>
            <a:normAutofit fontScale="90000"/>
          </a:bodyPr>
          <a:lstStyle/>
          <a:p>
            <a:pPr algn="l"/>
            <a:r>
              <a:rPr lang="sv-SE" sz="3600"/>
              <a:t>Beskrivning och avgränsningar av fallstudieobjekt </a:t>
            </a:r>
          </a:p>
        </p:txBody>
      </p:sp>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97851" y="1443318"/>
            <a:ext cx="4032000" cy="3576917"/>
          </a:xfrm>
        </p:spPr>
        <p:txBody>
          <a:bodyPr>
            <a:noAutofit/>
          </a:bodyPr>
          <a:lstStyle/>
          <a:p>
            <a:r>
              <a:rPr lang="sv-SE" sz="1400">
                <a:latin typeface="Helvetica" panose="020B0604020202020204" pitchFamily="34" charset="0"/>
                <a:cs typeface="Helvetica" panose="020B0604020202020204" pitchFamily="34" charset="0"/>
              </a:rPr>
              <a:t>Parkstråket, Malmö</a:t>
            </a:r>
          </a:p>
          <a:p>
            <a:pPr lvl="1"/>
            <a:r>
              <a:rPr lang="sv-SE" sz="1200">
                <a:latin typeface="Helvetica" panose="020B0604020202020204" pitchFamily="34" charset="0"/>
                <a:cs typeface="Helvetica" panose="020B0604020202020204" pitchFamily="34" charset="0"/>
              </a:rPr>
              <a:t>Del av LFM30 (Lokal Färdplan Malmö 2030)</a:t>
            </a:r>
          </a:p>
          <a:p>
            <a:r>
              <a:rPr lang="sv-SE" sz="1400">
                <a:latin typeface="Helvetica" panose="020B0604020202020204" pitchFamily="34" charset="0"/>
                <a:cs typeface="Helvetica" panose="020B0604020202020204" pitchFamily="34" charset="0"/>
              </a:rPr>
              <a:t>18 Radhus </a:t>
            </a:r>
          </a:p>
          <a:p>
            <a:r>
              <a:rPr lang="sv-SE" sz="1400">
                <a:latin typeface="Helvetica" panose="020B0604020202020204" pitchFamily="34" charset="0"/>
                <a:cs typeface="Helvetica" panose="020B0604020202020204" pitchFamily="34" charset="0"/>
              </a:rPr>
              <a:t>Uppbyggnad</a:t>
            </a:r>
          </a:p>
          <a:p>
            <a:pPr lvl="1"/>
            <a:r>
              <a:rPr lang="sv-SE" sz="1200">
                <a:latin typeface="Helvetica" panose="020B0604020202020204" pitchFamily="34" charset="0"/>
                <a:cs typeface="Helvetica" panose="020B0604020202020204" pitchFamily="34" charset="0"/>
              </a:rPr>
              <a:t>Trästomme</a:t>
            </a:r>
          </a:p>
          <a:p>
            <a:pPr lvl="1"/>
            <a:r>
              <a:rPr lang="sv-SE" sz="1200">
                <a:latin typeface="Helvetica" panose="020B0604020202020204" pitchFamily="34" charset="0"/>
                <a:cs typeface="Helvetica" panose="020B0604020202020204" pitchFamily="34" charset="0"/>
              </a:rPr>
              <a:t>Träfasad</a:t>
            </a:r>
          </a:p>
          <a:p>
            <a:pPr lvl="1"/>
            <a:r>
              <a:rPr lang="sv-SE" sz="1200" err="1">
                <a:latin typeface="Helvetica" panose="020B0604020202020204" pitchFamily="34" charset="0"/>
                <a:cs typeface="Helvetica" panose="020B0604020202020204" pitchFamily="34" charset="0"/>
              </a:rPr>
              <a:t>Faltak</a:t>
            </a:r>
            <a:endParaRPr lang="sv-SE" sz="1200">
              <a:latin typeface="Helvetica" panose="020B0604020202020204" pitchFamily="34" charset="0"/>
              <a:cs typeface="Helvetica" panose="020B0604020202020204" pitchFamily="34" charset="0"/>
            </a:endParaRPr>
          </a:p>
          <a:p>
            <a:pPr lvl="1"/>
            <a:r>
              <a:rPr lang="sv-SE" sz="1200">
                <a:latin typeface="Helvetica" panose="020B0604020202020204" pitchFamily="34" charset="0"/>
                <a:cs typeface="Helvetica" panose="020B0604020202020204" pitchFamily="34" charset="0"/>
              </a:rPr>
              <a:t>Optimerad betonggrund</a:t>
            </a:r>
          </a:p>
          <a:p>
            <a:pPr lvl="1"/>
            <a:r>
              <a:rPr lang="sv-SE" sz="1200">
                <a:latin typeface="Helvetica" panose="020B0604020202020204" pitchFamily="34" charset="0"/>
                <a:cs typeface="Helvetica" panose="020B0604020202020204" pitchFamily="34" charset="0"/>
              </a:rPr>
              <a:t>Cellulosaisolering</a:t>
            </a:r>
          </a:p>
          <a:p>
            <a:r>
              <a:rPr lang="sv-SE" sz="1400">
                <a:latin typeface="Helvetica" panose="020B0604020202020204" pitchFamily="34" charset="0"/>
                <a:cs typeface="Helvetica" panose="020B0604020202020204" pitchFamily="34" charset="0"/>
              </a:rPr>
              <a:t>Avgränsningar</a:t>
            </a:r>
          </a:p>
          <a:p>
            <a:pPr lvl="1"/>
            <a:r>
              <a:rPr lang="sv-SE" sz="1200">
                <a:latin typeface="Helvetica" panose="020B0604020202020204" pitchFamily="34" charset="0"/>
                <a:cs typeface="Helvetica" panose="020B0604020202020204" pitchFamily="34" charset="0"/>
              </a:rPr>
              <a:t>Exkl. livscykelskede B/C</a:t>
            </a:r>
          </a:p>
          <a:p>
            <a:pPr lvl="1"/>
            <a:r>
              <a:rPr lang="sv-SE" sz="1200">
                <a:latin typeface="Helvetica" panose="020B0604020202020204" pitchFamily="34" charset="0"/>
                <a:cs typeface="Helvetica" panose="020B0604020202020204" pitchFamily="34" charset="0"/>
              </a:rPr>
              <a:t>Schabloner för installationer och invändiga ytskikt/rumskomplettering – försöker hitta specifik data.</a:t>
            </a:r>
          </a:p>
        </p:txBody>
      </p:sp>
      <p:pic>
        <p:nvPicPr>
          <p:cNvPr id="7" name="Bildobjekt 6">
            <a:extLst>
              <a:ext uri="{FF2B5EF4-FFF2-40B4-BE49-F238E27FC236}">
                <a16:creationId xmlns:a16="http://schemas.microsoft.com/office/drawing/2014/main" id="{08BB59A3-A22E-4ABA-8634-45F39774D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013" y="1560787"/>
            <a:ext cx="4696489" cy="2647328"/>
          </a:xfrm>
          <a:prstGeom prst="rect">
            <a:avLst/>
          </a:prstGeom>
        </p:spPr>
      </p:pic>
    </p:spTree>
    <p:extLst>
      <p:ext uri="{BB962C8B-B14F-4D97-AF65-F5344CB8AC3E}">
        <p14:creationId xmlns:p14="http://schemas.microsoft.com/office/powerpoint/2010/main" val="123393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2F0547-F911-41C3-8654-779E33AE7576}"/>
              </a:ext>
            </a:extLst>
          </p:cNvPr>
          <p:cNvSpPr>
            <a:spLocks noGrp="1"/>
          </p:cNvSpPr>
          <p:nvPr>
            <p:ph type="ctrTitle"/>
          </p:nvPr>
        </p:nvSpPr>
        <p:spPr>
          <a:xfrm>
            <a:off x="416489" y="209895"/>
            <a:ext cx="8176181" cy="1400400"/>
          </a:xfrm>
        </p:spPr>
        <p:txBody>
          <a:bodyPr>
            <a:normAutofit/>
          </a:bodyPr>
          <a:lstStyle/>
          <a:p>
            <a:pPr algn="l"/>
            <a:r>
              <a:rPr lang="sv-SE" sz="3200"/>
              <a:t>Beskrivning och avgränsningar av fallstudieobjekt </a:t>
            </a:r>
          </a:p>
        </p:txBody>
      </p:sp>
      <p:sp>
        <p:nvSpPr>
          <p:cNvPr id="4" name="Platshållare för innehåll 3">
            <a:extLst>
              <a:ext uri="{FF2B5EF4-FFF2-40B4-BE49-F238E27FC236}">
                <a16:creationId xmlns:a16="http://schemas.microsoft.com/office/drawing/2014/main" id="{8EE94A7F-A0A3-4455-BE95-7D4C806AE9F1}"/>
              </a:ext>
            </a:extLst>
          </p:cNvPr>
          <p:cNvSpPr>
            <a:spLocks noGrp="1"/>
          </p:cNvSpPr>
          <p:nvPr>
            <p:ph sz="quarter" idx="11"/>
          </p:nvPr>
        </p:nvSpPr>
        <p:spPr>
          <a:xfrm>
            <a:off x="397851" y="2220680"/>
            <a:ext cx="7792838" cy="2592000"/>
          </a:xfrm>
        </p:spPr>
        <p:txBody>
          <a:bodyPr>
            <a:normAutofit/>
          </a:bodyPr>
          <a:lstStyle/>
          <a:p>
            <a:r>
              <a:rPr lang="sv-SE" sz="1400"/>
              <a:t>Den lagstiftande klimatdeklarationslagen innehåller inte alla byggdelar vilket är ett krav i LFM30. För de byggdelar som inte ingår i den lagstadgande klimatdeklarationen får man i LFM30 använda färdiga schabloner för. Enligt LFM30s anvisningar för projektnivå har således schabloner använts, i detta skedet för installationer och invändiga ytskikt/rumskomplettering men vi arbetar på att nyttja specifik data genom utvalda leverantörer. När det gäller solceller så jagar vi </a:t>
            </a:r>
            <a:r>
              <a:rPr lang="sv-SE" sz="1400" err="1"/>
              <a:t>EPDer</a:t>
            </a:r>
            <a:r>
              <a:rPr lang="sv-SE" sz="1400"/>
              <a:t> för dessa produkter då värden från Finland slår extremt hårt i våra beräkningar.</a:t>
            </a:r>
            <a:endParaRPr lang="sv-SE" sz="1400">
              <a:solidFill>
                <a:srgbClr val="FF0000"/>
              </a:solidFill>
            </a:endParaRPr>
          </a:p>
          <a:p>
            <a:r>
              <a:rPr lang="sv-SE" sz="1400"/>
              <a:t>Datalucka idag: 0,01 vikts-%. Befintlig datalucka har i dagsläget inte kompenserats med den kompensationsfaktorn (enligt modell 1/0,8=1,25) enligt LFM30.</a:t>
            </a:r>
          </a:p>
        </p:txBody>
      </p:sp>
    </p:spTree>
    <p:extLst>
      <p:ext uri="{BB962C8B-B14F-4D97-AF65-F5344CB8AC3E}">
        <p14:creationId xmlns:p14="http://schemas.microsoft.com/office/powerpoint/2010/main" val="500503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p:txBody>
          <a:bodyPr>
            <a:normAutofit/>
          </a:bodyPr>
          <a:lstStyle/>
          <a:p>
            <a:r>
              <a:rPr lang="sv-SE" sz="3200"/>
              <a:t>Resultat och avgränsningar</a:t>
            </a:r>
          </a:p>
        </p:txBody>
      </p:sp>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97851" y="1962807"/>
            <a:ext cx="4371218" cy="2849873"/>
          </a:xfrm>
        </p:spPr>
        <p:txBody>
          <a:bodyPr>
            <a:normAutofit/>
          </a:bodyPr>
          <a:lstStyle/>
          <a:p>
            <a:r>
              <a:rPr lang="sv-SE" sz="1600">
                <a:latin typeface="Helvetica" panose="020B0604020202020204" pitchFamily="34" charset="0"/>
                <a:cs typeface="Helvetica" panose="020B0604020202020204" pitchFamily="34" charset="0"/>
              </a:rPr>
              <a:t>Utfall A1-A3 totalt klimatavtryck 1/6 </a:t>
            </a:r>
          </a:p>
          <a:p>
            <a:pPr lvl="1"/>
            <a:r>
              <a:rPr lang="sv-SE" sz="1400">
                <a:latin typeface="Helvetica" panose="020B0604020202020204" pitchFamily="34" charset="0"/>
                <a:cs typeface="Helvetica" panose="020B0604020202020204" pitchFamily="34" charset="0"/>
              </a:rPr>
              <a:t>Fallstudie: 76,6 kg CO2e/m</a:t>
            </a:r>
            <a:r>
              <a:rPr lang="sv-SE" sz="1400" baseline="30000">
                <a:latin typeface="Helvetica" panose="020B0604020202020204" pitchFamily="34" charset="0"/>
                <a:cs typeface="Helvetica" panose="020B0604020202020204" pitchFamily="34" charset="0"/>
              </a:rPr>
              <a:t>2</a:t>
            </a:r>
            <a:r>
              <a:rPr lang="sv-SE" sz="1400">
                <a:latin typeface="Helvetica" panose="020B0604020202020204" pitchFamily="34" charset="0"/>
                <a:cs typeface="Helvetica" panose="020B0604020202020204" pitchFamily="34" charset="0"/>
              </a:rPr>
              <a:t> BTA</a:t>
            </a:r>
          </a:p>
          <a:p>
            <a:pPr lvl="1"/>
            <a:r>
              <a:rPr lang="sv-SE" sz="1400">
                <a:latin typeface="Helvetica" panose="020B0604020202020204" pitchFamily="34" charset="0"/>
                <a:cs typeface="Helvetica" panose="020B0604020202020204" pitchFamily="34" charset="0"/>
              </a:rPr>
              <a:t>Standardutförande: 84,9 kg CO2e/m</a:t>
            </a:r>
            <a:r>
              <a:rPr lang="sv-SE" sz="1400" baseline="30000">
                <a:latin typeface="Helvetica" panose="020B0604020202020204" pitchFamily="34" charset="0"/>
                <a:cs typeface="Helvetica" panose="020B0604020202020204" pitchFamily="34" charset="0"/>
              </a:rPr>
              <a:t>2</a:t>
            </a:r>
            <a:r>
              <a:rPr lang="sv-SE" sz="1400">
                <a:latin typeface="Helvetica" panose="020B0604020202020204" pitchFamily="34" charset="0"/>
                <a:cs typeface="Helvetica" panose="020B0604020202020204" pitchFamily="34" charset="0"/>
              </a:rPr>
              <a:t> BTA</a:t>
            </a:r>
          </a:p>
          <a:p>
            <a:pPr lvl="1"/>
            <a:r>
              <a:rPr lang="sv-SE" sz="1400">
                <a:latin typeface="Helvetica" panose="020B0604020202020204" pitchFamily="34" charset="0"/>
                <a:cs typeface="Helvetica" panose="020B0604020202020204" pitchFamily="34" charset="0"/>
              </a:rPr>
              <a:t>Bantad grund: 46 % CO2e-besparing</a:t>
            </a:r>
            <a:br>
              <a:rPr lang="sv-SE" sz="1400">
                <a:latin typeface="Helvetica" panose="020B0604020202020204" pitchFamily="34" charset="0"/>
                <a:cs typeface="Helvetica" panose="020B0604020202020204" pitchFamily="34" charset="0"/>
              </a:rPr>
            </a:br>
            <a:endParaRPr lang="sv-SE" sz="1400">
              <a:latin typeface="Helvetica" panose="020B0604020202020204" pitchFamily="34" charset="0"/>
              <a:cs typeface="Helvetica" panose="020B0604020202020204" pitchFamily="34" charset="0"/>
            </a:endParaRPr>
          </a:p>
          <a:p>
            <a:r>
              <a:rPr lang="sv-SE" sz="1600">
                <a:latin typeface="Helvetica" panose="020B0604020202020204" pitchFamily="34" charset="0"/>
                <a:cs typeface="Helvetica" panose="020B0604020202020204" pitchFamily="34" charset="0"/>
              </a:rPr>
              <a:t>Utfall A1-A5 totalt klimatavtryck</a:t>
            </a:r>
          </a:p>
          <a:p>
            <a:pPr lvl="1"/>
            <a:r>
              <a:rPr lang="sv-SE" sz="1400">
                <a:latin typeface="Helvetica" panose="020B0604020202020204" pitchFamily="34" charset="0"/>
                <a:cs typeface="Helvetica" panose="020B0604020202020204" pitchFamily="34" charset="0"/>
              </a:rPr>
              <a:t>146 kg CO2e/m2 BTA (exkl. solceller)</a:t>
            </a:r>
          </a:p>
          <a:p>
            <a:pPr lvl="1"/>
            <a:r>
              <a:rPr lang="sv-SE" sz="1400">
                <a:latin typeface="Helvetica" panose="020B0604020202020204" pitchFamily="34" charset="0"/>
                <a:cs typeface="Helvetica" panose="020B0604020202020204" pitchFamily="34" charset="0"/>
              </a:rPr>
              <a:t>217 kg CO2e/m2 BTA  (inkl. solceller)</a:t>
            </a:r>
          </a:p>
        </p:txBody>
      </p:sp>
      <p:graphicFrame>
        <p:nvGraphicFramePr>
          <p:cNvPr id="9" name="Platshållare för bild 7">
            <a:extLst>
              <a:ext uri="{FF2B5EF4-FFF2-40B4-BE49-F238E27FC236}">
                <a16:creationId xmlns:a16="http://schemas.microsoft.com/office/drawing/2014/main" id="{7E208446-910B-4B84-AA38-E2CA3037AE84}"/>
              </a:ext>
            </a:extLst>
          </p:cNvPr>
          <p:cNvGraphicFramePr>
            <a:graphicFrameLocks noGrp="1"/>
          </p:cNvGraphicFramePr>
          <p:nvPr>
            <p:ph type="pic" idx="10"/>
            <p:extLst>
              <p:ext uri="{D42A27DB-BD31-4B8C-83A1-F6EECF244321}">
                <p14:modId xmlns:p14="http://schemas.microsoft.com/office/powerpoint/2010/main" val="3731185266"/>
              </p:ext>
            </p:extLst>
          </p:nvPr>
        </p:nvGraphicFramePr>
        <p:xfrm>
          <a:off x="4575175" y="0"/>
          <a:ext cx="4557713"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750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8EE94A7F-A0A3-4455-BE95-7D4C806AE9F1}"/>
              </a:ext>
            </a:extLst>
          </p:cNvPr>
          <p:cNvSpPr>
            <a:spLocks noGrp="1"/>
          </p:cNvSpPr>
          <p:nvPr>
            <p:ph idx="1"/>
          </p:nvPr>
        </p:nvSpPr>
        <p:spPr/>
        <p:txBody>
          <a:bodyPr>
            <a:normAutofit/>
          </a:bodyPr>
          <a:lstStyle/>
          <a:p>
            <a:r>
              <a:rPr lang="sv-SE" sz="1400"/>
              <a:t>Sege Parks klimatpåverkan gäller för ett utav de större huskropparna, därmed har beräkningen genomförts på 1 av 4 stycken huskroppar. </a:t>
            </a:r>
          </a:p>
          <a:p>
            <a:r>
              <a:rPr lang="sv-SE" sz="1400"/>
              <a:t>Klimatberäkningen som redovisas kommer under projektets gång att uppdaterats och följas upp löpande. Således kommer klimatpåverkan att justeras med tiden.</a:t>
            </a:r>
          </a:p>
          <a:p>
            <a:r>
              <a:rPr lang="sv-SE" sz="1400"/>
              <a:t>Vi har en reduktion av klimatavtryck för de stora byggdelarna på ca 10% vilket vid en första reaktion upplevs som lågt då man kan höra talas om andra projekt där man kapar 40% på ett bräde, 10% är dock bra när man landar lite i tankarna och inser att vi börjar på en låg nivå vid uppförande i stommar av trä.</a:t>
            </a:r>
          </a:p>
        </p:txBody>
      </p:sp>
      <p:sp>
        <p:nvSpPr>
          <p:cNvPr id="2" name="Rubrik 1">
            <a:extLst>
              <a:ext uri="{FF2B5EF4-FFF2-40B4-BE49-F238E27FC236}">
                <a16:creationId xmlns:a16="http://schemas.microsoft.com/office/drawing/2014/main" id="{872F0547-F911-41C3-8654-779E33AE7576}"/>
              </a:ext>
            </a:extLst>
          </p:cNvPr>
          <p:cNvSpPr>
            <a:spLocks noGrp="1"/>
          </p:cNvSpPr>
          <p:nvPr>
            <p:ph type="title"/>
          </p:nvPr>
        </p:nvSpPr>
        <p:spPr/>
        <p:txBody>
          <a:bodyPr>
            <a:normAutofit/>
          </a:bodyPr>
          <a:lstStyle/>
          <a:p>
            <a:pPr algn="l"/>
            <a:r>
              <a:rPr lang="sv-SE" sz="3200"/>
              <a:t>Resultat och avgränsningar</a:t>
            </a:r>
          </a:p>
        </p:txBody>
      </p:sp>
    </p:spTree>
    <p:extLst>
      <p:ext uri="{BB962C8B-B14F-4D97-AF65-F5344CB8AC3E}">
        <p14:creationId xmlns:p14="http://schemas.microsoft.com/office/powerpoint/2010/main" val="166442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33955" y="1288352"/>
            <a:ext cx="4095895" cy="3817048"/>
          </a:xfrm>
        </p:spPr>
        <p:txBody>
          <a:bodyPr>
            <a:normAutofit/>
          </a:bodyPr>
          <a:lstStyle/>
          <a:p>
            <a:r>
              <a:rPr lang="sv-SE" sz="1600">
                <a:latin typeface="Helvetica" panose="020B0604020202020204" pitchFamily="34" charset="0"/>
                <a:cs typeface="Helvetica" panose="020B0604020202020204" pitchFamily="34" charset="0"/>
              </a:rPr>
              <a:t>Företagets process</a:t>
            </a:r>
          </a:p>
          <a:p>
            <a:pPr lvl="1"/>
            <a:r>
              <a:rPr lang="sv-SE" sz="1400">
                <a:latin typeface="Helvetica" panose="020B0604020202020204" pitchFamily="34" charset="0"/>
                <a:cs typeface="Helvetica" panose="020B0604020202020204" pitchFamily="34" charset="0"/>
              </a:rPr>
              <a:t>Excell-snurra (mängder kg) A1-A3</a:t>
            </a:r>
          </a:p>
          <a:p>
            <a:pPr lvl="1"/>
            <a:r>
              <a:rPr lang="sv-SE" sz="1400">
                <a:latin typeface="Helvetica" panose="020B0604020202020204" pitchFamily="34" charset="0"/>
                <a:cs typeface="Helvetica" panose="020B0604020202020204" pitchFamily="34" charset="0"/>
              </a:rPr>
              <a:t>Import till BM</a:t>
            </a:r>
          </a:p>
          <a:p>
            <a:pPr lvl="1"/>
            <a:r>
              <a:rPr lang="sv-SE" sz="1400">
                <a:latin typeface="Helvetica" panose="020B0604020202020204" pitchFamily="34" charset="0"/>
                <a:cs typeface="Helvetica" panose="020B0604020202020204" pitchFamily="34" charset="0"/>
              </a:rPr>
              <a:t>Excell-snurra A5.2-A5.5</a:t>
            </a:r>
          </a:p>
          <a:p>
            <a:pPr lvl="1"/>
            <a:r>
              <a:rPr lang="sv-SE" sz="1400">
                <a:latin typeface="Helvetica" panose="020B0604020202020204" pitchFamily="34" charset="0"/>
                <a:cs typeface="Helvetica" panose="020B0604020202020204" pitchFamily="34" charset="0"/>
              </a:rPr>
              <a:t>Inhämtat EPD:er från leverantörer</a:t>
            </a:r>
          </a:p>
          <a:p>
            <a:r>
              <a:rPr lang="sv-SE" sz="1600">
                <a:latin typeface="Helvetica" panose="020B0604020202020204" pitchFamily="34" charset="0"/>
                <a:cs typeface="Helvetica" panose="020B0604020202020204" pitchFamily="34" charset="0"/>
              </a:rPr>
              <a:t>Utmaningar</a:t>
            </a:r>
          </a:p>
          <a:p>
            <a:pPr lvl="1"/>
            <a:r>
              <a:rPr lang="sv-SE" sz="1400">
                <a:latin typeface="Helvetica" panose="020B0604020202020204" pitchFamily="34" charset="0"/>
                <a:cs typeface="Helvetica" panose="020B0604020202020204" pitchFamily="34" charset="0"/>
              </a:rPr>
              <a:t>Byggnadsklass 2</a:t>
            </a:r>
          </a:p>
          <a:p>
            <a:pPr lvl="1"/>
            <a:r>
              <a:rPr lang="sv-SE" sz="1400">
                <a:latin typeface="Helvetica" panose="020B0604020202020204" pitchFamily="34" charset="0"/>
                <a:cs typeface="Helvetica" panose="020B0604020202020204" pitchFamily="34" charset="0"/>
              </a:rPr>
              <a:t>Övriga regelverk (fukt, brand, akustik)</a:t>
            </a:r>
          </a:p>
          <a:p>
            <a:pPr lvl="1"/>
            <a:r>
              <a:rPr lang="sv-SE" sz="1400">
                <a:latin typeface="Helvetica" panose="020B0604020202020204" pitchFamily="34" charset="0"/>
                <a:cs typeface="Helvetica" panose="020B0604020202020204" pitchFamily="34" charset="0"/>
              </a:rPr>
              <a:t>Finns viss brist på EPD:er</a:t>
            </a:r>
          </a:p>
          <a:p>
            <a:r>
              <a:rPr lang="sv-SE" sz="1600">
                <a:latin typeface="Helvetica" panose="020B0604020202020204" pitchFamily="34" charset="0"/>
                <a:cs typeface="Helvetica" panose="020B0604020202020204" pitchFamily="34" charset="0"/>
              </a:rPr>
              <a:t>Andra viktiga lärdomar</a:t>
            </a:r>
          </a:p>
          <a:p>
            <a:pPr lvl="1"/>
            <a:r>
              <a:rPr lang="sv-SE" sz="1400">
                <a:latin typeface="Helvetica" panose="020B0604020202020204" pitchFamily="34" charset="0"/>
                <a:cs typeface="Helvetica" panose="020B0604020202020204" pitchFamily="34" charset="0"/>
              </a:rPr>
              <a:t>Jämför leverantör och ingående material</a:t>
            </a:r>
          </a:p>
          <a:p>
            <a:pPr lvl="1"/>
            <a:r>
              <a:rPr lang="sv-SE" sz="1400">
                <a:latin typeface="Helvetica" panose="020B0604020202020204" pitchFamily="34" charset="0"/>
                <a:cs typeface="Helvetica" panose="020B0604020202020204" pitchFamily="34" charset="0"/>
              </a:rPr>
              <a:t>Klimatbantning</a:t>
            </a:r>
          </a:p>
          <a:p>
            <a:pPr lvl="1"/>
            <a:r>
              <a:rPr lang="sv-SE" sz="1400">
                <a:latin typeface="Helvetica" panose="020B0604020202020204" pitchFamily="34" charset="0"/>
                <a:cs typeface="Helvetica" panose="020B0604020202020204" pitchFamily="34" charset="0"/>
              </a:rPr>
              <a:t>Träbyggnation svårare CO2e-reduktion</a:t>
            </a:r>
          </a:p>
        </p:txBody>
      </p:sp>
      <p:pic>
        <p:nvPicPr>
          <p:cNvPr id="1026" name="Bildobjekt 2">
            <a:extLst>
              <a:ext uri="{FF2B5EF4-FFF2-40B4-BE49-F238E27FC236}">
                <a16:creationId xmlns:a16="http://schemas.microsoft.com/office/drawing/2014/main" id="{A21BEF3C-B2D6-41CE-9007-9C073B2B6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50" y="304271"/>
            <a:ext cx="4798269" cy="269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ubrik 2">
            <a:extLst>
              <a:ext uri="{FF2B5EF4-FFF2-40B4-BE49-F238E27FC236}">
                <a16:creationId xmlns:a16="http://schemas.microsoft.com/office/drawing/2014/main" id="{F14F88CE-5C80-43F4-A135-C34D64A35240}"/>
              </a:ext>
            </a:extLst>
          </p:cNvPr>
          <p:cNvSpPr txBox="1">
            <a:spLocks/>
          </p:cNvSpPr>
          <p:nvPr/>
        </p:nvSpPr>
        <p:spPr>
          <a:xfrm>
            <a:off x="628650" y="304271"/>
            <a:ext cx="3356610" cy="82528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000" kern="1200">
                <a:solidFill>
                  <a:schemeClr val="tx1"/>
                </a:solidFill>
                <a:latin typeface="Helvetica" pitchFamily="2" charset="0"/>
                <a:ea typeface="+mj-ea"/>
                <a:cs typeface="+mj-cs"/>
              </a:defRPr>
            </a:lvl1pPr>
          </a:lstStyle>
          <a:p>
            <a:r>
              <a:rPr lang="sv-SE" sz="3200"/>
              <a:t>Lärdomar</a:t>
            </a:r>
          </a:p>
        </p:txBody>
      </p:sp>
    </p:spTree>
    <p:extLst>
      <p:ext uri="{BB962C8B-B14F-4D97-AF65-F5344CB8AC3E}">
        <p14:creationId xmlns:p14="http://schemas.microsoft.com/office/powerpoint/2010/main" val="39443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8EE94A7F-A0A3-4455-BE95-7D4C806AE9F1}"/>
              </a:ext>
            </a:extLst>
          </p:cNvPr>
          <p:cNvSpPr>
            <a:spLocks noGrp="1"/>
          </p:cNvSpPr>
          <p:nvPr>
            <p:ph idx="1"/>
          </p:nvPr>
        </p:nvSpPr>
        <p:spPr>
          <a:xfrm>
            <a:off x="611186" y="1286059"/>
            <a:ext cx="7921625" cy="3876491"/>
          </a:xfrm>
        </p:spPr>
        <p:txBody>
          <a:bodyPr>
            <a:normAutofit fontScale="92500" lnSpcReduction="10000"/>
          </a:bodyPr>
          <a:lstStyle/>
          <a:p>
            <a:r>
              <a:rPr lang="sv-SE" sz="1400"/>
              <a:t>En Excell-snurra (A1-A3) har tagits fram internt baserad på recept i våra affärssystem som grundar sig på många års tillverkning och fakta – detta är ett användarvänligt verktyg som projektledare mm skall kunna hantera. Dock ger den oss idag enbart kilon med kan byggas ut så man även får CO</a:t>
            </a:r>
            <a:r>
              <a:rPr lang="sv-SE" sz="1400" baseline="-25000"/>
              <a:t>2</a:t>
            </a:r>
            <a:r>
              <a:rPr lang="sv-SE" sz="1400"/>
              <a:t> avtryck.</a:t>
            </a:r>
          </a:p>
          <a:p>
            <a:r>
              <a:rPr lang="sv-SE" sz="1400"/>
              <a:t>En import-fil i Excel har tagits fram i </a:t>
            </a:r>
            <a:r>
              <a:rPr lang="sv-SE" sz="1400" err="1"/>
              <a:t>KlivPå</a:t>
            </a:r>
            <a:r>
              <a:rPr lang="sv-SE" sz="1400"/>
              <a:t> för att effektivisera och förenkla inmatning av data till BMs beräkningsverktyg. Import till BM har testats och resonemanget kring processen var att vid ett fåtal produkter är det enklare att mata in data manuellt till verktyget. När ett större antal produkter ska mata in finns det en stor vinst i att nyttja import-filen vid inmatning till BM. </a:t>
            </a:r>
          </a:p>
          <a:p>
            <a:r>
              <a:rPr lang="sv-SE" sz="1400"/>
              <a:t>Den i projektet framtagna Excell-snurran för A5 visar att man genom mer specifik data samt aktiva kloka val på byggplats kan halvera avtrycken jmf schabloner.</a:t>
            </a:r>
          </a:p>
          <a:p>
            <a:r>
              <a:rPr lang="sv-SE" sz="1400"/>
              <a:t>I Sege Park klassades vårt radhus som ett byggnadsverk i Byggnadsklass II (brand) – detta enligt nya direktiv från Boverket hösten 2020 och detta ger oss tuffare </a:t>
            </a:r>
            <a:r>
              <a:rPr lang="sv-SE" sz="1400" err="1"/>
              <a:t>brandkrav</a:t>
            </a:r>
            <a:r>
              <a:rPr lang="sv-SE" sz="1400"/>
              <a:t> där vi måste hålla högre brandklasser och ytskiktsklasser än vad vi utgick från i projektets uppstart.</a:t>
            </a:r>
          </a:p>
          <a:p>
            <a:pPr lvl="1"/>
            <a:r>
              <a:rPr lang="sv-SE" sz="1200"/>
              <a:t>Att uppfylla övriga BBR krav likt ovan samt inom fukt och akustik försvårar utbyten av material rakt av och därmed bromsar reduktionen av klimatavtryck – dock är dessa krav inte att förringa och de syftar till bra boendemiljö samt robusta lösningar som står över tid.</a:t>
            </a:r>
          </a:p>
          <a:p>
            <a:r>
              <a:rPr lang="sv-SE" sz="1400"/>
              <a:t>Vi märker i vår jakt på klimatdata att vissa branscher inte ligger lika långt fram när det gäller </a:t>
            </a:r>
            <a:r>
              <a:rPr lang="sv-SE" sz="1400" err="1"/>
              <a:t>EPDer</a:t>
            </a:r>
            <a:r>
              <a:rPr lang="sv-SE" sz="1400"/>
              <a:t> och här får man pusha dem och efterlysa dessa viktiga dokument.</a:t>
            </a:r>
          </a:p>
          <a:p>
            <a:r>
              <a:rPr lang="sv-SE" sz="1400"/>
              <a:t>Vid byggande i trä börjar vi på utsläppsnivåer som redan är relativt låga vilket ger oss sämre möjligheter till procentuella reduktioner.</a:t>
            </a:r>
          </a:p>
        </p:txBody>
      </p:sp>
      <p:sp>
        <p:nvSpPr>
          <p:cNvPr id="2" name="Rubrik 1">
            <a:extLst>
              <a:ext uri="{FF2B5EF4-FFF2-40B4-BE49-F238E27FC236}">
                <a16:creationId xmlns:a16="http://schemas.microsoft.com/office/drawing/2014/main" id="{872F0547-F911-41C3-8654-779E33AE7576}"/>
              </a:ext>
            </a:extLst>
          </p:cNvPr>
          <p:cNvSpPr>
            <a:spLocks noGrp="1"/>
          </p:cNvSpPr>
          <p:nvPr>
            <p:ph type="title"/>
          </p:nvPr>
        </p:nvSpPr>
        <p:spPr/>
        <p:txBody>
          <a:bodyPr>
            <a:normAutofit/>
          </a:bodyPr>
          <a:lstStyle/>
          <a:p>
            <a:pPr algn="l"/>
            <a:r>
              <a:rPr lang="sv-SE" sz="3200"/>
              <a:t>Lärdomar</a:t>
            </a:r>
            <a:endParaRPr lang="sv-SE" sz="2000"/>
          </a:p>
        </p:txBody>
      </p:sp>
    </p:spTree>
    <p:extLst>
      <p:ext uri="{BB962C8B-B14F-4D97-AF65-F5344CB8AC3E}">
        <p14:creationId xmlns:p14="http://schemas.microsoft.com/office/powerpoint/2010/main" val="3476576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AC597-BDD6-4A10-85D3-18C9D5095B66}"/>
              </a:ext>
            </a:extLst>
          </p:cNvPr>
          <p:cNvSpPr>
            <a:spLocks noGrp="1"/>
          </p:cNvSpPr>
          <p:nvPr>
            <p:ph type="ctrTitle"/>
          </p:nvPr>
        </p:nvSpPr>
        <p:spPr/>
        <p:txBody>
          <a:bodyPr/>
          <a:lstStyle/>
          <a:p>
            <a:endParaRPr lang="sv-SE"/>
          </a:p>
        </p:txBody>
      </p:sp>
      <p:sp>
        <p:nvSpPr>
          <p:cNvPr id="3" name="Underrubrik 2">
            <a:extLst>
              <a:ext uri="{FF2B5EF4-FFF2-40B4-BE49-F238E27FC236}">
                <a16:creationId xmlns:a16="http://schemas.microsoft.com/office/drawing/2014/main" id="{044E3044-2B5B-4D1E-8115-8A43C958392C}"/>
              </a:ext>
            </a:extLst>
          </p:cNvPr>
          <p:cNvSpPr>
            <a:spLocks noGrp="1"/>
          </p:cNvSpPr>
          <p:nvPr>
            <p:ph type="subTitle" idx="1"/>
          </p:nvPr>
        </p:nvSpPr>
        <p:spPr/>
        <p:txBody>
          <a:bodyPr/>
          <a:lstStyle/>
          <a:p>
            <a:endParaRPr lang="sv-SE"/>
          </a:p>
        </p:txBody>
      </p:sp>
      <p:pic>
        <p:nvPicPr>
          <p:cNvPr id="13" name="Platshållare för bild 12" descr="En bild som visar utomhus, himmel, gräs, hus&#10;&#10;Automatiskt genererad beskrivning">
            <a:extLst>
              <a:ext uri="{FF2B5EF4-FFF2-40B4-BE49-F238E27FC236}">
                <a16:creationId xmlns:a16="http://schemas.microsoft.com/office/drawing/2014/main" id="{1BA8686B-4496-4203-A75B-6C9F23607332}"/>
              </a:ext>
            </a:extLst>
          </p:cNvPr>
          <p:cNvPicPr>
            <a:picLocks noGrp="1" noChangeAspect="1"/>
          </p:cNvPicPr>
          <p:nvPr>
            <p:ph type="pic" idx="10"/>
          </p:nvPr>
        </p:nvPicPr>
        <p:blipFill rotWithShape="1">
          <a:blip r:embed="rId2">
            <a:extLst>
              <a:ext uri="{28A0092B-C50C-407E-A947-70E740481C1C}">
                <a14:useLocalDpi xmlns:a14="http://schemas.microsoft.com/office/drawing/2010/main" val="0"/>
              </a:ext>
            </a:extLst>
          </a:blip>
          <a:srcRect/>
          <a:stretch/>
        </p:blipFill>
        <p:spPr>
          <a:xfrm>
            <a:off x="4592900" y="0"/>
            <a:ext cx="4551100" cy="5714999"/>
          </a:xfrm>
        </p:spPr>
      </p:pic>
      <p:pic>
        <p:nvPicPr>
          <p:cNvPr id="15" name="Bildobjekt 14">
            <a:extLst>
              <a:ext uri="{FF2B5EF4-FFF2-40B4-BE49-F238E27FC236}">
                <a16:creationId xmlns:a16="http://schemas.microsoft.com/office/drawing/2014/main" id="{23D0F44B-9E05-40F0-9B07-24428EDE3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32" y="576173"/>
            <a:ext cx="3550135" cy="1914479"/>
          </a:xfrm>
          <a:prstGeom prst="rect">
            <a:avLst/>
          </a:prstGeom>
        </p:spPr>
      </p:pic>
    </p:spTree>
    <p:extLst>
      <p:ext uri="{BB962C8B-B14F-4D97-AF65-F5344CB8AC3E}">
        <p14:creationId xmlns:p14="http://schemas.microsoft.com/office/powerpoint/2010/main" val="2834376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p:txBody>
          <a:bodyPr>
            <a:normAutofit/>
          </a:bodyPr>
          <a:lstStyle/>
          <a:p>
            <a:r>
              <a:rPr lang="sv-SE" sz="3200"/>
              <a:t>Om projektet</a:t>
            </a:r>
          </a:p>
        </p:txBody>
      </p:sp>
      <p:sp>
        <p:nvSpPr>
          <p:cNvPr id="3" name="Platshållare för bild 2">
            <a:extLst>
              <a:ext uri="{FF2B5EF4-FFF2-40B4-BE49-F238E27FC236}">
                <a16:creationId xmlns:a16="http://schemas.microsoft.com/office/drawing/2014/main" id="{FF23E1A5-9F49-41DD-9946-23835ECA0F27}"/>
              </a:ext>
            </a:extLst>
          </p:cNvPr>
          <p:cNvSpPr>
            <a:spLocks noGrp="1"/>
          </p:cNvSpPr>
          <p:nvPr>
            <p:ph type="pic" idx="10"/>
          </p:nvPr>
        </p:nvSpPr>
        <p:spPr/>
      </p:sp>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97851" y="1821180"/>
            <a:ext cx="4032000" cy="2991500"/>
          </a:xfrm>
        </p:spPr>
        <p:txBody>
          <a:bodyPr>
            <a:normAutofit/>
          </a:bodyPr>
          <a:lstStyle/>
          <a:p>
            <a:r>
              <a:rPr lang="sv-SE" sz="1600"/>
              <a:t>Trivselhus fick nya ägare tidigt i projektet vilket påverkade möjligheten att genomföra fullvärdiga fallstudier när annat behövde prioriteras.</a:t>
            </a:r>
          </a:p>
        </p:txBody>
      </p:sp>
      <p:pic>
        <p:nvPicPr>
          <p:cNvPr id="5" name="Platshållare för bild 12" descr="En bild som visar utomhus, himmel, gräs, hus&#10;&#10;Automatiskt genererad beskrivning">
            <a:extLst>
              <a:ext uri="{FF2B5EF4-FFF2-40B4-BE49-F238E27FC236}">
                <a16:creationId xmlns:a16="http://schemas.microsoft.com/office/drawing/2014/main" id="{A14C1515-3F09-4B49-9C6B-D74ECF3E49A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92900" y="0"/>
            <a:ext cx="4551100" cy="5714999"/>
          </a:xfrm>
          <a:prstGeom prst="rect">
            <a:avLst/>
          </a:prstGeom>
        </p:spPr>
      </p:pic>
    </p:spTree>
    <p:extLst>
      <p:ext uri="{BB962C8B-B14F-4D97-AF65-F5344CB8AC3E}">
        <p14:creationId xmlns:p14="http://schemas.microsoft.com/office/powerpoint/2010/main" val="33069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a:xfrm>
            <a:off x="416490" y="209895"/>
            <a:ext cx="3279600" cy="1161705"/>
          </a:xfrm>
        </p:spPr>
        <p:txBody>
          <a:bodyPr>
            <a:normAutofit/>
          </a:bodyPr>
          <a:lstStyle/>
          <a:p>
            <a:r>
              <a:rPr lang="sv-SE" sz="3200"/>
              <a:t>Lärdomar och slutsatser</a:t>
            </a:r>
          </a:p>
        </p:txBody>
      </p:sp>
      <p:sp>
        <p:nvSpPr>
          <p:cNvPr id="3" name="Platshållare för bild 2">
            <a:extLst>
              <a:ext uri="{FF2B5EF4-FFF2-40B4-BE49-F238E27FC236}">
                <a16:creationId xmlns:a16="http://schemas.microsoft.com/office/drawing/2014/main" id="{FF23E1A5-9F49-41DD-9946-23835ECA0F27}"/>
              </a:ext>
            </a:extLst>
          </p:cNvPr>
          <p:cNvSpPr>
            <a:spLocks noGrp="1"/>
          </p:cNvSpPr>
          <p:nvPr>
            <p:ph type="pic" idx="10"/>
          </p:nvPr>
        </p:nvSpPr>
        <p:spPr/>
      </p:sp>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97851" y="1478281"/>
            <a:ext cx="4032000" cy="3550920"/>
          </a:xfrm>
        </p:spPr>
        <p:txBody>
          <a:bodyPr>
            <a:noAutofit/>
          </a:bodyPr>
          <a:lstStyle/>
          <a:p>
            <a:pPr lvl="0"/>
            <a:r>
              <a:rPr lang="sv-SE" sz="1600"/>
              <a:t>Hela företagets organisation behöver samverka för att kunna erhålla tillförlitliga resultat.</a:t>
            </a:r>
          </a:p>
          <a:p>
            <a:pPr lvl="0"/>
            <a:r>
              <a:rPr lang="sv-SE" sz="1600"/>
              <a:t>Noggrann planering, upplagda system, användande av befintlig indata etc. sparar många timmars jobb när väl beräkningar ska göras.</a:t>
            </a:r>
          </a:p>
        </p:txBody>
      </p:sp>
      <p:pic>
        <p:nvPicPr>
          <p:cNvPr id="5" name="Platshållare för bild 12" descr="En bild som visar utomhus, himmel, gräs, hus&#10;&#10;Automatiskt genererad beskrivning">
            <a:extLst>
              <a:ext uri="{FF2B5EF4-FFF2-40B4-BE49-F238E27FC236}">
                <a16:creationId xmlns:a16="http://schemas.microsoft.com/office/drawing/2014/main" id="{A14C1515-3F09-4B49-9C6B-D74ECF3E49A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92900" y="0"/>
            <a:ext cx="4551100" cy="5714999"/>
          </a:xfrm>
          <a:prstGeom prst="rect">
            <a:avLst/>
          </a:prstGeom>
        </p:spPr>
      </p:pic>
    </p:spTree>
    <p:extLst>
      <p:ext uri="{BB962C8B-B14F-4D97-AF65-F5344CB8AC3E}">
        <p14:creationId xmlns:p14="http://schemas.microsoft.com/office/powerpoint/2010/main" val="371400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6E61EE35-17CD-4E07-9C5F-D4765A2EB459}"/>
              </a:ext>
            </a:extLst>
          </p:cNvPr>
          <p:cNvSpPr>
            <a:spLocks noGrp="1"/>
          </p:cNvSpPr>
          <p:nvPr>
            <p:ph idx="1"/>
          </p:nvPr>
        </p:nvSpPr>
        <p:spPr/>
        <p:txBody>
          <a:bodyPr>
            <a:normAutofit/>
          </a:bodyPr>
          <a:lstStyle/>
          <a:p>
            <a:pPr marL="0" indent="0">
              <a:buNone/>
            </a:pPr>
            <a:r>
              <a:rPr lang="sv-SE" sz="1600">
                <a:solidFill>
                  <a:srgbClr val="000000"/>
                </a:solidFill>
                <a:latin typeface="Helvetica" panose="020B0604020202020204" pitchFamily="34" charset="0"/>
                <a:cs typeface="Helvetica" panose="020B0604020202020204" pitchFamily="34" charset="0"/>
              </a:rPr>
              <a:t>Projektets mål</a:t>
            </a:r>
            <a:r>
              <a:rPr lang="sv-SE" sz="1600" b="1">
                <a:solidFill>
                  <a:srgbClr val="000000"/>
                </a:solidFill>
                <a:latin typeface="Helvetica" panose="020B0604020202020204" pitchFamily="34" charset="0"/>
                <a:cs typeface="Helvetica" panose="020B0604020202020204" pitchFamily="34" charset="0"/>
              </a:rPr>
              <a:t> </a:t>
            </a:r>
            <a:r>
              <a:rPr lang="sv-SE" sz="1600">
                <a:solidFill>
                  <a:srgbClr val="000000"/>
                </a:solidFill>
                <a:latin typeface="Helvetica" panose="020B0604020202020204" pitchFamily="34" charset="0"/>
                <a:cs typeface="Helvetica" panose="020B0604020202020204" pitchFamily="34" charset="0"/>
              </a:rPr>
              <a:t>var att underlätta för småhustillverkarna att kartlägga klimatpåverkan i ett livscykelperspektiv och underlätta genomförandet av klimatdeklarationer för småhus. </a:t>
            </a:r>
          </a:p>
          <a:p>
            <a:pPr marL="0" indent="0">
              <a:buNone/>
            </a:pPr>
            <a:r>
              <a:rPr lang="sv-SE" sz="1600">
                <a:solidFill>
                  <a:srgbClr val="000000"/>
                </a:solidFill>
                <a:latin typeface="Helvetica" panose="020B0604020202020204" pitchFamily="34" charset="0"/>
                <a:cs typeface="Helvetica" panose="020B0604020202020204" pitchFamily="34" charset="0"/>
              </a:rPr>
              <a:t>Projektets delmål var att:</a:t>
            </a:r>
          </a:p>
          <a:p>
            <a:r>
              <a:rPr lang="sv-SE" sz="1600">
                <a:solidFill>
                  <a:srgbClr val="000000"/>
                </a:solidFill>
                <a:latin typeface="Helvetica" panose="020B0604020202020204" pitchFamily="34" charset="0"/>
                <a:cs typeface="Helvetica" panose="020B0604020202020204" pitchFamily="34" charset="0"/>
              </a:rPr>
              <a:t>Öka och sprida kunskap </a:t>
            </a:r>
          </a:p>
          <a:p>
            <a:r>
              <a:rPr lang="sv-SE" sz="1600">
                <a:solidFill>
                  <a:srgbClr val="000000"/>
                </a:solidFill>
                <a:latin typeface="Helvetica" panose="020B0604020202020204" pitchFamily="34" charset="0"/>
                <a:cs typeface="Helvetica" panose="020B0604020202020204" pitchFamily="34" charset="0"/>
              </a:rPr>
              <a:t>Identifiera möjligheter, utmaningar och behov av fortsatt arbete</a:t>
            </a:r>
          </a:p>
          <a:p>
            <a:r>
              <a:rPr lang="sv-SE" sz="1600">
                <a:solidFill>
                  <a:srgbClr val="000000"/>
                </a:solidFill>
                <a:latin typeface="Helvetica" panose="020B0604020202020204" pitchFamily="34" charset="0"/>
                <a:cs typeface="Helvetica" panose="020B0604020202020204" pitchFamily="34" charset="0"/>
              </a:rPr>
              <a:t>Identifiera nyckelfaktorer för en effektiv process för framtagandet av klimatdeklarationer</a:t>
            </a:r>
          </a:p>
          <a:p>
            <a:r>
              <a:rPr lang="sv-SE" sz="1600">
                <a:solidFill>
                  <a:srgbClr val="000000"/>
                </a:solidFill>
                <a:latin typeface="Helvetica" panose="020B0604020202020204" pitchFamily="34" charset="0"/>
                <a:cs typeface="Helvetica" panose="020B0604020202020204" pitchFamily="34" charset="0"/>
              </a:rPr>
              <a:t>Identifiera och kartlägga schabloner och nyckeltal </a:t>
            </a:r>
          </a:p>
          <a:p>
            <a:r>
              <a:rPr lang="sv-SE" sz="1600">
                <a:solidFill>
                  <a:srgbClr val="000000"/>
                </a:solidFill>
                <a:latin typeface="Helvetica" panose="020B0604020202020204" pitchFamily="34" charset="0"/>
                <a:cs typeface="Helvetica" panose="020B0604020202020204" pitchFamily="34" charset="0"/>
              </a:rPr>
              <a:t>Ta fram en guide och en gemensam praxis för arbete med klimatpåverkan i ett livscykelperspektiv för småhustillverkare</a:t>
            </a:r>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Projektmål</a:t>
            </a:r>
          </a:p>
        </p:txBody>
      </p:sp>
    </p:spTree>
    <p:extLst>
      <p:ext uri="{BB962C8B-B14F-4D97-AF65-F5344CB8AC3E}">
        <p14:creationId xmlns:p14="http://schemas.microsoft.com/office/powerpoint/2010/main" val="379691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a:xfrm>
            <a:off x="416490" y="209895"/>
            <a:ext cx="3279600" cy="1161705"/>
          </a:xfrm>
        </p:spPr>
        <p:txBody>
          <a:bodyPr>
            <a:normAutofit/>
          </a:bodyPr>
          <a:lstStyle/>
          <a:p>
            <a:r>
              <a:rPr lang="sv-SE" sz="3200"/>
              <a:t>Lärdomar och slutsatser</a:t>
            </a:r>
          </a:p>
        </p:txBody>
      </p:sp>
      <p:sp>
        <p:nvSpPr>
          <p:cNvPr id="3" name="Platshållare för bild 2">
            <a:extLst>
              <a:ext uri="{FF2B5EF4-FFF2-40B4-BE49-F238E27FC236}">
                <a16:creationId xmlns:a16="http://schemas.microsoft.com/office/drawing/2014/main" id="{FF23E1A5-9F49-41DD-9946-23835ECA0F27}"/>
              </a:ext>
            </a:extLst>
          </p:cNvPr>
          <p:cNvSpPr>
            <a:spLocks noGrp="1"/>
          </p:cNvSpPr>
          <p:nvPr>
            <p:ph type="pic" idx="10"/>
          </p:nvPr>
        </p:nvSpPr>
        <p:spPr/>
      </p:sp>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97850" y="1478281"/>
            <a:ext cx="4105569" cy="3550920"/>
          </a:xfrm>
        </p:spPr>
        <p:txBody>
          <a:bodyPr>
            <a:noAutofit/>
          </a:bodyPr>
          <a:lstStyle/>
          <a:p>
            <a:pPr lvl="0"/>
            <a:r>
              <a:rPr lang="sv-SE" sz="1600"/>
              <a:t>Finns otydligheter och möjlighet till tolkningar av kommande lagkrav</a:t>
            </a:r>
          </a:p>
          <a:p>
            <a:pPr lvl="1"/>
            <a:r>
              <a:rPr lang="sv-SE" sz="1400">
                <a:latin typeface="Helvetica" pitchFamily="2" charset="0"/>
              </a:rPr>
              <a:t>Delar kommer säkert klargöras framöver men det är bra om branschen sätter ”standard” för beräkningar så mottagaren av beräkningarna har en rimlig möjlighet att göra rättvisa jämförelser.</a:t>
            </a:r>
          </a:p>
          <a:p>
            <a:pPr lvl="0"/>
            <a:r>
              <a:rPr lang="sv-SE" sz="1600"/>
              <a:t>Bra med gemensamma projekt där hinder identifieras och schabloner, nyckeltal och beräkningssnurror tas fram som underlättar vidare arbete.</a:t>
            </a:r>
          </a:p>
          <a:p>
            <a:pPr lvl="0"/>
            <a:r>
              <a:rPr lang="sv-SE" sz="1600"/>
              <a:t>Flertalet materialleverantörer behöver utöka arbetet kring EPD:er mm.</a:t>
            </a:r>
          </a:p>
        </p:txBody>
      </p:sp>
      <p:pic>
        <p:nvPicPr>
          <p:cNvPr id="5" name="Platshållare för bild 12" descr="En bild som visar utomhus, himmel, gräs, hus&#10;&#10;Automatiskt genererad beskrivning">
            <a:extLst>
              <a:ext uri="{FF2B5EF4-FFF2-40B4-BE49-F238E27FC236}">
                <a16:creationId xmlns:a16="http://schemas.microsoft.com/office/drawing/2014/main" id="{A14C1515-3F09-4B49-9C6B-D74ECF3E49A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92900" y="0"/>
            <a:ext cx="4551100" cy="5714999"/>
          </a:xfrm>
          <a:prstGeom prst="rect">
            <a:avLst/>
          </a:prstGeom>
        </p:spPr>
      </p:pic>
    </p:spTree>
    <p:extLst>
      <p:ext uri="{BB962C8B-B14F-4D97-AF65-F5344CB8AC3E}">
        <p14:creationId xmlns:p14="http://schemas.microsoft.com/office/powerpoint/2010/main" val="4558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8AC597-BDD6-4A10-85D3-18C9D5095B66}"/>
              </a:ext>
            </a:extLst>
          </p:cNvPr>
          <p:cNvSpPr>
            <a:spLocks noGrp="1"/>
          </p:cNvSpPr>
          <p:nvPr>
            <p:ph type="ctrTitle"/>
          </p:nvPr>
        </p:nvSpPr>
        <p:spPr/>
        <p:txBody>
          <a:bodyPr>
            <a:normAutofit/>
          </a:bodyPr>
          <a:lstStyle/>
          <a:p>
            <a:endParaRPr lang="sv-SE"/>
          </a:p>
        </p:txBody>
      </p:sp>
      <p:sp>
        <p:nvSpPr>
          <p:cNvPr id="3" name="Underrubrik 2">
            <a:extLst>
              <a:ext uri="{FF2B5EF4-FFF2-40B4-BE49-F238E27FC236}">
                <a16:creationId xmlns:a16="http://schemas.microsoft.com/office/drawing/2014/main" id="{044E3044-2B5B-4D1E-8115-8A43C958392C}"/>
              </a:ext>
            </a:extLst>
          </p:cNvPr>
          <p:cNvSpPr>
            <a:spLocks noGrp="1"/>
          </p:cNvSpPr>
          <p:nvPr>
            <p:ph type="subTitle" idx="1"/>
          </p:nvPr>
        </p:nvSpPr>
        <p:spPr/>
        <p:txBody>
          <a:bodyPr/>
          <a:lstStyle/>
          <a:p>
            <a:endParaRPr lang="sv-SE"/>
          </a:p>
        </p:txBody>
      </p:sp>
      <p:pic>
        <p:nvPicPr>
          <p:cNvPr id="6" name="Platshållare för bild 5" descr="En bild som visar träd, gräs, utomhus, hus&#10;&#10;Automatiskt genererad beskrivning">
            <a:extLst>
              <a:ext uri="{FF2B5EF4-FFF2-40B4-BE49-F238E27FC236}">
                <a16:creationId xmlns:a16="http://schemas.microsoft.com/office/drawing/2014/main" id="{88096DEE-59DF-4514-AA70-069B29F85BC9}"/>
              </a:ext>
            </a:extLst>
          </p:cNvPr>
          <p:cNvPicPr>
            <a:picLocks noGrp="1" noChangeAspect="1"/>
          </p:cNvPicPr>
          <p:nvPr>
            <p:ph type="pic" idx="10"/>
          </p:nvPr>
        </p:nvPicPr>
        <p:blipFill rotWithShape="1">
          <a:blip r:embed="rId2">
            <a:extLst>
              <a:ext uri="{28A0092B-C50C-407E-A947-70E740481C1C}">
                <a14:useLocalDpi xmlns:a14="http://schemas.microsoft.com/office/drawing/2010/main" val="0"/>
              </a:ext>
            </a:extLst>
          </a:blip>
          <a:srcRect/>
          <a:stretch/>
        </p:blipFill>
        <p:spPr>
          <a:xfrm>
            <a:off x="4586400" y="-11619"/>
            <a:ext cx="4557600" cy="5726619"/>
          </a:xfrm>
        </p:spPr>
      </p:pic>
      <p:pic>
        <p:nvPicPr>
          <p:cNvPr id="12" name="Bildobjekt 11">
            <a:extLst>
              <a:ext uri="{FF2B5EF4-FFF2-40B4-BE49-F238E27FC236}">
                <a16:creationId xmlns:a16="http://schemas.microsoft.com/office/drawing/2014/main" id="{44238056-CC7B-4702-BEEE-805761910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00" y="1566650"/>
            <a:ext cx="3918600" cy="378708"/>
          </a:xfrm>
          <a:prstGeom prst="rect">
            <a:avLst/>
          </a:prstGeom>
        </p:spPr>
      </p:pic>
    </p:spTree>
    <p:extLst>
      <p:ext uri="{BB962C8B-B14F-4D97-AF65-F5344CB8AC3E}">
        <p14:creationId xmlns:p14="http://schemas.microsoft.com/office/powerpoint/2010/main" val="3850463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F8328B1E-DA83-4809-B07B-B2352CF99AB5}"/>
              </a:ext>
            </a:extLst>
          </p:cNvPr>
          <p:cNvSpPr>
            <a:spLocks noGrp="1"/>
          </p:cNvSpPr>
          <p:nvPr>
            <p:ph idx="1"/>
          </p:nvPr>
        </p:nvSpPr>
        <p:spPr/>
        <p:txBody>
          <a:bodyPr>
            <a:normAutofit/>
          </a:bodyPr>
          <a:lstStyle/>
          <a:p>
            <a:r>
              <a:rPr lang="sv-SE" sz="1600"/>
              <a:t>Fyra kataloghus för referens beräknade A1-A3. Initialt tänkt A1-A5.</a:t>
            </a:r>
          </a:p>
          <a:p>
            <a:pPr lvl="1"/>
            <a:r>
              <a:rPr lang="sv-SE" sz="1400"/>
              <a:t>Tre enplanshus och ett tvåplanshus</a:t>
            </a:r>
          </a:p>
          <a:p>
            <a:r>
              <a:rPr lang="sv-SE" sz="1600"/>
              <a:t>Beräknade enligt företagets leveransdeklaration för trähus</a:t>
            </a:r>
          </a:p>
          <a:p>
            <a:endParaRPr lang="sv-SE" sz="1600"/>
          </a:p>
          <a:p>
            <a:endParaRPr lang="sv-SE" sz="1600"/>
          </a:p>
        </p:txBody>
      </p:sp>
      <p:sp>
        <p:nvSpPr>
          <p:cNvPr id="5" name="Rubrik 4">
            <a:extLst>
              <a:ext uri="{FF2B5EF4-FFF2-40B4-BE49-F238E27FC236}">
                <a16:creationId xmlns:a16="http://schemas.microsoft.com/office/drawing/2014/main" id="{70272D3B-74ED-4473-826F-36AA2FD3151C}"/>
              </a:ext>
            </a:extLst>
          </p:cNvPr>
          <p:cNvSpPr>
            <a:spLocks noGrp="1"/>
          </p:cNvSpPr>
          <p:nvPr>
            <p:ph type="title"/>
          </p:nvPr>
        </p:nvSpPr>
        <p:spPr/>
        <p:txBody>
          <a:bodyPr>
            <a:normAutofit/>
          </a:bodyPr>
          <a:lstStyle/>
          <a:p>
            <a:r>
              <a:rPr lang="sv-SE" sz="3200"/>
              <a:t>Beskrivning av fallstudieobjekt </a:t>
            </a:r>
          </a:p>
        </p:txBody>
      </p:sp>
      <p:pic>
        <p:nvPicPr>
          <p:cNvPr id="7" name="Bildobjekt 6">
            <a:extLst>
              <a:ext uri="{FF2B5EF4-FFF2-40B4-BE49-F238E27FC236}">
                <a16:creationId xmlns:a16="http://schemas.microsoft.com/office/drawing/2014/main" id="{0903539B-542D-49DD-8BF3-4F911C2F64B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71767" y="2710940"/>
            <a:ext cx="2686881" cy="904077"/>
          </a:xfrm>
          <a:prstGeom prst="rect">
            <a:avLst/>
          </a:prstGeom>
        </p:spPr>
      </p:pic>
      <p:sp>
        <p:nvSpPr>
          <p:cNvPr id="14" name="textruta 13">
            <a:extLst>
              <a:ext uri="{FF2B5EF4-FFF2-40B4-BE49-F238E27FC236}">
                <a16:creationId xmlns:a16="http://schemas.microsoft.com/office/drawing/2014/main" id="{50CA765B-BCF6-4B05-BD89-BB731276AC1D}"/>
              </a:ext>
            </a:extLst>
          </p:cNvPr>
          <p:cNvSpPr txBox="1"/>
          <p:nvPr/>
        </p:nvSpPr>
        <p:spPr>
          <a:xfrm>
            <a:off x="1263559" y="3513064"/>
            <a:ext cx="17737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Tidlös 01, 150 m² (BTA)</a:t>
            </a:r>
          </a:p>
        </p:txBody>
      </p:sp>
      <p:pic>
        <p:nvPicPr>
          <p:cNvPr id="8" name="Bildobjekt 7">
            <a:extLst>
              <a:ext uri="{FF2B5EF4-FFF2-40B4-BE49-F238E27FC236}">
                <a16:creationId xmlns:a16="http://schemas.microsoft.com/office/drawing/2014/main" id="{F5EA6638-2548-4349-875E-69D15D1CDF8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09129" y="2553613"/>
            <a:ext cx="3952450" cy="1155904"/>
          </a:xfrm>
          <a:prstGeom prst="rect">
            <a:avLst/>
          </a:prstGeom>
        </p:spPr>
      </p:pic>
      <p:sp>
        <p:nvSpPr>
          <p:cNvPr id="9" name="textruta 8">
            <a:extLst>
              <a:ext uri="{FF2B5EF4-FFF2-40B4-BE49-F238E27FC236}">
                <a16:creationId xmlns:a16="http://schemas.microsoft.com/office/drawing/2014/main" id="{C8FFFE14-504B-43F7-B6A9-9BD56D8A8AAA}"/>
              </a:ext>
            </a:extLst>
          </p:cNvPr>
          <p:cNvSpPr txBox="1"/>
          <p:nvPr/>
        </p:nvSpPr>
        <p:spPr>
          <a:xfrm>
            <a:off x="5027561" y="3681874"/>
            <a:ext cx="1875892" cy="276999"/>
          </a:xfrm>
          <a:prstGeom prst="rect">
            <a:avLst/>
          </a:prstGeom>
          <a:noFill/>
        </p:spPr>
        <p:txBody>
          <a:bodyPr wrap="square" rtlCol="0">
            <a:spAutoFit/>
          </a:bodyPr>
          <a:lstStyle/>
          <a:p>
            <a:pPr lvl="0">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Talgoxen, 167 </a:t>
            </a:r>
            <a:r>
              <a:rPr lang="sv-SE" sz="1200">
                <a:solidFill>
                  <a:prstClr val="black"/>
                </a:solidFill>
              </a:rPr>
              <a:t>m² (BTA)</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Bildobjekt 9">
            <a:extLst>
              <a:ext uri="{FF2B5EF4-FFF2-40B4-BE49-F238E27FC236}">
                <a16:creationId xmlns:a16="http://schemas.microsoft.com/office/drawing/2014/main" id="{66827DE9-0570-401E-A195-CFFEBA743A9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3375" y="4053373"/>
            <a:ext cx="3366647" cy="904077"/>
          </a:xfrm>
          <a:prstGeom prst="rect">
            <a:avLst/>
          </a:prstGeom>
        </p:spPr>
      </p:pic>
      <p:sp>
        <p:nvSpPr>
          <p:cNvPr id="11" name="textruta 10">
            <a:extLst>
              <a:ext uri="{FF2B5EF4-FFF2-40B4-BE49-F238E27FC236}">
                <a16:creationId xmlns:a16="http://schemas.microsoft.com/office/drawing/2014/main" id="{F340FDB9-047D-4EFA-AF55-E1615C22E5FE}"/>
              </a:ext>
            </a:extLst>
          </p:cNvPr>
          <p:cNvSpPr txBox="1"/>
          <p:nvPr/>
        </p:nvSpPr>
        <p:spPr>
          <a:xfrm>
            <a:off x="2088232" y="4885551"/>
            <a:ext cx="2055979" cy="276999"/>
          </a:xfrm>
          <a:prstGeom prst="rect">
            <a:avLst/>
          </a:prstGeom>
          <a:noFill/>
        </p:spPr>
        <p:txBody>
          <a:bodyPr wrap="square" rtlCol="0">
            <a:spAutoFit/>
          </a:bodyPr>
          <a:lstStyle/>
          <a:p>
            <a:pPr lvl="0">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Lommen, 209 </a:t>
            </a:r>
            <a:r>
              <a:rPr lang="sv-SE" sz="1200">
                <a:solidFill>
                  <a:prstClr val="black"/>
                </a:solidFill>
              </a:rPr>
              <a:t>m² (BTA)</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Bildobjekt 11" descr="En bild som visar byggnad, hus&#10;&#10;Automatiskt genererad beskrivning">
            <a:extLst>
              <a:ext uri="{FF2B5EF4-FFF2-40B4-BE49-F238E27FC236}">
                <a16:creationId xmlns:a16="http://schemas.microsoft.com/office/drawing/2014/main" id="{2073850F-BC40-4B3F-8E79-88C8036990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244204" y="3790063"/>
            <a:ext cx="2740236" cy="1601871"/>
          </a:xfrm>
          <a:prstGeom prst="rect">
            <a:avLst/>
          </a:prstGeom>
        </p:spPr>
      </p:pic>
      <p:sp>
        <p:nvSpPr>
          <p:cNvPr id="13" name="textruta 12">
            <a:extLst>
              <a:ext uri="{FF2B5EF4-FFF2-40B4-BE49-F238E27FC236}">
                <a16:creationId xmlns:a16="http://schemas.microsoft.com/office/drawing/2014/main" id="{8B88587C-A2CC-455E-A71D-B85C0F92E220}"/>
              </a:ext>
            </a:extLst>
          </p:cNvPr>
          <p:cNvSpPr txBox="1"/>
          <p:nvPr/>
        </p:nvSpPr>
        <p:spPr>
          <a:xfrm>
            <a:off x="5646551" y="5306241"/>
            <a:ext cx="1866502" cy="276999"/>
          </a:xfrm>
          <a:prstGeom prst="rect">
            <a:avLst/>
          </a:prstGeom>
          <a:noFill/>
        </p:spPr>
        <p:txBody>
          <a:bodyPr wrap="square" rtlCol="0">
            <a:spAutoFit/>
          </a:bodyPr>
          <a:lstStyle/>
          <a:p>
            <a:pPr lvl="0">
              <a:defRPr/>
            </a:pPr>
            <a:r>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t>Tranan, 197 </a:t>
            </a:r>
            <a:r>
              <a:rPr lang="sv-SE" sz="1200">
                <a:solidFill>
                  <a:prstClr val="black"/>
                </a:solidFill>
              </a:rPr>
              <a:t>m² (BTA)</a:t>
            </a:r>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491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6926BACB-6628-4C28-8431-E0473B39B137}"/>
              </a:ext>
            </a:extLst>
          </p:cNvPr>
          <p:cNvSpPr>
            <a:spLocks noGrp="1"/>
          </p:cNvSpPr>
          <p:nvPr>
            <p:ph idx="1"/>
          </p:nvPr>
        </p:nvSpPr>
        <p:spPr>
          <a:xfrm>
            <a:off x="611186" y="1264024"/>
            <a:ext cx="7921625" cy="3898526"/>
          </a:xfrm>
        </p:spPr>
        <p:txBody>
          <a:bodyPr>
            <a:noAutofit/>
          </a:bodyPr>
          <a:lstStyle/>
          <a:p>
            <a:r>
              <a:rPr lang="sv-SE" sz="1400"/>
              <a:t>Beräknat A1-A3</a:t>
            </a:r>
          </a:p>
          <a:p>
            <a:pPr lvl="1"/>
            <a:r>
              <a:rPr lang="sv-SE" sz="1200"/>
              <a:t>Ej placerat på någon ort så A4 har inte beräknats. Inväntar schablon för transport av bodar och byggmaskiner.</a:t>
            </a:r>
          </a:p>
          <a:p>
            <a:pPr lvl="1"/>
            <a:r>
              <a:rPr lang="sv-SE" sz="1200"/>
              <a:t>Inväntar framtagande av schablonvärden för A5 gällande energi och bränsle samt avfallshantering.</a:t>
            </a:r>
          </a:p>
          <a:p>
            <a:r>
              <a:rPr lang="sv-SE" sz="1400"/>
              <a:t>Hela husets material beräknas enligt LCI</a:t>
            </a:r>
          </a:p>
          <a:p>
            <a:pPr lvl="1"/>
            <a:r>
              <a:rPr lang="sv-SE" sz="1200"/>
              <a:t>Ej medräknade material: installationer (VVS, el o tele), eldstad, vitvaror, porslin inkl. blandare, kök- och tvättstugeinredning, garderober, duschvägg, ytskikt på vägg o tak i torra utrymmen, målning (invändigt och utvändigt)</a:t>
            </a:r>
          </a:p>
          <a:p>
            <a:r>
              <a:rPr lang="sv-SE" sz="1400"/>
              <a:t>Allt byggmaterial som skickas till byggplats</a:t>
            </a:r>
          </a:p>
          <a:p>
            <a:pPr lvl="1"/>
            <a:r>
              <a:rPr lang="sv-SE" sz="1200"/>
              <a:t>A1-A3 inkluderar alltså allt spill. Ingen extra schablon för spill ska läggas till.</a:t>
            </a:r>
          </a:p>
          <a:p>
            <a:r>
              <a:rPr lang="sv-SE" sz="1400"/>
              <a:t>Grunden</a:t>
            </a:r>
          </a:p>
          <a:p>
            <a:pPr lvl="1"/>
            <a:r>
              <a:rPr lang="sv-SE" sz="1200"/>
              <a:t>Isolering, armering och betong har beräknats</a:t>
            </a:r>
          </a:p>
          <a:p>
            <a:pPr lvl="1"/>
            <a:r>
              <a:rPr lang="sv-SE" sz="1200"/>
              <a:t>Ej fyllnadsmassor och makadam</a:t>
            </a:r>
          </a:p>
          <a:p>
            <a:r>
              <a:rPr lang="sv-SE" sz="1400"/>
              <a:t>Om produktspecifik EPD inte funnits har beräkning gjorts enligt</a:t>
            </a:r>
          </a:p>
          <a:p>
            <a:pPr marL="685800" lvl="1" indent="-342900">
              <a:buFont typeface="+mj-lt"/>
              <a:buAutoNum type="arabicPeriod"/>
            </a:pPr>
            <a:r>
              <a:rPr lang="sv-SE" sz="1200"/>
              <a:t>EPD för likvärdig produkt på svenska marknaden</a:t>
            </a:r>
          </a:p>
          <a:p>
            <a:pPr marL="685800" lvl="1" indent="-342900">
              <a:buFont typeface="+mj-lt"/>
              <a:buAutoNum type="arabicPeriod"/>
            </a:pPr>
            <a:r>
              <a:rPr lang="sv-SE" sz="1200"/>
              <a:t>Generisk indata, främst från Boverkets databas</a:t>
            </a:r>
          </a:p>
          <a:p>
            <a:endParaRPr lang="sv-SE" sz="1400"/>
          </a:p>
        </p:txBody>
      </p:sp>
      <p:sp>
        <p:nvSpPr>
          <p:cNvPr id="3" name="Rubrik 2">
            <a:extLst>
              <a:ext uri="{FF2B5EF4-FFF2-40B4-BE49-F238E27FC236}">
                <a16:creationId xmlns:a16="http://schemas.microsoft.com/office/drawing/2014/main" id="{353EABB6-492D-43F8-95C3-4B6B48296341}"/>
              </a:ext>
            </a:extLst>
          </p:cNvPr>
          <p:cNvSpPr>
            <a:spLocks noGrp="1"/>
          </p:cNvSpPr>
          <p:nvPr>
            <p:ph type="title"/>
          </p:nvPr>
        </p:nvSpPr>
        <p:spPr>
          <a:xfrm>
            <a:off x="628650" y="403331"/>
            <a:ext cx="7886700" cy="762529"/>
          </a:xfrm>
        </p:spPr>
        <p:txBody>
          <a:bodyPr>
            <a:normAutofit/>
          </a:bodyPr>
          <a:lstStyle/>
          <a:p>
            <a:r>
              <a:rPr lang="sv-SE" sz="3200"/>
              <a:t>Avgränsningar</a:t>
            </a:r>
          </a:p>
        </p:txBody>
      </p:sp>
    </p:spTree>
    <p:extLst>
      <p:ext uri="{BB962C8B-B14F-4D97-AF65-F5344CB8AC3E}">
        <p14:creationId xmlns:p14="http://schemas.microsoft.com/office/powerpoint/2010/main" val="264385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F38C41D-3669-4388-B1DE-1EDFC10F348F}"/>
              </a:ext>
            </a:extLst>
          </p:cNvPr>
          <p:cNvSpPr>
            <a:spLocks noGrp="1"/>
          </p:cNvSpPr>
          <p:nvPr>
            <p:ph idx="1"/>
          </p:nvPr>
        </p:nvSpPr>
        <p:spPr/>
        <p:txBody>
          <a:bodyPr/>
          <a:lstStyle/>
          <a:p>
            <a:pPr lvl="1"/>
            <a:r>
              <a:rPr lang="sv-SE"/>
              <a:t>Resultat för fyra referenshus</a:t>
            </a:r>
          </a:p>
        </p:txBody>
      </p:sp>
      <p:sp>
        <p:nvSpPr>
          <p:cNvPr id="3" name="Rubrik 2">
            <a:extLst>
              <a:ext uri="{FF2B5EF4-FFF2-40B4-BE49-F238E27FC236}">
                <a16:creationId xmlns:a16="http://schemas.microsoft.com/office/drawing/2014/main" id="{B7376D51-9D07-4B3C-B5A3-ED26889B3A26}"/>
              </a:ext>
            </a:extLst>
          </p:cNvPr>
          <p:cNvSpPr>
            <a:spLocks noGrp="1"/>
          </p:cNvSpPr>
          <p:nvPr>
            <p:ph type="title"/>
          </p:nvPr>
        </p:nvSpPr>
        <p:spPr/>
        <p:txBody>
          <a:bodyPr>
            <a:normAutofit/>
          </a:bodyPr>
          <a:lstStyle/>
          <a:p>
            <a:r>
              <a:rPr lang="sv-SE" sz="3200"/>
              <a:t>Resultat</a:t>
            </a:r>
          </a:p>
        </p:txBody>
      </p:sp>
      <p:graphicFrame>
        <p:nvGraphicFramePr>
          <p:cNvPr id="5" name="Tabell 5">
            <a:extLst>
              <a:ext uri="{FF2B5EF4-FFF2-40B4-BE49-F238E27FC236}">
                <a16:creationId xmlns:a16="http://schemas.microsoft.com/office/drawing/2014/main" id="{78DDBB5A-29C2-474E-AABD-16D18B0D0F12}"/>
              </a:ext>
            </a:extLst>
          </p:cNvPr>
          <p:cNvGraphicFramePr>
            <a:graphicFrameLocks noGrp="1"/>
          </p:cNvGraphicFramePr>
          <p:nvPr>
            <p:extLst>
              <p:ext uri="{D42A27DB-BD31-4B8C-83A1-F6EECF244321}">
                <p14:modId xmlns:p14="http://schemas.microsoft.com/office/powerpoint/2010/main" val="3385826472"/>
              </p:ext>
            </p:extLst>
          </p:nvPr>
        </p:nvGraphicFramePr>
        <p:xfrm>
          <a:off x="1604210" y="2208306"/>
          <a:ext cx="5309935" cy="1986280"/>
        </p:xfrm>
        <a:graphic>
          <a:graphicData uri="http://schemas.openxmlformats.org/drawingml/2006/table">
            <a:tbl>
              <a:tblPr firstRow="1" bandRow="1">
                <a:tableStyleId>{5C22544A-7EE6-4342-B048-85BDC9FD1C3A}</a:tableStyleId>
              </a:tblPr>
              <a:tblGrid>
                <a:gridCol w="1438443">
                  <a:extLst>
                    <a:ext uri="{9D8B030D-6E8A-4147-A177-3AD203B41FA5}">
                      <a16:colId xmlns:a16="http://schemas.microsoft.com/office/drawing/2014/main" val="1376478220"/>
                    </a:ext>
                  </a:extLst>
                </a:gridCol>
                <a:gridCol w="1058779">
                  <a:extLst>
                    <a:ext uri="{9D8B030D-6E8A-4147-A177-3AD203B41FA5}">
                      <a16:colId xmlns:a16="http://schemas.microsoft.com/office/drawing/2014/main" val="741685603"/>
                    </a:ext>
                  </a:extLst>
                </a:gridCol>
                <a:gridCol w="1360999">
                  <a:extLst>
                    <a:ext uri="{9D8B030D-6E8A-4147-A177-3AD203B41FA5}">
                      <a16:colId xmlns:a16="http://schemas.microsoft.com/office/drawing/2014/main" val="2679161713"/>
                    </a:ext>
                  </a:extLst>
                </a:gridCol>
                <a:gridCol w="1451714">
                  <a:extLst>
                    <a:ext uri="{9D8B030D-6E8A-4147-A177-3AD203B41FA5}">
                      <a16:colId xmlns:a16="http://schemas.microsoft.com/office/drawing/2014/main" val="2843360913"/>
                    </a:ext>
                  </a:extLst>
                </a:gridCol>
              </a:tblGrid>
              <a:tr h="370840">
                <a:tc>
                  <a:txBody>
                    <a:bodyPr/>
                    <a:lstStyle/>
                    <a:p>
                      <a:r>
                        <a:rPr lang="sv-SE"/>
                        <a:t>Husmodell</a:t>
                      </a:r>
                    </a:p>
                  </a:txBody>
                  <a:tcPr/>
                </a:tc>
                <a:tc>
                  <a:txBody>
                    <a:bodyPr/>
                    <a:lstStyle/>
                    <a:p>
                      <a:pPr algn="ctr"/>
                      <a:r>
                        <a:rPr lang="sv-SE"/>
                        <a:t>BTA (m²)</a:t>
                      </a:r>
                    </a:p>
                  </a:txBody>
                  <a:tcPr/>
                </a:tc>
                <a:tc>
                  <a:txBody>
                    <a:bodyPr/>
                    <a:lstStyle/>
                    <a:p>
                      <a:pPr algn="ctr"/>
                      <a:r>
                        <a:rPr lang="sv-SE"/>
                        <a:t>A1-A3 </a:t>
                      </a:r>
                    </a:p>
                    <a:p>
                      <a:pPr algn="ctr"/>
                      <a:r>
                        <a:rPr lang="sv-SE"/>
                        <a:t>(ton CO</a:t>
                      </a:r>
                      <a:r>
                        <a:rPr lang="sv-SE" baseline="-25000"/>
                        <a:t>2</a:t>
                      </a:r>
                      <a:r>
                        <a:rPr lang="sv-SE"/>
                        <a:t>e )</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sv-SE"/>
                        <a:t>A1-A3 </a:t>
                      </a:r>
                    </a:p>
                    <a:p>
                      <a:pPr marL="0" marR="0" lvl="0" indent="0" algn="ctr" defTabSz="685800" rtl="0" eaLnBrk="1" fontAlgn="auto" latinLnBrk="0" hangingPunct="1">
                        <a:lnSpc>
                          <a:spcPct val="100000"/>
                        </a:lnSpc>
                        <a:spcBef>
                          <a:spcPts val="0"/>
                        </a:spcBef>
                        <a:spcAft>
                          <a:spcPts val="0"/>
                        </a:spcAft>
                        <a:buClrTx/>
                        <a:buSzTx/>
                        <a:buFontTx/>
                        <a:buNone/>
                        <a:tabLst/>
                        <a:defRPr/>
                      </a:pPr>
                      <a:r>
                        <a:rPr lang="sv-SE"/>
                        <a:t>(kg CO</a:t>
                      </a:r>
                      <a:r>
                        <a:rPr lang="sv-SE" baseline="-25000"/>
                        <a:t>2</a:t>
                      </a:r>
                      <a:r>
                        <a:rPr lang="sv-SE"/>
                        <a:t>e/m</a:t>
                      </a:r>
                      <a:r>
                        <a:rPr lang="sv-SE" baseline="30000"/>
                        <a:t>2</a:t>
                      </a:r>
                      <a:r>
                        <a:rPr lang="sv-SE"/>
                        <a:t> BTA)</a:t>
                      </a:r>
                    </a:p>
                  </a:txBody>
                  <a:tcPr/>
                </a:tc>
                <a:extLst>
                  <a:ext uri="{0D108BD9-81ED-4DB2-BD59-A6C34878D82A}">
                    <a16:rowId xmlns:a16="http://schemas.microsoft.com/office/drawing/2014/main" val="2568520569"/>
                  </a:ext>
                </a:extLst>
              </a:tr>
              <a:tr h="370840">
                <a:tc>
                  <a:txBody>
                    <a:bodyPr/>
                    <a:lstStyle/>
                    <a:p>
                      <a:r>
                        <a:rPr lang="sv-SE"/>
                        <a:t>Tidlös 01</a:t>
                      </a:r>
                    </a:p>
                  </a:txBody>
                  <a:tcPr/>
                </a:tc>
                <a:tc>
                  <a:txBody>
                    <a:bodyPr/>
                    <a:lstStyle/>
                    <a:p>
                      <a:pPr algn="ctr"/>
                      <a:r>
                        <a:rPr lang="sv-SE"/>
                        <a:t>150</a:t>
                      </a:r>
                    </a:p>
                  </a:txBody>
                  <a:tcPr/>
                </a:tc>
                <a:tc>
                  <a:txBody>
                    <a:bodyPr/>
                    <a:lstStyle/>
                    <a:p>
                      <a:pPr algn="ctr"/>
                      <a:r>
                        <a:rPr lang="sv-SE"/>
                        <a:t>16,4</a:t>
                      </a:r>
                    </a:p>
                  </a:txBody>
                  <a:tcPr/>
                </a:tc>
                <a:tc>
                  <a:txBody>
                    <a:bodyPr/>
                    <a:lstStyle/>
                    <a:p>
                      <a:pPr algn="ctr"/>
                      <a:r>
                        <a:rPr lang="sv-SE"/>
                        <a:t>109</a:t>
                      </a:r>
                    </a:p>
                  </a:txBody>
                  <a:tcPr/>
                </a:tc>
                <a:extLst>
                  <a:ext uri="{0D108BD9-81ED-4DB2-BD59-A6C34878D82A}">
                    <a16:rowId xmlns:a16="http://schemas.microsoft.com/office/drawing/2014/main" val="258582230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a:t>Talgoxen</a:t>
                      </a:r>
                    </a:p>
                  </a:txBody>
                  <a:tcPr/>
                </a:tc>
                <a:tc>
                  <a:txBody>
                    <a:bodyPr/>
                    <a:lstStyle/>
                    <a:p>
                      <a:pPr algn="ctr"/>
                      <a:r>
                        <a:rPr lang="sv-SE"/>
                        <a:t>167</a:t>
                      </a:r>
                    </a:p>
                  </a:txBody>
                  <a:tcPr/>
                </a:tc>
                <a:tc>
                  <a:txBody>
                    <a:bodyPr/>
                    <a:lstStyle/>
                    <a:p>
                      <a:pPr algn="ctr"/>
                      <a:r>
                        <a:rPr lang="sv-SE"/>
                        <a:t>20,3</a:t>
                      </a:r>
                    </a:p>
                  </a:txBody>
                  <a:tcPr/>
                </a:tc>
                <a:tc>
                  <a:txBody>
                    <a:bodyPr/>
                    <a:lstStyle/>
                    <a:p>
                      <a:pPr algn="ctr"/>
                      <a:r>
                        <a:rPr lang="sv-SE"/>
                        <a:t>122</a:t>
                      </a:r>
                    </a:p>
                  </a:txBody>
                  <a:tcPr/>
                </a:tc>
                <a:extLst>
                  <a:ext uri="{0D108BD9-81ED-4DB2-BD59-A6C34878D82A}">
                    <a16:rowId xmlns:a16="http://schemas.microsoft.com/office/drawing/2014/main" val="728788528"/>
                  </a:ext>
                </a:extLst>
              </a:tr>
              <a:tr h="370840">
                <a:tc>
                  <a:txBody>
                    <a:bodyPr/>
                    <a:lstStyle/>
                    <a:p>
                      <a:r>
                        <a:rPr lang="sv-SE"/>
                        <a:t>Lommen</a:t>
                      </a:r>
                    </a:p>
                  </a:txBody>
                  <a:tcPr/>
                </a:tc>
                <a:tc>
                  <a:txBody>
                    <a:bodyPr/>
                    <a:lstStyle/>
                    <a:p>
                      <a:pPr algn="ctr"/>
                      <a:r>
                        <a:rPr lang="sv-SE"/>
                        <a:t>209</a:t>
                      </a:r>
                    </a:p>
                  </a:txBody>
                  <a:tcPr/>
                </a:tc>
                <a:tc>
                  <a:txBody>
                    <a:bodyPr/>
                    <a:lstStyle/>
                    <a:p>
                      <a:pPr algn="ctr"/>
                      <a:r>
                        <a:rPr lang="sv-SE"/>
                        <a:t>25,9</a:t>
                      </a:r>
                    </a:p>
                  </a:txBody>
                  <a:tcPr/>
                </a:tc>
                <a:tc>
                  <a:txBody>
                    <a:bodyPr/>
                    <a:lstStyle/>
                    <a:p>
                      <a:pPr algn="ctr"/>
                      <a:r>
                        <a:rPr lang="sv-SE"/>
                        <a:t>124</a:t>
                      </a:r>
                    </a:p>
                  </a:txBody>
                  <a:tcPr/>
                </a:tc>
                <a:extLst>
                  <a:ext uri="{0D108BD9-81ED-4DB2-BD59-A6C34878D82A}">
                    <a16:rowId xmlns:a16="http://schemas.microsoft.com/office/drawing/2014/main" val="3196045145"/>
                  </a:ext>
                </a:extLst>
              </a:tr>
              <a:tr h="370840">
                <a:tc>
                  <a:txBody>
                    <a:bodyPr/>
                    <a:lstStyle/>
                    <a:p>
                      <a:r>
                        <a:rPr lang="sv-SE"/>
                        <a:t>Tranan</a:t>
                      </a:r>
                    </a:p>
                  </a:txBody>
                  <a:tcPr/>
                </a:tc>
                <a:tc>
                  <a:txBody>
                    <a:bodyPr/>
                    <a:lstStyle/>
                    <a:p>
                      <a:pPr algn="ctr"/>
                      <a:r>
                        <a:rPr lang="sv-SE"/>
                        <a:t>197</a:t>
                      </a:r>
                    </a:p>
                  </a:txBody>
                  <a:tcPr/>
                </a:tc>
                <a:tc>
                  <a:txBody>
                    <a:bodyPr/>
                    <a:lstStyle/>
                    <a:p>
                      <a:pPr algn="ctr"/>
                      <a:r>
                        <a:rPr lang="sv-SE"/>
                        <a:t>18,5</a:t>
                      </a:r>
                    </a:p>
                  </a:txBody>
                  <a:tcPr/>
                </a:tc>
                <a:tc>
                  <a:txBody>
                    <a:bodyPr/>
                    <a:lstStyle/>
                    <a:p>
                      <a:pPr algn="ctr"/>
                      <a:r>
                        <a:rPr lang="sv-SE"/>
                        <a:t>94</a:t>
                      </a:r>
                    </a:p>
                  </a:txBody>
                  <a:tcPr/>
                </a:tc>
                <a:extLst>
                  <a:ext uri="{0D108BD9-81ED-4DB2-BD59-A6C34878D82A}">
                    <a16:rowId xmlns:a16="http://schemas.microsoft.com/office/drawing/2014/main" val="365115872"/>
                  </a:ext>
                </a:extLst>
              </a:tr>
            </a:tbl>
          </a:graphicData>
        </a:graphic>
      </p:graphicFrame>
    </p:spTree>
    <p:extLst>
      <p:ext uri="{BB962C8B-B14F-4D97-AF65-F5344CB8AC3E}">
        <p14:creationId xmlns:p14="http://schemas.microsoft.com/office/powerpoint/2010/main" val="1755744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F38C41D-3669-4388-B1DE-1EDFC10F348F}"/>
              </a:ext>
            </a:extLst>
          </p:cNvPr>
          <p:cNvSpPr>
            <a:spLocks noGrp="1"/>
          </p:cNvSpPr>
          <p:nvPr>
            <p:ph idx="1"/>
          </p:nvPr>
        </p:nvSpPr>
        <p:spPr/>
        <p:txBody>
          <a:bodyPr/>
          <a:lstStyle/>
          <a:p>
            <a:pPr lvl="1"/>
            <a:r>
              <a:rPr lang="sv-SE"/>
              <a:t>Cirkeldiagram för ett referenshus</a:t>
            </a:r>
          </a:p>
          <a:p>
            <a:pPr lvl="1"/>
            <a:endParaRPr lang="sv-SE"/>
          </a:p>
        </p:txBody>
      </p:sp>
      <p:sp>
        <p:nvSpPr>
          <p:cNvPr id="3" name="Rubrik 2">
            <a:extLst>
              <a:ext uri="{FF2B5EF4-FFF2-40B4-BE49-F238E27FC236}">
                <a16:creationId xmlns:a16="http://schemas.microsoft.com/office/drawing/2014/main" id="{B7376D51-9D07-4B3C-B5A3-ED26889B3A26}"/>
              </a:ext>
            </a:extLst>
          </p:cNvPr>
          <p:cNvSpPr>
            <a:spLocks noGrp="1"/>
          </p:cNvSpPr>
          <p:nvPr>
            <p:ph type="title"/>
          </p:nvPr>
        </p:nvSpPr>
        <p:spPr/>
        <p:txBody>
          <a:bodyPr>
            <a:normAutofit/>
          </a:bodyPr>
          <a:lstStyle/>
          <a:p>
            <a:r>
              <a:rPr lang="sv-SE" sz="3200"/>
              <a:t>Resultat</a:t>
            </a:r>
          </a:p>
        </p:txBody>
      </p:sp>
      <p:graphicFrame>
        <p:nvGraphicFramePr>
          <p:cNvPr id="7" name="Diagram 6">
            <a:extLst>
              <a:ext uri="{FF2B5EF4-FFF2-40B4-BE49-F238E27FC236}">
                <a16:creationId xmlns:a16="http://schemas.microsoft.com/office/drawing/2014/main" id="{E82A9445-BFC0-4F17-B9F4-2E7BF733E7D5}"/>
              </a:ext>
            </a:extLst>
          </p:cNvPr>
          <p:cNvGraphicFramePr/>
          <p:nvPr>
            <p:extLst>
              <p:ext uri="{D42A27DB-BD31-4B8C-83A1-F6EECF244321}">
                <p14:modId xmlns:p14="http://schemas.microsoft.com/office/powerpoint/2010/main" val="4106525391"/>
              </p:ext>
            </p:extLst>
          </p:nvPr>
        </p:nvGraphicFramePr>
        <p:xfrm>
          <a:off x="2124633" y="1260182"/>
          <a:ext cx="7818505" cy="41505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6554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8621E9B-268C-4395-A89B-21FF4966279F}"/>
              </a:ext>
            </a:extLst>
          </p:cNvPr>
          <p:cNvSpPr>
            <a:spLocks noGrp="1"/>
          </p:cNvSpPr>
          <p:nvPr>
            <p:ph idx="1"/>
          </p:nvPr>
        </p:nvSpPr>
        <p:spPr/>
        <p:txBody>
          <a:bodyPr>
            <a:normAutofit/>
          </a:bodyPr>
          <a:lstStyle/>
          <a:p>
            <a:r>
              <a:rPr lang="sv-SE" sz="1600"/>
              <a:t>Målet är att automatisera processen och undvika manuellt arbete</a:t>
            </a:r>
          </a:p>
          <a:p>
            <a:pPr lvl="1"/>
            <a:r>
              <a:rPr lang="sv-SE" sz="1400"/>
              <a:t>Med </a:t>
            </a:r>
            <a:r>
              <a:rPr lang="sv-SE" sz="1400" err="1"/>
              <a:t>Revit</a:t>
            </a:r>
            <a:r>
              <a:rPr lang="sv-SE" sz="1400"/>
              <a:t> kopplat troligtvis till </a:t>
            </a:r>
            <a:r>
              <a:rPr lang="sv-SE" sz="1400" err="1"/>
              <a:t>OneClickLCA</a:t>
            </a:r>
            <a:endParaRPr lang="sv-SE" sz="1400"/>
          </a:p>
          <a:p>
            <a:pPr lvl="1"/>
            <a:r>
              <a:rPr lang="sv-SE" sz="1400"/>
              <a:t>Bygga ut systemet för att hämta data från övriga interna system</a:t>
            </a:r>
          </a:p>
          <a:p>
            <a:pPr lvl="1"/>
            <a:r>
              <a:rPr lang="sv-SE" sz="1400"/>
              <a:t>Med </a:t>
            </a:r>
            <a:r>
              <a:rPr lang="sv-SE" sz="1400" err="1"/>
              <a:t>OneClickLCA</a:t>
            </a:r>
            <a:r>
              <a:rPr lang="sv-SE" sz="1400"/>
              <a:t> ta fram beräkning enligt både Boverkets klimatdeklaration och EN15978</a:t>
            </a:r>
          </a:p>
          <a:p>
            <a:pPr lvl="1"/>
            <a:r>
              <a:rPr lang="sv-SE" sz="1400"/>
              <a:t>Slutlig beräkning tas fram när husets konstruktion är helt färdig och ingående material är mängdberäknat</a:t>
            </a:r>
          </a:p>
          <a:p>
            <a:r>
              <a:rPr lang="sv-SE" sz="1600"/>
              <a:t>Syftet att räkna enligt EN15978 är att ta reda på klimatpåverkan från fler delar och fler skeden (moduler) i de levererade husen vilket sedan kommer användas till</a:t>
            </a:r>
          </a:p>
          <a:p>
            <a:pPr lvl="1"/>
            <a:r>
              <a:rPr lang="sv-SE" sz="1400"/>
              <a:t>företagets klimatredovisning enligt GHG-protokollet</a:t>
            </a:r>
          </a:p>
          <a:p>
            <a:pPr lvl="1"/>
            <a:r>
              <a:rPr lang="sv-SE" sz="1400"/>
              <a:t>interna arbete med att förändra vår produkt för en minskad klimatpåverkan</a:t>
            </a:r>
          </a:p>
          <a:p>
            <a:pPr lvl="1"/>
            <a:endParaRPr lang="sv-SE" sz="1400"/>
          </a:p>
        </p:txBody>
      </p:sp>
      <p:sp>
        <p:nvSpPr>
          <p:cNvPr id="3" name="Rubrik 2">
            <a:extLst>
              <a:ext uri="{FF2B5EF4-FFF2-40B4-BE49-F238E27FC236}">
                <a16:creationId xmlns:a16="http://schemas.microsoft.com/office/drawing/2014/main" id="{1146A2EC-C78A-4F77-BD78-A6142BADB08F}"/>
              </a:ext>
            </a:extLst>
          </p:cNvPr>
          <p:cNvSpPr>
            <a:spLocks noGrp="1"/>
          </p:cNvSpPr>
          <p:nvPr>
            <p:ph type="title"/>
          </p:nvPr>
        </p:nvSpPr>
        <p:spPr/>
        <p:txBody>
          <a:bodyPr>
            <a:normAutofit/>
          </a:bodyPr>
          <a:lstStyle/>
          <a:p>
            <a:r>
              <a:rPr lang="sv-SE" sz="3200"/>
              <a:t>Företagets process</a:t>
            </a:r>
          </a:p>
        </p:txBody>
      </p:sp>
    </p:spTree>
    <p:extLst>
      <p:ext uri="{BB962C8B-B14F-4D97-AF65-F5344CB8AC3E}">
        <p14:creationId xmlns:p14="http://schemas.microsoft.com/office/powerpoint/2010/main" val="426652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59335E2-4FAE-4935-8BED-68A9236B4FD6}"/>
              </a:ext>
            </a:extLst>
          </p:cNvPr>
          <p:cNvSpPr>
            <a:spLocks noGrp="1"/>
          </p:cNvSpPr>
          <p:nvPr>
            <p:ph idx="1"/>
          </p:nvPr>
        </p:nvSpPr>
        <p:spPr/>
        <p:txBody>
          <a:bodyPr>
            <a:normAutofit/>
          </a:bodyPr>
          <a:lstStyle/>
          <a:p>
            <a:r>
              <a:rPr lang="sv-SE" sz="1600">
                <a:latin typeface="Helvetica" panose="020B0604020202020204" pitchFamily="34" charset="0"/>
                <a:cs typeface="Helvetica" panose="020B0604020202020204" pitchFamily="34" charset="0"/>
              </a:rPr>
              <a:t>Brist på framtagna EPD:er</a:t>
            </a:r>
          </a:p>
          <a:p>
            <a:pPr lvl="1"/>
            <a:r>
              <a:rPr lang="sv-SE" sz="1400">
                <a:latin typeface="Helvetica" panose="020B0604020202020204" pitchFamily="34" charset="0"/>
                <a:cs typeface="Helvetica" panose="020B0604020202020204" pitchFamily="34" charset="0"/>
              </a:rPr>
              <a:t>Lösning nu: använda jämförbara leverantörers produkter i beräkningen eller generisk data</a:t>
            </a:r>
          </a:p>
          <a:p>
            <a:pPr lvl="1"/>
            <a:r>
              <a:rPr lang="sv-SE" sz="1400">
                <a:latin typeface="Helvetica" panose="020B0604020202020204" pitchFamily="34" charset="0"/>
                <a:cs typeface="Helvetica" panose="020B0604020202020204" pitchFamily="34" charset="0"/>
              </a:rPr>
              <a:t>Lösning på sikt: dialog och eventuellt kravställning till leverantör att ta fram EPD</a:t>
            </a:r>
          </a:p>
          <a:p>
            <a:r>
              <a:rPr lang="sv-SE" sz="1600">
                <a:latin typeface="Helvetica" panose="020B0604020202020204" pitchFamily="34" charset="0"/>
                <a:cs typeface="Helvetica" panose="020B0604020202020204" pitchFamily="34" charset="0"/>
              </a:rPr>
              <a:t>Ta fram mängder för material som vi inte </a:t>
            </a:r>
            <a:r>
              <a:rPr lang="sv-SE" sz="1600" err="1">
                <a:latin typeface="Helvetica" panose="020B0604020202020204" pitchFamily="34" charset="0"/>
                <a:cs typeface="Helvetica" panose="020B0604020202020204" pitchFamily="34" charset="0"/>
              </a:rPr>
              <a:t>mängdberäknar</a:t>
            </a:r>
            <a:r>
              <a:rPr lang="sv-SE" sz="1600">
                <a:latin typeface="Helvetica" panose="020B0604020202020204" pitchFamily="34" charset="0"/>
                <a:cs typeface="Helvetica" panose="020B0604020202020204" pitchFamily="34" charset="0"/>
              </a:rPr>
              <a:t> själva</a:t>
            </a:r>
          </a:p>
          <a:p>
            <a:pPr lvl="1"/>
            <a:r>
              <a:rPr lang="sv-SE" sz="1400">
                <a:latin typeface="Helvetica" panose="020B0604020202020204" pitchFamily="34" charset="0"/>
                <a:cs typeface="Helvetica" panose="020B0604020202020204" pitchFamily="34" charset="0"/>
              </a:rPr>
              <a:t>Lösning nu: manuellt beräkna med Excel-mallar</a:t>
            </a:r>
          </a:p>
          <a:p>
            <a:pPr lvl="1"/>
            <a:r>
              <a:rPr lang="sv-SE" sz="1400">
                <a:latin typeface="Helvetica" panose="020B0604020202020204" pitchFamily="34" charset="0"/>
                <a:cs typeface="Helvetica" panose="020B0604020202020204" pitchFamily="34" charset="0"/>
              </a:rPr>
              <a:t>Lösning på sikt: </a:t>
            </a:r>
          </a:p>
          <a:p>
            <a:pPr lvl="2"/>
            <a:r>
              <a:rPr lang="sv-SE" sz="1200">
                <a:latin typeface="Helvetica" panose="020B0604020202020204" pitchFamily="34" charset="0"/>
                <a:cs typeface="Helvetica" panose="020B0604020202020204" pitchFamily="34" charset="0"/>
              </a:rPr>
              <a:t>hitta egna beräkningsmetoder för att automatisera beräkningen</a:t>
            </a:r>
          </a:p>
          <a:p>
            <a:pPr lvl="2"/>
            <a:r>
              <a:rPr lang="sv-SE" sz="1200">
                <a:latin typeface="Helvetica" panose="020B0604020202020204" pitchFamily="34" charset="0"/>
                <a:cs typeface="Helvetica" panose="020B0604020202020204" pitchFamily="34" charset="0"/>
              </a:rPr>
              <a:t>dialog med leverantör om att även inkludera uppgifter om t.ex. vikt på en produkt i sina underlag</a:t>
            </a:r>
          </a:p>
          <a:p>
            <a:r>
              <a:rPr lang="sv-SE" sz="1600">
                <a:latin typeface="Helvetica" panose="020B0604020202020204" pitchFamily="34" charset="0"/>
                <a:cs typeface="Helvetica" panose="020B0604020202020204" pitchFamily="34" charset="0"/>
              </a:rPr>
              <a:t>Förankra regelverket och arbetsflödet med klimatberäkningar i organisationen</a:t>
            </a:r>
          </a:p>
          <a:p>
            <a:pPr lvl="1"/>
            <a:r>
              <a:rPr lang="sv-SE" sz="1400">
                <a:latin typeface="Helvetica" panose="020B0604020202020204" pitchFamily="34" charset="0"/>
                <a:cs typeface="Helvetica" panose="020B0604020202020204" pitchFamily="34" charset="0"/>
              </a:rPr>
              <a:t>Lösning: utbildning och information</a:t>
            </a:r>
          </a:p>
        </p:txBody>
      </p:sp>
      <p:sp>
        <p:nvSpPr>
          <p:cNvPr id="3" name="Rubrik 2">
            <a:extLst>
              <a:ext uri="{FF2B5EF4-FFF2-40B4-BE49-F238E27FC236}">
                <a16:creationId xmlns:a16="http://schemas.microsoft.com/office/drawing/2014/main" id="{28E2E4E3-0B6B-4966-ADF2-D05A872A3A42}"/>
              </a:ext>
            </a:extLst>
          </p:cNvPr>
          <p:cNvSpPr>
            <a:spLocks noGrp="1"/>
          </p:cNvSpPr>
          <p:nvPr>
            <p:ph type="title"/>
          </p:nvPr>
        </p:nvSpPr>
        <p:spPr/>
        <p:txBody>
          <a:bodyPr>
            <a:normAutofit/>
          </a:bodyPr>
          <a:lstStyle/>
          <a:p>
            <a:r>
              <a:rPr lang="sv-SE" sz="3200"/>
              <a:t>Utmaningar</a:t>
            </a:r>
          </a:p>
        </p:txBody>
      </p:sp>
    </p:spTree>
    <p:extLst>
      <p:ext uri="{BB962C8B-B14F-4D97-AF65-F5344CB8AC3E}">
        <p14:creationId xmlns:p14="http://schemas.microsoft.com/office/powerpoint/2010/main" val="6614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59335E2-4FAE-4935-8BED-68A9236B4FD6}"/>
              </a:ext>
            </a:extLst>
          </p:cNvPr>
          <p:cNvSpPr>
            <a:spLocks noGrp="1"/>
          </p:cNvSpPr>
          <p:nvPr>
            <p:ph idx="1"/>
          </p:nvPr>
        </p:nvSpPr>
        <p:spPr/>
        <p:txBody>
          <a:bodyPr>
            <a:normAutofit/>
          </a:bodyPr>
          <a:lstStyle/>
          <a:p>
            <a:r>
              <a:rPr lang="sv-SE" sz="1600">
                <a:latin typeface="Helvetica" panose="020B0604020202020204" pitchFamily="34" charset="0"/>
                <a:cs typeface="Helvetica" panose="020B0604020202020204" pitchFamily="34" charset="0"/>
              </a:rPr>
              <a:t>Hög tidsåtgång för beräkningar under en övergångsperiod innan automatiseringen av beräkningsprocessen är framtagen</a:t>
            </a:r>
          </a:p>
          <a:p>
            <a:pPr lvl="1"/>
            <a:r>
              <a:rPr lang="sv-SE" sz="1400">
                <a:latin typeface="Helvetica" panose="020B0604020202020204" pitchFamily="34" charset="0"/>
                <a:cs typeface="Helvetica" panose="020B0604020202020204" pitchFamily="34" charset="0"/>
              </a:rPr>
              <a:t>Lösning: kommer troligen vara en utmaning tills en automatisering är på plats</a:t>
            </a:r>
          </a:p>
          <a:p>
            <a:r>
              <a:rPr lang="sv-SE" sz="1600">
                <a:latin typeface="Helvetica" panose="020B0604020202020204" pitchFamily="34" charset="0"/>
                <a:cs typeface="Helvetica" panose="020B0604020202020204" pitchFamily="34" charset="0"/>
              </a:rPr>
              <a:t>Bevakning av uppdaterade och nytillkomna EPD:er </a:t>
            </a:r>
          </a:p>
          <a:p>
            <a:pPr lvl="1"/>
            <a:r>
              <a:rPr lang="sv-SE" sz="1400">
                <a:latin typeface="Helvetica" panose="020B0604020202020204" pitchFamily="34" charset="0"/>
                <a:cs typeface="Helvetica" panose="020B0604020202020204" pitchFamily="34" charset="0"/>
              </a:rPr>
              <a:t>Lösning: </a:t>
            </a:r>
          </a:p>
          <a:p>
            <a:pPr lvl="2"/>
            <a:r>
              <a:rPr lang="sv-SE" sz="1200">
                <a:latin typeface="Helvetica" panose="020B0604020202020204" pitchFamily="34" charset="0"/>
                <a:cs typeface="Helvetica" panose="020B0604020202020204" pitchFamily="34" charset="0"/>
              </a:rPr>
              <a:t>använd programvara där detta ingår i licensen</a:t>
            </a:r>
          </a:p>
          <a:p>
            <a:pPr lvl="2"/>
            <a:r>
              <a:rPr lang="sv-SE" sz="1200">
                <a:latin typeface="Helvetica" panose="020B0604020202020204" pitchFamily="34" charset="0"/>
                <a:cs typeface="Helvetica" panose="020B0604020202020204" pitchFamily="34" charset="0"/>
              </a:rPr>
              <a:t>rutin för att manuellt bevaka databaser</a:t>
            </a:r>
          </a:p>
          <a:p>
            <a:pPr lvl="2"/>
            <a:r>
              <a:rPr lang="sv-SE" sz="1200">
                <a:latin typeface="Helvetica" panose="020B0604020202020204" pitchFamily="34" charset="0"/>
                <a:cs typeface="Helvetica" panose="020B0604020202020204" pitchFamily="34" charset="0"/>
              </a:rPr>
              <a:t>endast räkna med generisk data från Boverket</a:t>
            </a:r>
          </a:p>
          <a:p>
            <a:pPr marL="0" indent="0">
              <a:buNone/>
            </a:pPr>
            <a:endParaRPr lang="sv-SE" sz="1600"/>
          </a:p>
        </p:txBody>
      </p:sp>
      <p:sp>
        <p:nvSpPr>
          <p:cNvPr id="3" name="Rubrik 2">
            <a:extLst>
              <a:ext uri="{FF2B5EF4-FFF2-40B4-BE49-F238E27FC236}">
                <a16:creationId xmlns:a16="http://schemas.microsoft.com/office/drawing/2014/main" id="{28E2E4E3-0B6B-4966-ADF2-D05A872A3A42}"/>
              </a:ext>
            </a:extLst>
          </p:cNvPr>
          <p:cNvSpPr>
            <a:spLocks noGrp="1"/>
          </p:cNvSpPr>
          <p:nvPr>
            <p:ph type="title"/>
          </p:nvPr>
        </p:nvSpPr>
        <p:spPr/>
        <p:txBody>
          <a:bodyPr>
            <a:normAutofit/>
          </a:bodyPr>
          <a:lstStyle/>
          <a:p>
            <a:r>
              <a:rPr lang="sv-SE" sz="3200"/>
              <a:t>Utmaningar</a:t>
            </a:r>
          </a:p>
        </p:txBody>
      </p:sp>
    </p:spTree>
    <p:extLst>
      <p:ext uri="{BB962C8B-B14F-4D97-AF65-F5344CB8AC3E}">
        <p14:creationId xmlns:p14="http://schemas.microsoft.com/office/powerpoint/2010/main" val="2094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E104090E-8329-48C6-A738-2BCACAB884A0}"/>
              </a:ext>
            </a:extLst>
          </p:cNvPr>
          <p:cNvSpPr>
            <a:spLocks noGrp="1"/>
          </p:cNvSpPr>
          <p:nvPr>
            <p:ph idx="1"/>
          </p:nvPr>
        </p:nvSpPr>
        <p:spPr>
          <a:xfrm>
            <a:off x="611186" y="1408907"/>
            <a:ext cx="7921625" cy="3753643"/>
          </a:xfrm>
        </p:spPr>
        <p:txBody>
          <a:bodyPr>
            <a:normAutofit/>
          </a:bodyPr>
          <a:lstStyle/>
          <a:p>
            <a:r>
              <a:rPr lang="sv-SE" sz="1600"/>
              <a:t>Viktigt att göra en LCI i ett tidigt skede. Ger en bra bild över vad som behöver göras framåt</a:t>
            </a:r>
          </a:p>
          <a:p>
            <a:r>
              <a:rPr lang="sv-SE" sz="1600"/>
              <a:t>Svårt att tolka och jämföra EPD:er. Viktigt att beakta funktionell enhet</a:t>
            </a:r>
          </a:p>
          <a:p>
            <a:r>
              <a:rPr lang="sv-SE" sz="1600"/>
              <a:t>Väl investerad tid att först läsa in sig på regelverk och metodik för LCA och EPD för att få en allmän kunskap på området.</a:t>
            </a:r>
          </a:p>
          <a:p>
            <a:r>
              <a:rPr lang="sv-SE" sz="1600"/>
              <a:t>Klimatdeklaration från Boverket fokuserar endast på klimatpåverkan från växthusgaser (GWP) medan en LCA enligt 15978 kan fokusera på annat som t.ex. försurning (AP)</a:t>
            </a:r>
          </a:p>
          <a:p>
            <a:r>
              <a:rPr lang="sv-SE" sz="1600"/>
              <a:t>Beroende på beräkningsperiod kan olika materials påverkan förändras relativt sett. Ju längre period desto större påverkan från energianvändning </a:t>
            </a:r>
          </a:p>
          <a:p>
            <a:r>
              <a:rPr lang="sv-SE" sz="1600"/>
              <a:t>Utbilda och informera internt på företaget om vikten av klimatberäkningar så tidigt som möjligt</a:t>
            </a:r>
          </a:p>
        </p:txBody>
      </p:sp>
      <p:sp>
        <p:nvSpPr>
          <p:cNvPr id="3" name="Rubrik 2">
            <a:extLst>
              <a:ext uri="{FF2B5EF4-FFF2-40B4-BE49-F238E27FC236}">
                <a16:creationId xmlns:a16="http://schemas.microsoft.com/office/drawing/2014/main" id="{34C8B3F4-00BE-4B4D-AAA4-F2D17A86ACC8}"/>
              </a:ext>
            </a:extLst>
          </p:cNvPr>
          <p:cNvSpPr>
            <a:spLocks noGrp="1"/>
          </p:cNvSpPr>
          <p:nvPr>
            <p:ph type="title"/>
          </p:nvPr>
        </p:nvSpPr>
        <p:spPr/>
        <p:txBody>
          <a:bodyPr>
            <a:normAutofit/>
          </a:bodyPr>
          <a:lstStyle/>
          <a:p>
            <a:r>
              <a:rPr lang="sv-SE" sz="3200"/>
              <a:t>Andra viktiga lärdomar</a:t>
            </a:r>
          </a:p>
        </p:txBody>
      </p:sp>
    </p:spTree>
    <p:extLst>
      <p:ext uri="{BB962C8B-B14F-4D97-AF65-F5344CB8AC3E}">
        <p14:creationId xmlns:p14="http://schemas.microsoft.com/office/powerpoint/2010/main" val="27300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6E61EE35-17CD-4E07-9C5F-D4765A2EB459}"/>
              </a:ext>
            </a:extLst>
          </p:cNvPr>
          <p:cNvSpPr>
            <a:spLocks noGrp="1"/>
          </p:cNvSpPr>
          <p:nvPr>
            <p:ph idx="1"/>
          </p:nvPr>
        </p:nvSpPr>
        <p:spPr/>
        <p:txBody>
          <a:bodyPr>
            <a:normAutofit/>
          </a:bodyPr>
          <a:lstStyle/>
          <a:p>
            <a:r>
              <a:rPr lang="sv-SE" sz="1600">
                <a:solidFill>
                  <a:srgbClr val="000000"/>
                </a:solidFill>
                <a:latin typeface="Helvetica" panose="020B0604020202020204" pitchFamily="34" charset="0"/>
                <a:cs typeface="Helvetica" panose="020B0604020202020204" pitchFamily="34" charset="0"/>
              </a:rPr>
              <a:t>Nov 2019 – Sep 2021</a:t>
            </a:r>
          </a:p>
          <a:p>
            <a:r>
              <a:rPr lang="sv-SE" sz="1600">
                <a:solidFill>
                  <a:srgbClr val="000000"/>
                </a:solidFill>
                <a:latin typeface="Helvetica" panose="020B0604020202020204" pitchFamily="34" charset="0"/>
                <a:cs typeface="Helvetica" panose="020B0604020202020204" pitchFamily="34" charset="0"/>
              </a:rPr>
              <a:t>Projektet finansierat av Energimyndigheten samt av deltagande parter</a:t>
            </a:r>
          </a:p>
          <a:p>
            <a:r>
              <a:rPr lang="sv-SE" sz="1600">
                <a:solidFill>
                  <a:srgbClr val="000000"/>
                </a:solidFill>
                <a:latin typeface="Helvetica" panose="020B0604020202020204" pitchFamily="34" charset="0"/>
                <a:cs typeface="Helvetica" panose="020B0604020202020204" pitchFamily="34" charset="0"/>
              </a:rPr>
              <a:t>Projektparter:</a:t>
            </a:r>
          </a:p>
          <a:p>
            <a:pPr lvl="1"/>
            <a:r>
              <a:rPr lang="sv-SE" sz="1400">
                <a:solidFill>
                  <a:srgbClr val="000000"/>
                </a:solidFill>
                <a:latin typeface="Helvetica" panose="020B0604020202020204" pitchFamily="34" charset="0"/>
                <a:cs typeface="Helvetica" panose="020B0604020202020204" pitchFamily="34" charset="0"/>
              </a:rPr>
              <a:t>TMF (Trä- och möbelföretagen)</a:t>
            </a:r>
          </a:p>
          <a:p>
            <a:pPr lvl="1"/>
            <a:r>
              <a:rPr lang="sv-SE" sz="1400">
                <a:solidFill>
                  <a:srgbClr val="000000"/>
                </a:solidFill>
                <a:latin typeface="Helvetica" panose="020B0604020202020204" pitchFamily="34" charset="0"/>
                <a:cs typeface="Helvetica" panose="020B0604020202020204" pitchFamily="34" charset="0"/>
              </a:rPr>
              <a:t>Fiskarhedenvillan</a:t>
            </a:r>
          </a:p>
          <a:p>
            <a:pPr lvl="1"/>
            <a:r>
              <a:rPr lang="sv-SE" sz="1400">
                <a:solidFill>
                  <a:srgbClr val="000000"/>
                </a:solidFill>
                <a:latin typeface="Helvetica" panose="020B0604020202020204" pitchFamily="34" charset="0"/>
                <a:cs typeface="Helvetica" panose="020B0604020202020204" pitchFamily="34" charset="0"/>
              </a:rPr>
              <a:t>Derome</a:t>
            </a:r>
          </a:p>
          <a:p>
            <a:pPr lvl="1"/>
            <a:r>
              <a:rPr lang="sv-SE" sz="1400">
                <a:solidFill>
                  <a:srgbClr val="000000"/>
                </a:solidFill>
                <a:latin typeface="Helvetica" panose="020B0604020202020204" pitchFamily="34" charset="0"/>
                <a:cs typeface="Helvetica" panose="020B0604020202020204" pitchFamily="34" charset="0"/>
              </a:rPr>
              <a:t>Trivselhus</a:t>
            </a:r>
          </a:p>
          <a:p>
            <a:pPr lvl="1"/>
            <a:r>
              <a:rPr lang="sv-SE" sz="1400">
                <a:solidFill>
                  <a:srgbClr val="000000"/>
                </a:solidFill>
                <a:latin typeface="Helvetica" panose="020B0604020202020204" pitchFamily="34" charset="0"/>
                <a:cs typeface="Helvetica" panose="020B0604020202020204" pitchFamily="34" charset="0"/>
              </a:rPr>
              <a:t>WSP</a:t>
            </a:r>
          </a:p>
          <a:p>
            <a:pPr lvl="1"/>
            <a:r>
              <a:rPr lang="sv-SE" sz="1400">
                <a:solidFill>
                  <a:srgbClr val="000000"/>
                </a:solidFill>
                <a:latin typeface="Helvetica" panose="020B0604020202020204" pitchFamily="34" charset="0"/>
                <a:cs typeface="Helvetica" panose="020B0604020202020204" pitchFamily="34" charset="0"/>
              </a:rPr>
              <a:t>IVL Svenska Miljöinstitutet</a:t>
            </a:r>
          </a:p>
          <a:p>
            <a:pPr lvl="1"/>
            <a:r>
              <a:rPr lang="sv-SE" sz="1400">
                <a:solidFill>
                  <a:srgbClr val="000000"/>
                </a:solidFill>
                <a:latin typeface="Helvetica" panose="020B0604020202020204" pitchFamily="34" charset="0"/>
                <a:cs typeface="Helvetica" panose="020B0604020202020204" pitchFamily="34" charset="0"/>
              </a:rPr>
              <a:t>KTH</a:t>
            </a:r>
          </a:p>
        </p:txBody>
      </p:sp>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Om projektet</a:t>
            </a:r>
          </a:p>
        </p:txBody>
      </p:sp>
      <p:pic>
        <p:nvPicPr>
          <p:cNvPr id="5" name="Bildobjekt 4">
            <a:extLst>
              <a:ext uri="{FF2B5EF4-FFF2-40B4-BE49-F238E27FC236}">
                <a16:creationId xmlns:a16="http://schemas.microsoft.com/office/drawing/2014/main" id="{193074E4-8A26-4261-B494-41C6A9DFB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342" y="4133251"/>
            <a:ext cx="1080000" cy="1080000"/>
          </a:xfrm>
          <a:prstGeom prst="rect">
            <a:avLst/>
          </a:prstGeom>
        </p:spPr>
      </p:pic>
      <p:pic>
        <p:nvPicPr>
          <p:cNvPr id="6" name="Bildobjekt 5">
            <a:extLst>
              <a:ext uri="{FF2B5EF4-FFF2-40B4-BE49-F238E27FC236}">
                <a16:creationId xmlns:a16="http://schemas.microsoft.com/office/drawing/2014/main" id="{92C46658-7A9D-483F-B94D-4C13B7B0B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258" y="3936876"/>
            <a:ext cx="1268455" cy="252000"/>
          </a:xfrm>
          <a:prstGeom prst="rect">
            <a:avLst/>
          </a:prstGeom>
        </p:spPr>
      </p:pic>
      <p:pic>
        <p:nvPicPr>
          <p:cNvPr id="7" name="Bildobjekt 6">
            <a:extLst>
              <a:ext uri="{FF2B5EF4-FFF2-40B4-BE49-F238E27FC236}">
                <a16:creationId xmlns:a16="http://schemas.microsoft.com/office/drawing/2014/main" id="{3FFD9B36-2D6B-4A6B-AB4A-9A79E0FF2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732" y="3423663"/>
            <a:ext cx="2607512" cy="252000"/>
          </a:xfrm>
          <a:prstGeom prst="rect">
            <a:avLst/>
          </a:prstGeom>
        </p:spPr>
      </p:pic>
      <p:pic>
        <p:nvPicPr>
          <p:cNvPr id="8" name="Platshållare för innehåll 7">
            <a:extLst>
              <a:ext uri="{FF2B5EF4-FFF2-40B4-BE49-F238E27FC236}">
                <a16:creationId xmlns:a16="http://schemas.microsoft.com/office/drawing/2014/main" id="{D10FF9E9-D75D-499F-BA0E-D671B08FE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342" y="3224961"/>
            <a:ext cx="1080000" cy="755097"/>
          </a:xfrm>
          <a:prstGeom prst="rect">
            <a:avLst/>
          </a:prstGeom>
        </p:spPr>
      </p:pic>
      <p:pic>
        <p:nvPicPr>
          <p:cNvPr id="1026" name="Picture 2" descr="Hustillverkare Trivselhus – Bygga nytt hus &amp;amp; villa">
            <a:extLst>
              <a:ext uri="{FF2B5EF4-FFF2-40B4-BE49-F238E27FC236}">
                <a16:creationId xmlns:a16="http://schemas.microsoft.com/office/drawing/2014/main" id="{681F80DF-5593-4FFA-B94F-174B095191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72" t="36626" r="15314" b="36272"/>
          <a:stretch/>
        </p:blipFill>
        <p:spPr bwMode="auto">
          <a:xfrm>
            <a:off x="4948968" y="4450089"/>
            <a:ext cx="1673033" cy="3434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47CDCE-DCE4-4E2F-9EDC-231B0640F9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6342" y="2557456"/>
            <a:ext cx="1080000" cy="5143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806FE3B-D956-416B-B847-15D036AA1D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938" y="2509913"/>
            <a:ext cx="1705092" cy="83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0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p:txBody>
          <a:bodyPr/>
          <a:lstStyle/>
          <a:p>
            <a:r>
              <a:rPr lang="sv-SE"/>
              <a:t>Lärdomar från projektet</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a:xfrm>
            <a:off x="468000" y="2772000"/>
            <a:ext cx="3718800" cy="1990800"/>
          </a:xfrm>
        </p:spPr>
        <p:txBody>
          <a:bodyPr>
            <a:normAutofit/>
          </a:bodyPr>
          <a:lstStyle/>
          <a:p>
            <a:pPr marL="342900" indent="-342900" algn="l">
              <a:lnSpc>
                <a:spcPct val="100000"/>
              </a:lnSpc>
              <a:spcBef>
                <a:spcPts val="0"/>
              </a:spcBef>
              <a:buFont typeface="Arial" panose="020B0604020202020204" pitchFamily="34" charset="0"/>
              <a:buChar char="•"/>
            </a:pPr>
            <a:r>
              <a:rPr lang="sv-SE"/>
              <a:t>Generella slutsatser</a:t>
            </a:r>
          </a:p>
          <a:p>
            <a:pPr marL="342900" indent="-342900" algn="l">
              <a:lnSpc>
                <a:spcPct val="100000"/>
              </a:lnSpc>
              <a:spcBef>
                <a:spcPts val="0"/>
              </a:spcBef>
              <a:buFont typeface="Arial" panose="020B0604020202020204" pitchFamily="34" charset="0"/>
              <a:buChar char="•"/>
            </a:pPr>
            <a:r>
              <a:rPr lang="sv-SE"/>
              <a:t>Spillmaterial</a:t>
            </a:r>
          </a:p>
          <a:p>
            <a:pPr marL="342900" indent="-342900" algn="l">
              <a:lnSpc>
                <a:spcPct val="100000"/>
              </a:lnSpc>
              <a:spcBef>
                <a:spcPts val="0"/>
              </a:spcBef>
              <a:buFont typeface="Arial" panose="020B0604020202020204" pitchFamily="34" charset="0"/>
              <a:buChar char="•"/>
            </a:pPr>
            <a:r>
              <a:rPr lang="sv-SE"/>
              <a:t>Behov av fortsatt arbete</a:t>
            </a:r>
          </a:p>
          <a:p>
            <a:pPr marL="342900" indent="-342900" algn="l">
              <a:lnSpc>
                <a:spcPct val="100000"/>
              </a:lnSpc>
              <a:spcBef>
                <a:spcPts val="0"/>
              </a:spcBef>
              <a:buFont typeface="Arial" panose="020B0604020202020204" pitchFamily="34" charset="0"/>
              <a:buChar char="•"/>
            </a:pPr>
            <a:r>
              <a:rPr lang="sv-SE"/>
              <a:t>Nyckelfaktorer</a:t>
            </a:r>
          </a:p>
        </p:txBody>
      </p:sp>
      <p:pic>
        <p:nvPicPr>
          <p:cNvPr id="3" name="Platshållare för bild 2" descr="En bild som visar text, golv, inomhus, av trä&#10;&#10;Automatiskt genererad beskrivning">
            <a:extLst>
              <a:ext uri="{FF2B5EF4-FFF2-40B4-BE49-F238E27FC236}">
                <a16:creationId xmlns:a16="http://schemas.microsoft.com/office/drawing/2014/main" id="{D7CAEB17-AC15-4E0E-A17F-8EC568C8BE32}"/>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76920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vert="horz" lIns="91440" tIns="45720" rIns="91440" bIns="45720" rtlCol="0" anchor="t">
            <a:normAutofit/>
          </a:bodyPr>
          <a:lstStyle/>
          <a:p>
            <a:r>
              <a:rPr lang="sv-SE" sz="1600">
                <a:latin typeface="Helvetica"/>
                <a:cs typeface="Helvetica"/>
              </a:rPr>
              <a:t>Trähusföretagen använder inte branschgemensamma system och processlogik vilket gjort det svårare att gemensamt utveckla en mer komplett process för framtagandet av klimatdeklarationer med digitala system och metoder. </a:t>
            </a:r>
          </a:p>
          <a:p>
            <a:pPr lvl="1"/>
            <a:r>
              <a:rPr lang="sv-SE" sz="1400">
                <a:latin typeface="Helvetica"/>
                <a:cs typeface="Helvetica"/>
              </a:rPr>
              <a:t>Dock har det varit möjligt att förenkla genom olika utvecklade verktyg och schabloner samt ökad kunskap.</a:t>
            </a:r>
            <a:endParaRPr lang="sv-SE" sz="1400">
              <a:cs typeface="Helvetica"/>
            </a:endParaRPr>
          </a:p>
          <a:p>
            <a:r>
              <a:rPr lang="sv-SE" sz="1600">
                <a:latin typeface="Helvetica"/>
                <a:cs typeface="Helvetica"/>
              </a:rPr>
              <a:t>Många små aktörer blir större tillsammans</a:t>
            </a:r>
            <a:endParaRPr lang="sv-SE" sz="1600">
              <a:highlight>
                <a:srgbClr val="FFFF00"/>
              </a:highlight>
              <a:latin typeface="Helvetica"/>
              <a:cs typeface="Helvetica"/>
            </a:endParaRPr>
          </a:p>
          <a:p>
            <a:r>
              <a:rPr lang="sv-SE" sz="1600">
                <a:latin typeface="Helvetica"/>
                <a:cs typeface="Helvetica"/>
              </a:rPr>
              <a:t>Tips från fallstudierna:</a:t>
            </a:r>
          </a:p>
          <a:p>
            <a:pPr lvl="1"/>
            <a:r>
              <a:rPr lang="sv-SE" sz="1400">
                <a:latin typeface="Helvetica"/>
                <a:cs typeface="Helvetica"/>
              </a:rPr>
              <a:t>Börja litet och utöka omfattning succesivt, se vad är stort och smått</a:t>
            </a:r>
          </a:p>
          <a:p>
            <a:pPr lvl="1"/>
            <a:r>
              <a:rPr lang="sv-SE" sz="1400">
                <a:latin typeface="Helvetica"/>
                <a:cs typeface="Helvetica"/>
              </a:rPr>
              <a:t>Identifiera era informationsflöden tidigt</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Generella slutsatser</a:t>
            </a:r>
          </a:p>
        </p:txBody>
      </p:sp>
    </p:spTree>
    <p:extLst>
      <p:ext uri="{BB962C8B-B14F-4D97-AF65-F5344CB8AC3E}">
        <p14:creationId xmlns:p14="http://schemas.microsoft.com/office/powerpoint/2010/main" val="129345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vert="horz" lIns="91440" tIns="45720" rIns="91440" bIns="45720" rtlCol="0" anchor="t">
            <a:normAutofit/>
          </a:bodyPr>
          <a:lstStyle/>
          <a:p>
            <a:pPr marL="0" indent="0">
              <a:buNone/>
            </a:pPr>
            <a:r>
              <a:rPr lang="sv-SE" b="1"/>
              <a:t>Förankringsarbete</a:t>
            </a:r>
            <a:endParaRPr lang="sv-SE" sz="1600" b="1"/>
          </a:p>
          <a:p>
            <a:r>
              <a:rPr lang="sv-SE" sz="1600"/>
              <a:t>Förankring inom respektive företag skiljer sig åt</a:t>
            </a:r>
          </a:p>
          <a:p>
            <a:pPr lvl="1"/>
            <a:r>
              <a:rPr lang="sv-SE" sz="1400"/>
              <a:t>Kräver föredrag och utbildningar</a:t>
            </a:r>
          </a:p>
          <a:p>
            <a:pPr lvl="1"/>
            <a:r>
              <a:rPr lang="sv-SE" sz="1400"/>
              <a:t>Huvudfråga i ledningsgruppen en förutsättning för bra förankring</a:t>
            </a:r>
          </a:p>
          <a:p>
            <a:r>
              <a:rPr lang="sv-SE" sz="1600">
                <a:latin typeface="Helvetica"/>
                <a:cs typeface="Helvetica"/>
              </a:rPr>
              <a:t>Inkluderas ej i Svanen-certifiering idag, som många bygger efter, vilket gör att frågan automatiskt inte lyfts. Ny version av Svanen kommer inom kort, vilken inkluderar klimatkrav.</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Generella slutsatser</a:t>
            </a:r>
          </a:p>
        </p:txBody>
      </p:sp>
    </p:spTree>
    <p:extLst>
      <p:ext uri="{BB962C8B-B14F-4D97-AF65-F5344CB8AC3E}">
        <p14:creationId xmlns:p14="http://schemas.microsoft.com/office/powerpoint/2010/main" val="42220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a:normAutofit/>
          </a:bodyPr>
          <a:lstStyle/>
          <a:p>
            <a:pPr marL="0" indent="0">
              <a:buNone/>
            </a:pPr>
            <a:r>
              <a:rPr lang="sv-SE" b="1"/>
              <a:t>Kostnader och tidsåtgång</a:t>
            </a:r>
          </a:p>
          <a:p>
            <a:r>
              <a:rPr lang="sv-SE" sz="1600"/>
              <a:t>Tiden är det som kostar</a:t>
            </a:r>
          </a:p>
          <a:p>
            <a:pPr lvl="1"/>
            <a:r>
              <a:rPr lang="sv-SE" sz="1400"/>
              <a:t>Få fram resursmängder samt enhetsomvandling är tidskrävande.</a:t>
            </a:r>
          </a:p>
          <a:p>
            <a:pPr lvl="1"/>
            <a:r>
              <a:rPr lang="sv-SE" sz="1400"/>
              <a:t>Själva beräkningen går relativt snabbt när underlaget är på plats.</a:t>
            </a:r>
          </a:p>
          <a:p>
            <a:r>
              <a:rPr lang="sv-SE" sz="1600"/>
              <a:t>Investeringskostnad i början för att få olika system/verktyg att samverka. </a:t>
            </a:r>
          </a:p>
          <a:p>
            <a:pPr lvl="1"/>
            <a:r>
              <a:rPr lang="sv-SE" sz="1400"/>
              <a:t>När det är på plats större möjligheter att göra en beräkning mer tidseffektivt.</a:t>
            </a:r>
          </a:p>
          <a:p>
            <a:endParaRPr lang="sv-SE" sz="1600"/>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Generella slutsatser</a:t>
            </a:r>
          </a:p>
        </p:txBody>
      </p:sp>
    </p:spTree>
    <p:extLst>
      <p:ext uri="{BB962C8B-B14F-4D97-AF65-F5344CB8AC3E}">
        <p14:creationId xmlns:p14="http://schemas.microsoft.com/office/powerpoint/2010/main" val="403006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a:normAutofit fontScale="92500" lnSpcReduction="10000"/>
          </a:bodyPr>
          <a:lstStyle/>
          <a:p>
            <a:pPr marL="0" indent="0">
              <a:buNone/>
            </a:pPr>
            <a:r>
              <a:rPr lang="sv-SE" sz="1900" b="1"/>
              <a:t>Tillgång till underlag</a:t>
            </a:r>
          </a:p>
          <a:p>
            <a:r>
              <a:rPr lang="sv-SE" sz="1700"/>
              <a:t>Ofta följer man inte upp mängd material för det som inte passerar husfabriken, t.ex. betong i grunden och resursmängder för installationsresurser</a:t>
            </a:r>
          </a:p>
          <a:p>
            <a:pPr lvl="1"/>
            <a:r>
              <a:rPr lang="sv-SE" sz="1500"/>
              <a:t>Behöver ställa krav på detta</a:t>
            </a:r>
          </a:p>
          <a:p>
            <a:r>
              <a:rPr lang="sv-SE" sz="1700"/>
              <a:t>En utmaning att standardisera och effektivisera informationsflöden för materielmängder i ett format som kan användas för klimatberäkningar.</a:t>
            </a:r>
          </a:p>
          <a:p>
            <a:pPr lvl="1"/>
            <a:r>
              <a:rPr lang="sv-SE" sz="1500"/>
              <a:t>Källa till beräkningsunderlag kan vara affärssystem eller BIM-modeller. Några företag har olika system för olika delar av företaget. Bearbetning krävs för att underlaget ska bli på format som går att använda för klimatberäkning.  Fallstudieföretagen väljer olika vägar.</a:t>
            </a:r>
          </a:p>
          <a:p>
            <a:r>
              <a:rPr lang="sv-SE" sz="1700"/>
              <a:t>Ofta fattas EPD:er för att jämföra</a:t>
            </a:r>
          </a:p>
          <a:p>
            <a:pPr lvl="1"/>
            <a:r>
              <a:rPr lang="sv-SE" sz="1500"/>
              <a:t>Svårt att jämföra leverantörer</a:t>
            </a:r>
          </a:p>
          <a:p>
            <a:pPr lvl="1"/>
            <a:r>
              <a:rPr lang="sv-SE" sz="1500"/>
              <a:t>Många leverantörer tänker att de inte behöver EPD:er då deras produkter inte omfattas av lagkravet. Dock finns intresse från småhustillverkare att detta ska finnas.</a:t>
            </a:r>
          </a:p>
          <a:p>
            <a:r>
              <a:rPr lang="sv-SE" sz="1700"/>
              <a:t>Utmaningar med klimatdata för vissa specifika materialtyper</a:t>
            </a:r>
          </a:p>
          <a:p>
            <a:pPr lvl="1"/>
            <a:r>
              <a:rPr lang="sv-SE" sz="1500"/>
              <a:t>Finns varken generiska data eller EPD:er</a:t>
            </a:r>
          </a:p>
          <a:p>
            <a:pPr lvl="1"/>
            <a:endParaRPr lang="sv-SE"/>
          </a:p>
          <a:p>
            <a:endParaRPr lang="sv-SE"/>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Generella slutsatser</a:t>
            </a:r>
          </a:p>
        </p:txBody>
      </p:sp>
    </p:spTree>
    <p:extLst>
      <p:ext uri="{BB962C8B-B14F-4D97-AF65-F5344CB8AC3E}">
        <p14:creationId xmlns:p14="http://schemas.microsoft.com/office/powerpoint/2010/main" val="289626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5403CA8-6534-4088-A7B6-FE86A68D53EE}"/>
              </a:ext>
            </a:extLst>
          </p:cNvPr>
          <p:cNvSpPr>
            <a:spLocks noGrp="1"/>
          </p:cNvSpPr>
          <p:nvPr>
            <p:ph idx="1"/>
          </p:nvPr>
        </p:nvSpPr>
        <p:spPr>
          <a:xfrm>
            <a:off x="611187" y="1515291"/>
            <a:ext cx="7921625" cy="3647259"/>
          </a:xfrm>
        </p:spPr>
        <p:txBody>
          <a:bodyPr vert="horz" lIns="91440" tIns="45720" rIns="91440" bIns="45720" rtlCol="0" anchor="t">
            <a:normAutofit/>
          </a:bodyPr>
          <a:lstStyle/>
          <a:p>
            <a:pPr marL="0" indent="0">
              <a:buNone/>
            </a:pPr>
            <a:r>
              <a:rPr lang="sv-SE" sz="1800" b="1"/>
              <a:t>Bearbetning av underlag</a:t>
            </a:r>
          </a:p>
          <a:p>
            <a:r>
              <a:rPr lang="sv-SE" sz="1600"/>
              <a:t>Flertalet företag gör en grundexport av beräkningsunderlag från antingen affärssystemet eller från en BIM-modell. Några företag satsar på att göra byggdelsrecept .</a:t>
            </a:r>
          </a:p>
          <a:p>
            <a:r>
              <a:rPr lang="sv-SE" sz="1600"/>
              <a:t>Flera av företagen behöver göra flera bearbetningar av underlaget för att kunna presentera </a:t>
            </a:r>
          </a:p>
          <a:p>
            <a:pPr lvl="1"/>
            <a:r>
              <a:rPr lang="sv-SE" sz="1400"/>
              <a:t>Koppling mot klimatdata (generisk eller EPD) –  här kan antingen en översättningsnyckeltas fram, eller så görs kopplingen i ett av LCA-mjukvarorna.</a:t>
            </a:r>
          </a:p>
          <a:p>
            <a:pPr lvl="1"/>
            <a:r>
              <a:rPr lang="sv-SE" sz="1400"/>
              <a:t>Mängd – en omvandling behöver göras till en enhet som en LCA-mjukvara kan hantera, vilket för BM är vikt och för </a:t>
            </a:r>
            <a:r>
              <a:rPr lang="sv-SE" sz="1400" err="1"/>
              <a:t>One</a:t>
            </a:r>
            <a:r>
              <a:rPr lang="sv-SE" sz="1400"/>
              <a:t> </a:t>
            </a:r>
            <a:r>
              <a:rPr lang="sv-SE" sz="1400" err="1"/>
              <a:t>Click</a:t>
            </a:r>
            <a:r>
              <a:rPr lang="sv-SE" sz="1400"/>
              <a:t> LCA oftast är vikt, volym eller area (för fönster).</a:t>
            </a:r>
          </a:p>
          <a:p>
            <a:pPr lvl="1"/>
            <a:r>
              <a:rPr lang="sv-SE" sz="1400">
                <a:latin typeface="Helvetica"/>
                <a:cs typeface="Helvetica"/>
              </a:rPr>
              <a:t>Byggdelsindelning enligt krav (ej fastställt än för klimatdeklaration). Indelningar enligt SBEF eller BSAB96 kommer att kunna översättas till kommande krav för klimatdeklaration.</a:t>
            </a:r>
          </a:p>
        </p:txBody>
      </p:sp>
      <p:sp>
        <p:nvSpPr>
          <p:cNvPr id="3" name="Rubrik 2">
            <a:extLst>
              <a:ext uri="{FF2B5EF4-FFF2-40B4-BE49-F238E27FC236}">
                <a16:creationId xmlns:a16="http://schemas.microsoft.com/office/drawing/2014/main" id="{81A3D3AC-74D8-4271-8A31-4EAE341B4444}"/>
              </a:ext>
            </a:extLst>
          </p:cNvPr>
          <p:cNvSpPr>
            <a:spLocks noGrp="1"/>
          </p:cNvSpPr>
          <p:nvPr>
            <p:ph type="title"/>
          </p:nvPr>
        </p:nvSpPr>
        <p:spPr/>
        <p:txBody>
          <a:bodyPr>
            <a:normAutofit/>
          </a:bodyPr>
          <a:lstStyle/>
          <a:p>
            <a:r>
              <a:rPr lang="sv-SE" sz="3200"/>
              <a:t>Generella slutsatser</a:t>
            </a:r>
            <a:endParaRPr lang="sv-SE" sz="2800"/>
          </a:p>
        </p:txBody>
      </p:sp>
    </p:spTree>
    <p:extLst>
      <p:ext uri="{BB962C8B-B14F-4D97-AF65-F5344CB8AC3E}">
        <p14:creationId xmlns:p14="http://schemas.microsoft.com/office/powerpoint/2010/main" val="11230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a:xfrm>
            <a:off x="611187" y="1340462"/>
            <a:ext cx="7921625" cy="3822088"/>
          </a:xfrm>
        </p:spPr>
        <p:txBody>
          <a:bodyPr>
            <a:normAutofit/>
          </a:bodyPr>
          <a:lstStyle/>
          <a:p>
            <a:r>
              <a:rPr lang="sv-SE" sz="1600"/>
              <a:t>Enligt standard</a:t>
            </a:r>
          </a:p>
          <a:p>
            <a:pPr lvl="1"/>
            <a:r>
              <a:rPr lang="sv-SE" sz="1400"/>
              <a:t>Spillmaterial på fabrik ligger under A1-A3</a:t>
            </a:r>
          </a:p>
          <a:p>
            <a:pPr lvl="1"/>
            <a:r>
              <a:rPr lang="sv-SE" sz="1400"/>
              <a:t>Spillmaterial på byggarbetsplats ligger under A5</a:t>
            </a:r>
          </a:p>
          <a:p>
            <a:r>
              <a:rPr lang="sv-SE" sz="1600"/>
              <a:t>För många produkter finns inget spill på byggarbetsplats vilket skiljer sig mot produktion av flerbostadshus och de schabloner/nyckeltal som finns idag.</a:t>
            </a:r>
          </a:p>
          <a:p>
            <a:r>
              <a:rPr lang="sv-SE" sz="1600"/>
              <a:t>Testpiloterna uppskattar spill i fabrik till 2-10%</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Slutsats om spillmaterial</a:t>
            </a:r>
          </a:p>
        </p:txBody>
      </p:sp>
      <p:grpSp>
        <p:nvGrpSpPr>
          <p:cNvPr id="27" name="Grupp 26">
            <a:extLst>
              <a:ext uri="{FF2B5EF4-FFF2-40B4-BE49-F238E27FC236}">
                <a16:creationId xmlns:a16="http://schemas.microsoft.com/office/drawing/2014/main" id="{A7E05B78-10BC-4D7C-B366-869B6E68E087}"/>
              </a:ext>
            </a:extLst>
          </p:cNvPr>
          <p:cNvGrpSpPr/>
          <p:nvPr/>
        </p:nvGrpSpPr>
        <p:grpSpPr>
          <a:xfrm>
            <a:off x="1999826" y="3113163"/>
            <a:ext cx="6031654" cy="2522749"/>
            <a:chOff x="703155" y="2075143"/>
            <a:chExt cx="7530679" cy="3066157"/>
          </a:xfrm>
        </p:grpSpPr>
        <p:grpSp>
          <p:nvGrpSpPr>
            <p:cNvPr id="28" name="Grupp 27">
              <a:extLst>
                <a:ext uri="{FF2B5EF4-FFF2-40B4-BE49-F238E27FC236}">
                  <a16:creationId xmlns:a16="http://schemas.microsoft.com/office/drawing/2014/main" id="{72C8F4F0-FBDB-41A0-A7EE-2119276E28EA}"/>
                </a:ext>
              </a:extLst>
            </p:cNvPr>
            <p:cNvGrpSpPr/>
            <p:nvPr/>
          </p:nvGrpSpPr>
          <p:grpSpPr>
            <a:xfrm>
              <a:off x="703155" y="2075143"/>
              <a:ext cx="7530679" cy="3066157"/>
              <a:chOff x="931755" y="1834406"/>
              <a:chExt cx="7530679" cy="3066157"/>
            </a:xfrm>
          </p:grpSpPr>
          <p:grpSp>
            <p:nvGrpSpPr>
              <p:cNvPr id="30" name="Grupp 29">
                <a:extLst>
                  <a:ext uri="{FF2B5EF4-FFF2-40B4-BE49-F238E27FC236}">
                    <a16:creationId xmlns:a16="http://schemas.microsoft.com/office/drawing/2014/main" id="{702E5172-128C-4BEB-AA13-24B3ADAD1FF6}"/>
                  </a:ext>
                </a:extLst>
              </p:cNvPr>
              <p:cNvGrpSpPr/>
              <p:nvPr/>
            </p:nvGrpSpPr>
            <p:grpSpPr>
              <a:xfrm>
                <a:off x="931755" y="1834406"/>
                <a:ext cx="7530679" cy="3066157"/>
                <a:chOff x="931755" y="1834406"/>
                <a:chExt cx="7530679" cy="3066157"/>
              </a:xfrm>
            </p:grpSpPr>
            <p:grpSp>
              <p:nvGrpSpPr>
                <p:cNvPr id="32" name="Grupp 31">
                  <a:extLst>
                    <a:ext uri="{FF2B5EF4-FFF2-40B4-BE49-F238E27FC236}">
                      <a16:creationId xmlns:a16="http://schemas.microsoft.com/office/drawing/2014/main" id="{0F3B1015-6A0A-43F3-9BD2-B17F3F0F9C3B}"/>
                    </a:ext>
                  </a:extLst>
                </p:cNvPr>
                <p:cNvGrpSpPr/>
                <p:nvPr/>
              </p:nvGrpSpPr>
              <p:grpSpPr>
                <a:xfrm>
                  <a:off x="931755" y="1834406"/>
                  <a:ext cx="7530679" cy="3066157"/>
                  <a:chOff x="931755" y="1834406"/>
                  <a:chExt cx="7530679" cy="3066157"/>
                </a:xfrm>
              </p:grpSpPr>
              <p:grpSp>
                <p:nvGrpSpPr>
                  <p:cNvPr id="34" name="Grupp 33">
                    <a:extLst>
                      <a:ext uri="{FF2B5EF4-FFF2-40B4-BE49-F238E27FC236}">
                        <a16:creationId xmlns:a16="http://schemas.microsoft.com/office/drawing/2014/main" id="{6C69FFCE-EA63-4165-BE60-684451B637EA}"/>
                      </a:ext>
                    </a:extLst>
                  </p:cNvPr>
                  <p:cNvGrpSpPr/>
                  <p:nvPr/>
                </p:nvGrpSpPr>
                <p:grpSpPr>
                  <a:xfrm>
                    <a:off x="931755" y="1834406"/>
                    <a:ext cx="7530679" cy="3066157"/>
                    <a:chOff x="931755" y="1834406"/>
                    <a:chExt cx="7530679" cy="3066157"/>
                  </a:xfrm>
                </p:grpSpPr>
                <p:grpSp>
                  <p:nvGrpSpPr>
                    <p:cNvPr id="36" name="Grupp 35">
                      <a:extLst>
                        <a:ext uri="{FF2B5EF4-FFF2-40B4-BE49-F238E27FC236}">
                          <a16:creationId xmlns:a16="http://schemas.microsoft.com/office/drawing/2014/main" id="{EC954F6D-F471-487A-B252-AD9929D82DF4}"/>
                        </a:ext>
                      </a:extLst>
                    </p:cNvPr>
                    <p:cNvGrpSpPr/>
                    <p:nvPr/>
                  </p:nvGrpSpPr>
                  <p:grpSpPr>
                    <a:xfrm>
                      <a:off x="931755" y="1834406"/>
                      <a:ext cx="7530679" cy="3066157"/>
                      <a:chOff x="568242" y="2413141"/>
                      <a:chExt cx="9273571" cy="4383075"/>
                    </a:xfrm>
                  </p:grpSpPr>
                  <p:grpSp>
                    <p:nvGrpSpPr>
                      <p:cNvPr id="40" name="Grupp 39">
                        <a:extLst>
                          <a:ext uri="{FF2B5EF4-FFF2-40B4-BE49-F238E27FC236}">
                            <a16:creationId xmlns:a16="http://schemas.microsoft.com/office/drawing/2014/main" id="{D483451B-9DDF-41EF-885C-02C9785C7626}"/>
                          </a:ext>
                        </a:extLst>
                      </p:cNvPr>
                      <p:cNvGrpSpPr/>
                      <p:nvPr/>
                    </p:nvGrpSpPr>
                    <p:grpSpPr>
                      <a:xfrm>
                        <a:off x="7642141" y="2413141"/>
                        <a:ext cx="2199672" cy="4383075"/>
                        <a:chOff x="545587" y="2413141"/>
                        <a:chExt cx="4625545" cy="4383075"/>
                      </a:xfrm>
                    </p:grpSpPr>
                    <p:sp>
                      <p:nvSpPr>
                        <p:cNvPr id="59" name="Rektangel: rundade hörn 58">
                          <a:extLst>
                            <a:ext uri="{FF2B5EF4-FFF2-40B4-BE49-F238E27FC236}">
                              <a16:creationId xmlns:a16="http://schemas.microsoft.com/office/drawing/2014/main" id="{77654546-6FD7-4A8E-986C-F293CDE5528F}"/>
                            </a:ext>
                          </a:extLst>
                        </p:cNvPr>
                        <p:cNvSpPr/>
                        <p:nvPr/>
                      </p:nvSpPr>
                      <p:spPr>
                        <a:xfrm>
                          <a:off x="545587" y="2413141"/>
                          <a:ext cx="4625545" cy="43830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sv-SE" sz="1200"/>
                        </a:p>
                      </p:txBody>
                    </p:sp>
                    <p:sp>
                      <p:nvSpPr>
                        <p:cNvPr id="60" name="textruta 59">
                          <a:extLst>
                            <a:ext uri="{FF2B5EF4-FFF2-40B4-BE49-F238E27FC236}">
                              <a16:creationId xmlns:a16="http://schemas.microsoft.com/office/drawing/2014/main" id="{786D8982-EE9F-468D-B072-7C73FF587EE3}"/>
                            </a:ext>
                          </a:extLst>
                        </p:cNvPr>
                        <p:cNvSpPr txBox="1"/>
                        <p:nvPr/>
                      </p:nvSpPr>
                      <p:spPr>
                        <a:xfrm>
                          <a:off x="883779" y="6077244"/>
                          <a:ext cx="4253978" cy="641685"/>
                        </a:xfrm>
                        <a:prstGeom prst="rect">
                          <a:avLst/>
                        </a:prstGeom>
                        <a:noFill/>
                      </p:spPr>
                      <p:txBody>
                        <a:bodyPr wrap="square" rtlCol="0">
                          <a:spAutoFit/>
                        </a:bodyPr>
                        <a:lstStyle/>
                        <a:p>
                          <a:r>
                            <a:rPr lang="sv-SE" sz="900" b="1"/>
                            <a:t>A5 (Bygg- och installationsprocessen)</a:t>
                          </a:r>
                        </a:p>
                      </p:txBody>
                    </p:sp>
                  </p:grpSp>
                  <p:grpSp>
                    <p:nvGrpSpPr>
                      <p:cNvPr id="41" name="Grupp 40">
                        <a:extLst>
                          <a:ext uri="{FF2B5EF4-FFF2-40B4-BE49-F238E27FC236}">
                            <a16:creationId xmlns:a16="http://schemas.microsoft.com/office/drawing/2014/main" id="{10A95C9F-F19A-43E8-925E-532C31B2C38A}"/>
                          </a:ext>
                        </a:extLst>
                      </p:cNvPr>
                      <p:cNvGrpSpPr/>
                      <p:nvPr/>
                    </p:nvGrpSpPr>
                    <p:grpSpPr>
                      <a:xfrm>
                        <a:off x="5323533" y="2413141"/>
                        <a:ext cx="2199672" cy="4383075"/>
                        <a:chOff x="545587" y="2413141"/>
                        <a:chExt cx="4625545" cy="4383075"/>
                      </a:xfrm>
                    </p:grpSpPr>
                    <p:sp>
                      <p:nvSpPr>
                        <p:cNvPr id="57" name="Rektangel: rundade hörn 56">
                          <a:extLst>
                            <a:ext uri="{FF2B5EF4-FFF2-40B4-BE49-F238E27FC236}">
                              <a16:creationId xmlns:a16="http://schemas.microsoft.com/office/drawing/2014/main" id="{096AC150-005E-4641-9F01-C103F291A357}"/>
                            </a:ext>
                          </a:extLst>
                        </p:cNvPr>
                        <p:cNvSpPr/>
                        <p:nvPr/>
                      </p:nvSpPr>
                      <p:spPr>
                        <a:xfrm>
                          <a:off x="545587" y="2413141"/>
                          <a:ext cx="4625545" cy="43830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sv-SE" sz="1200"/>
                        </a:p>
                      </p:txBody>
                    </p:sp>
                    <p:sp>
                      <p:nvSpPr>
                        <p:cNvPr id="58" name="textruta 57">
                          <a:extLst>
                            <a:ext uri="{FF2B5EF4-FFF2-40B4-BE49-F238E27FC236}">
                              <a16:creationId xmlns:a16="http://schemas.microsoft.com/office/drawing/2014/main" id="{2CB5FFAD-3170-467F-86C5-961BB0418D68}"/>
                            </a:ext>
                          </a:extLst>
                        </p:cNvPr>
                        <p:cNvSpPr txBox="1"/>
                        <p:nvPr/>
                      </p:nvSpPr>
                      <p:spPr>
                        <a:xfrm>
                          <a:off x="1603041" y="6269017"/>
                          <a:ext cx="3219543" cy="329974"/>
                        </a:xfrm>
                        <a:prstGeom prst="rect">
                          <a:avLst/>
                        </a:prstGeom>
                        <a:noFill/>
                      </p:spPr>
                      <p:txBody>
                        <a:bodyPr wrap="square" rtlCol="0">
                          <a:spAutoFit/>
                        </a:bodyPr>
                        <a:lstStyle/>
                        <a:p>
                          <a:r>
                            <a:rPr lang="sv-SE" sz="900" b="1"/>
                            <a:t>A4 (Transport)</a:t>
                          </a:r>
                        </a:p>
                      </p:txBody>
                    </p:sp>
                  </p:grpSp>
                  <p:grpSp>
                    <p:nvGrpSpPr>
                      <p:cNvPr id="42" name="Grupp 41">
                        <a:extLst>
                          <a:ext uri="{FF2B5EF4-FFF2-40B4-BE49-F238E27FC236}">
                            <a16:creationId xmlns:a16="http://schemas.microsoft.com/office/drawing/2014/main" id="{458A158D-C325-49A5-9D0F-F328CE5D1D22}"/>
                          </a:ext>
                        </a:extLst>
                      </p:cNvPr>
                      <p:cNvGrpSpPr/>
                      <p:nvPr/>
                    </p:nvGrpSpPr>
                    <p:grpSpPr>
                      <a:xfrm>
                        <a:off x="568242" y="2413141"/>
                        <a:ext cx="4625546" cy="4383074"/>
                        <a:chOff x="568242" y="2413141"/>
                        <a:chExt cx="4625546" cy="4383074"/>
                      </a:xfrm>
                    </p:grpSpPr>
                    <p:sp>
                      <p:nvSpPr>
                        <p:cNvPr id="55" name="Rektangel: rundade hörn 54">
                          <a:extLst>
                            <a:ext uri="{FF2B5EF4-FFF2-40B4-BE49-F238E27FC236}">
                              <a16:creationId xmlns:a16="http://schemas.microsoft.com/office/drawing/2014/main" id="{577BBA7B-6475-452F-9034-2556AF02F953}"/>
                            </a:ext>
                          </a:extLst>
                        </p:cNvPr>
                        <p:cNvSpPr/>
                        <p:nvPr/>
                      </p:nvSpPr>
                      <p:spPr>
                        <a:xfrm>
                          <a:off x="568242" y="2413141"/>
                          <a:ext cx="4625546" cy="438307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sv-SE" sz="1200"/>
                        </a:p>
                      </p:txBody>
                    </p:sp>
                    <p:sp>
                      <p:nvSpPr>
                        <p:cNvPr id="56" name="textruta 55">
                          <a:extLst>
                            <a:ext uri="{FF2B5EF4-FFF2-40B4-BE49-F238E27FC236}">
                              <a16:creationId xmlns:a16="http://schemas.microsoft.com/office/drawing/2014/main" id="{EF31D399-CD71-42B8-A773-8964D0E4B870}"/>
                            </a:ext>
                          </a:extLst>
                        </p:cNvPr>
                        <p:cNvSpPr txBox="1"/>
                        <p:nvPr/>
                      </p:nvSpPr>
                      <p:spPr>
                        <a:xfrm>
                          <a:off x="2207735" y="6315899"/>
                          <a:ext cx="2203231" cy="441159"/>
                        </a:xfrm>
                        <a:prstGeom prst="rect">
                          <a:avLst/>
                        </a:prstGeom>
                        <a:noFill/>
                      </p:spPr>
                      <p:txBody>
                        <a:bodyPr wrap="square" rtlCol="0">
                          <a:spAutoFit/>
                        </a:bodyPr>
                        <a:lstStyle/>
                        <a:p>
                          <a:r>
                            <a:rPr lang="sv-SE" sz="900" b="1"/>
                            <a:t>A1-A3 (Produktskede</a:t>
                          </a:r>
                          <a:r>
                            <a:rPr lang="sv-SE" sz="1050"/>
                            <a:t>)</a:t>
                          </a:r>
                        </a:p>
                      </p:txBody>
                    </p:sp>
                  </p:grpSp>
                  <p:sp>
                    <p:nvSpPr>
                      <p:cNvPr id="43" name="Rektangel: rundade hörn 42">
                        <a:extLst>
                          <a:ext uri="{FF2B5EF4-FFF2-40B4-BE49-F238E27FC236}">
                            <a16:creationId xmlns:a16="http://schemas.microsoft.com/office/drawing/2014/main" id="{C7BA373C-D140-401D-8103-E7C6A9EA59FD}"/>
                          </a:ext>
                        </a:extLst>
                      </p:cNvPr>
                      <p:cNvSpPr/>
                      <p:nvPr/>
                    </p:nvSpPr>
                    <p:spPr>
                      <a:xfrm>
                        <a:off x="727704" y="3097394"/>
                        <a:ext cx="1045547" cy="198990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Råvaror och </a:t>
                        </a:r>
                        <a:r>
                          <a:rPr lang="sv-SE" sz="900" err="1"/>
                          <a:t>produk-tion</a:t>
                        </a:r>
                        <a:r>
                          <a:rPr lang="sv-SE" sz="900"/>
                          <a:t> av bygg-varor och material</a:t>
                        </a:r>
                      </a:p>
                    </p:txBody>
                  </p:sp>
                  <p:sp>
                    <p:nvSpPr>
                      <p:cNvPr id="44" name="Rektangel: rundade hörn 43">
                        <a:extLst>
                          <a:ext uri="{FF2B5EF4-FFF2-40B4-BE49-F238E27FC236}">
                            <a16:creationId xmlns:a16="http://schemas.microsoft.com/office/drawing/2014/main" id="{4FD1B2D5-E4C5-4D05-803A-5892E04C7FA9}"/>
                          </a:ext>
                        </a:extLst>
                      </p:cNvPr>
                      <p:cNvSpPr/>
                      <p:nvPr/>
                    </p:nvSpPr>
                    <p:spPr>
                      <a:xfrm>
                        <a:off x="1130592" y="5296554"/>
                        <a:ext cx="1351119" cy="8239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Byggvaror och material</a:t>
                        </a:r>
                        <a:br>
                          <a:rPr lang="sv-SE" sz="900"/>
                        </a:br>
                        <a:r>
                          <a:rPr lang="sv-SE" sz="900"/>
                          <a:t>(entreprenör)</a:t>
                        </a:r>
                      </a:p>
                    </p:txBody>
                  </p:sp>
                  <p:sp>
                    <p:nvSpPr>
                      <p:cNvPr id="45" name="Rektangel: rundade hörn 44">
                        <a:extLst>
                          <a:ext uri="{FF2B5EF4-FFF2-40B4-BE49-F238E27FC236}">
                            <a16:creationId xmlns:a16="http://schemas.microsoft.com/office/drawing/2014/main" id="{7A593281-C39D-4995-8BDD-7C25282F6566}"/>
                          </a:ext>
                        </a:extLst>
                      </p:cNvPr>
                      <p:cNvSpPr/>
                      <p:nvPr/>
                    </p:nvSpPr>
                    <p:spPr>
                      <a:xfrm>
                        <a:off x="3330148" y="2701400"/>
                        <a:ext cx="1647568" cy="4670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Energi</a:t>
                        </a:r>
                      </a:p>
                    </p:txBody>
                  </p:sp>
                  <p:sp>
                    <p:nvSpPr>
                      <p:cNvPr id="46" name="Rektangel: rundade hörn 45">
                        <a:extLst>
                          <a:ext uri="{FF2B5EF4-FFF2-40B4-BE49-F238E27FC236}">
                            <a16:creationId xmlns:a16="http://schemas.microsoft.com/office/drawing/2014/main" id="{F4A586AD-2FE4-4333-9AC9-AA1468B57169}"/>
                          </a:ext>
                        </a:extLst>
                      </p:cNvPr>
                      <p:cNvSpPr/>
                      <p:nvPr/>
                    </p:nvSpPr>
                    <p:spPr>
                      <a:xfrm>
                        <a:off x="3330147" y="3586872"/>
                        <a:ext cx="1647568" cy="99677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Produktion plan-/volymelement</a:t>
                        </a:r>
                      </a:p>
                    </p:txBody>
                  </p:sp>
                  <p:sp>
                    <p:nvSpPr>
                      <p:cNvPr id="47" name="Rektangel: rundade hörn 46">
                        <a:extLst>
                          <a:ext uri="{FF2B5EF4-FFF2-40B4-BE49-F238E27FC236}">
                            <a16:creationId xmlns:a16="http://schemas.microsoft.com/office/drawing/2014/main" id="{A66E4DC1-DAF1-4585-A22E-F3FEAD4E191C}"/>
                          </a:ext>
                        </a:extLst>
                      </p:cNvPr>
                      <p:cNvSpPr/>
                      <p:nvPr/>
                    </p:nvSpPr>
                    <p:spPr>
                      <a:xfrm>
                        <a:off x="7821484" y="2701400"/>
                        <a:ext cx="1647568" cy="47630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Energi </a:t>
                        </a:r>
                        <a:br>
                          <a:rPr lang="sv-SE" sz="900"/>
                        </a:br>
                        <a:r>
                          <a:rPr lang="sv-SE" sz="900"/>
                          <a:t>(el och drivmedel)</a:t>
                        </a:r>
                      </a:p>
                    </p:txBody>
                  </p:sp>
                  <p:sp>
                    <p:nvSpPr>
                      <p:cNvPr id="48" name="Rektangel: rundade hörn 47">
                        <a:extLst>
                          <a:ext uri="{FF2B5EF4-FFF2-40B4-BE49-F238E27FC236}">
                            <a16:creationId xmlns:a16="http://schemas.microsoft.com/office/drawing/2014/main" id="{634EC86A-3ACE-4B60-884A-AC5AD2DE4970}"/>
                          </a:ext>
                        </a:extLst>
                      </p:cNvPr>
                      <p:cNvSpPr/>
                      <p:nvPr/>
                    </p:nvSpPr>
                    <p:spPr>
                      <a:xfrm>
                        <a:off x="7821484" y="3586872"/>
                        <a:ext cx="1647568" cy="99677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Uppförande av byggnaden</a:t>
                        </a:r>
                      </a:p>
                    </p:txBody>
                  </p:sp>
                  <p:cxnSp>
                    <p:nvCxnSpPr>
                      <p:cNvPr id="49" name="Rak pilkoppling 48">
                        <a:extLst>
                          <a:ext uri="{FF2B5EF4-FFF2-40B4-BE49-F238E27FC236}">
                            <a16:creationId xmlns:a16="http://schemas.microsoft.com/office/drawing/2014/main" id="{EADAC676-3D7A-4225-8545-CD840E437181}"/>
                          </a:ext>
                        </a:extLst>
                      </p:cNvPr>
                      <p:cNvCxnSpPr>
                        <a:cxnSpLocks/>
                        <a:stCxn id="43" idx="3"/>
                        <a:endCxn id="39" idx="1"/>
                      </p:cNvCxnSpPr>
                      <p:nvPr/>
                    </p:nvCxnSpPr>
                    <p:spPr>
                      <a:xfrm flipV="1">
                        <a:off x="1773251" y="4085262"/>
                        <a:ext cx="299162" cy="7085"/>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50" name="Rak pilkoppling 49">
                        <a:extLst>
                          <a:ext uri="{FF2B5EF4-FFF2-40B4-BE49-F238E27FC236}">
                            <a16:creationId xmlns:a16="http://schemas.microsoft.com/office/drawing/2014/main" id="{86CA1A53-EB85-4F4A-9CE4-B4E793637F90}"/>
                          </a:ext>
                        </a:extLst>
                      </p:cNvPr>
                      <p:cNvCxnSpPr>
                        <a:cxnSpLocks/>
                        <a:endCxn id="46" idx="0"/>
                      </p:cNvCxnSpPr>
                      <p:nvPr/>
                    </p:nvCxnSpPr>
                    <p:spPr>
                      <a:xfrm>
                        <a:off x="4153931" y="3199789"/>
                        <a:ext cx="0" cy="387083"/>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51" name="Rak pilkoppling 50">
                        <a:extLst>
                          <a:ext uri="{FF2B5EF4-FFF2-40B4-BE49-F238E27FC236}">
                            <a16:creationId xmlns:a16="http://schemas.microsoft.com/office/drawing/2014/main" id="{8D3F4828-DFF0-44DF-8569-54C5A30FE0EE}"/>
                          </a:ext>
                        </a:extLst>
                      </p:cNvPr>
                      <p:cNvCxnSpPr>
                        <a:cxnSpLocks/>
                        <a:stCxn id="54" idx="3"/>
                        <a:endCxn id="48" idx="1"/>
                      </p:cNvCxnSpPr>
                      <p:nvPr/>
                    </p:nvCxnSpPr>
                    <p:spPr>
                      <a:xfrm>
                        <a:off x="7100848" y="4085261"/>
                        <a:ext cx="720636"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52" name="Rak pilkoppling 51">
                        <a:extLst>
                          <a:ext uri="{FF2B5EF4-FFF2-40B4-BE49-F238E27FC236}">
                            <a16:creationId xmlns:a16="http://schemas.microsoft.com/office/drawing/2014/main" id="{ACC5ECF2-3E92-4D5A-8999-22E111B91146}"/>
                          </a:ext>
                        </a:extLst>
                      </p:cNvPr>
                      <p:cNvCxnSpPr>
                        <a:cxnSpLocks/>
                        <a:stCxn id="46" idx="3"/>
                        <a:endCxn id="54" idx="1"/>
                      </p:cNvCxnSpPr>
                      <p:nvPr/>
                    </p:nvCxnSpPr>
                    <p:spPr>
                      <a:xfrm>
                        <a:off x="4977714" y="4085261"/>
                        <a:ext cx="827946"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cxnSp>
                    <p:nvCxnSpPr>
                      <p:cNvPr id="53" name="Rak pilkoppling 52">
                        <a:extLst>
                          <a:ext uri="{FF2B5EF4-FFF2-40B4-BE49-F238E27FC236}">
                            <a16:creationId xmlns:a16="http://schemas.microsoft.com/office/drawing/2014/main" id="{BC01BCC3-05C5-4B16-AC7E-B4439D88377C}"/>
                          </a:ext>
                        </a:extLst>
                      </p:cNvPr>
                      <p:cNvCxnSpPr>
                        <a:cxnSpLocks/>
                        <a:stCxn id="47" idx="2"/>
                        <a:endCxn id="48" idx="0"/>
                      </p:cNvCxnSpPr>
                      <p:nvPr/>
                    </p:nvCxnSpPr>
                    <p:spPr>
                      <a:xfrm>
                        <a:off x="8645269" y="3177704"/>
                        <a:ext cx="0" cy="409168"/>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sp>
                    <p:nvSpPr>
                      <p:cNvPr id="54" name="Rektangel: rundade hörn 53">
                        <a:extLst>
                          <a:ext uri="{FF2B5EF4-FFF2-40B4-BE49-F238E27FC236}">
                            <a16:creationId xmlns:a16="http://schemas.microsoft.com/office/drawing/2014/main" id="{4ABC6D86-CB41-4D04-AC53-6B31BDDF4EFB}"/>
                          </a:ext>
                        </a:extLst>
                      </p:cNvPr>
                      <p:cNvSpPr/>
                      <p:nvPr/>
                    </p:nvSpPr>
                    <p:spPr>
                      <a:xfrm>
                        <a:off x="5805660" y="3586873"/>
                        <a:ext cx="1295188" cy="996777"/>
                      </a:xfrm>
                      <a:prstGeom prst="roundRect">
                        <a:avLst/>
                      </a:prstGeom>
                      <a:solidFill>
                        <a:schemeClr val="bg1"/>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Transport till byggarbets-plats</a:t>
                        </a:r>
                      </a:p>
                    </p:txBody>
                  </p:sp>
                </p:grpSp>
                <p:sp>
                  <p:nvSpPr>
                    <p:cNvPr id="37" name="Rektangel: rundade hörn 36">
                      <a:extLst>
                        <a:ext uri="{FF2B5EF4-FFF2-40B4-BE49-F238E27FC236}">
                          <a16:creationId xmlns:a16="http://schemas.microsoft.com/office/drawing/2014/main" id="{D3CA9B3B-1B5A-46A8-BBEF-3E79BC9F05BC}"/>
                        </a:ext>
                      </a:extLst>
                    </p:cNvPr>
                    <p:cNvSpPr/>
                    <p:nvPr/>
                  </p:nvSpPr>
                  <p:spPr>
                    <a:xfrm>
                      <a:off x="3155404" y="3502691"/>
                      <a:ext cx="1337921" cy="326694"/>
                    </a:xfrm>
                    <a:prstGeom prst="round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Avfall</a:t>
                      </a:r>
                    </a:p>
                  </p:txBody>
                </p:sp>
                <p:sp>
                  <p:nvSpPr>
                    <p:cNvPr id="38" name="Rektangel: rundade hörn 37">
                      <a:extLst>
                        <a:ext uri="{FF2B5EF4-FFF2-40B4-BE49-F238E27FC236}">
                          <a16:creationId xmlns:a16="http://schemas.microsoft.com/office/drawing/2014/main" id="{BB06AFD6-99C3-46EF-B07F-B61C1EF9AC97}"/>
                        </a:ext>
                      </a:extLst>
                    </p:cNvPr>
                    <p:cNvSpPr/>
                    <p:nvPr/>
                  </p:nvSpPr>
                  <p:spPr>
                    <a:xfrm>
                      <a:off x="6822082" y="3499513"/>
                      <a:ext cx="1337921" cy="326694"/>
                    </a:xfrm>
                    <a:prstGeom prst="round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Avfall</a:t>
                      </a:r>
                    </a:p>
                  </p:txBody>
                </p:sp>
                <p:sp>
                  <p:nvSpPr>
                    <p:cNvPr id="39" name="Rektangel: rundade hörn 38">
                      <a:extLst>
                        <a:ext uri="{FF2B5EF4-FFF2-40B4-BE49-F238E27FC236}">
                          <a16:creationId xmlns:a16="http://schemas.microsoft.com/office/drawing/2014/main" id="{F9E703C2-4ED6-4314-8145-38FDC2EBB7F0}"/>
                        </a:ext>
                      </a:extLst>
                    </p:cNvPr>
                    <p:cNvSpPr/>
                    <p:nvPr/>
                  </p:nvSpPr>
                  <p:spPr>
                    <a:xfrm>
                      <a:off x="2153230" y="2783731"/>
                      <a:ext cx="845888" cy="4407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sv-SE" sz="900"/>
                        <a:t>Transport till fabrik</a:t>
                      </a:r>
                    </a:p>
                  </p:txBody>
                </p:sp>
              </p:grpSp>
              <p:cxnSp>
                <p:nvCxnSpPr>
                  <p:cNvPr id="35" name="Koppling: vinklad 34">
                    <a:extLst>
                      <a:ext uri="{FF2B5EF4-FFF2-40B4-BE49-F238E27FC236}">
                        <a16:creationId xmlns:a16="http://schemas.microsoft.com/office/drawing/2014/main" id="{88022DBE-B191-4B80-83AD-C1BD4F7057B7}"/>
                      </a:ext>
                    </a:extLst>
                  </p:cNvPr>
                  <p:cNvCxnSpPr>
                    <a:cxnSpLocks/>
                    <a:stCxn id="44" idx="3"/>
                    <a:endCxn id="54" idx="1"/>
                  </p:cNvCxnSpPr>
                  <p:nvPr/>
                </p:nvCxnSpPr>
                <p:spPr>
                  <a:xfrm flipV="1">
                    <a:off x="2485603" y="3004129"/>
                    <a:ext cx="2699239" cy="1135558"/>
                  </a:xfrm>
                  <a:prstGeom prst="bentConnector3">
                    <a:avLst>
                      <a:gd name="adj1" fmla="val 90886"/>
                    </a:avLst>
                  </a:prstGeom>
                  <a:ln w="127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3" name="Rak pilkoppling 32">
                  <a:extLst>
                    <a:ext uri="{FF2B5EF4-FFF2-40B4-BE49-F238E27FC236}">
                      <a16:creationId xmlns:a16="http://schemas.microsoft.com/office/drawing/2014/main" id="{15796EC8-6749-4FA7-8C69-16F44673B359}"/>
                    </a:ext>
                  </a:extLst>
                </p:cNvPr>
                <p:cNvCxnSpPr>
                  <a:cxnSpLocks/>
                  <a:stCxn id="39" idx="3"/>
                  <a:endCxn id="46" idx="1"/>
                </p:cNvCxnSpPr>
                <p:nvPr/>
              </p:nvCxnSpPr>
              <p:spPr>
                <a:xfrm>
                  <a:off x="2999117" y="3004129"/>
                  <a:ext cx="175465"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grpSp>
          <p:cxnSp>
            <p:nvCxnSpPr>
              <p:cNvPr id="31" name="Rak pilkoppling 30">
                <a:extLst>
                  <a:ext uri="{FF2B5EF4-FFF2-40B4-BE49-F238E27FC236}">
                    <a16:creationId xmlns:a16="http://schemas.microsoft.com/office/drawing/2014/main" id="{A18B12C6-F57F-45CF-B7EC-F171CC1AB98E}"/>
                  </a:ext>
                </a:extLst>
              </p:cNvPr>
              <p:cNvCxnSpPr>
                <a:cxnSpLocks/>
                <a:endCxn id="38" idx="0"/>
              </p:cNvCxnSpPr>
              <p:nvPr/>
            </p:nvCxnSpPr>
            <p:spPr>
              <a:xfrm>
                <a:off x="7490769" y="3352774"/>
                <a:ext cx="274" cy="146739"/>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grpSp>
        <p:cxnSp>
          <p:nvCxnSpPr>
            <p:cNvPr id="29" name="Rak pilkoppling 28">
              <a:extLst>
                <a:ext uri="{FF2B5EF4-FFF2-40B4-BE49-F238E27FC236}">
                  <a16:creationId xmlns:a16="http://schemas.microsoft.com/office/drawing/2014/main" id="{871F2DEE-34EB-41E5-8EAF-38D17C93879E}"/>
                </a:ext>
              </a:extLst>
            </p:cNvPr>
            <p:cNvCxnSpPr>
              <a:cxnSpLocks/>
            </p:cNvCxnSpPr>
            <p:nvPr/>
          </p:nvCxnSpPr>
          <p:spPr>
            <a:xfrm>
              <a:off x="3614668" y="3593511"/>
              <a:ext cx="274" cy="146739"/>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grpSp>
    </p:spTree>
    <p:extLst>
      <p:ext uri="{BB962C8B-B14F-4D97-AF65-F5344CB8AC3E}">
        <p14:creationId xmlns:p14="http://schemas.microsoft.com/office/powerpoint/2010/main" val="40765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a:normAutofit/>
          </a:bodyPr>
          <a:lstStyle/>
          <a:p>
            <a:r>
              <a:rPr lang="sv-SE" sz="1600"/>
              <a:t>Optimering mellan materialtyper/mängder och driftenergi</a:t>
            </a:r>
          </a:p>
          <a:p>
            <a:pPr lvl="1"/>
            <a:r>
              <a:rPr lang="sv-SE" sz="1400"/>
              <a:t>T.ex. grund/platta på mark </a:t>
            </a:r>
          </a:p>
          <a:p>
            <a:r>
              <a:rPr lang="sv-SE" sz="1600"/>
              <a:t>Stöd till materialleverantörer</a:t>
            </a:r>
          </a:p>
          <a:p>
            <a:r>
              <a:rPr lang="sv-SE" sz="1600"/>
              <a:t>Projekt med byggmaterialleverantörer</a:t>
            </a:r>
          </a:p>
          <a:p>
            <a:pPr lvl="1"/>
            <a:r>
              <a:rPr lang="sv-SE" sz="1400"/>
              <a:t>Fönster, isolering, </a:t>
            </a:r>
            <a:r>
              <a:rPr lang="sv-SE" sz="1400" err="1"/>
              <a:t>skivmaterial</a:t>
            </a:r>
            <a:r>
              <a:rPr lang="sv-SE" sz="1400"/>
              <a:t>, grundkonstruktionen</a:t>
            </a:r>
          </a:p>
          <a:p>
            <a:r>
              <a:rPr lang="sv-SE" sz="1600"/>
              <a:t>Stöd i hur man minskar klimatpåverkan, inte bara kartlägger den</a:t>
            </a:r>
          </a:p>
          <a:p>
            <a:pPr lvl="1"/>
            <a:r>
              <a:rPr lang="sv-SE" sz="1400"/>
              <a:t>Vägar att välja alternativ material, minskade resursmängder genom andra konstruktioner eller lösningar</a:t>
            </a:r>
          </a:p>
          <a:p>
            <a:endParaRPr lang="sv-SE" sz="1600"/>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Behov av fortsatt arbete</a:t>
            </a:r>
          </a:p>
        </p:txBody>
      </p:sp>
    </p:spTree>
    <p:extLst>
      <p:ext uri="{BB962C8B-B14F-4D97-AF65-F5344CB8AC3E}">
        <p14:creationId xmlns:p14="http://schemas.microsoft.com/office/powerpoint/2010/main" val="12519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vert="horz" lIns="91440" tIns="45720" rIns="91440" bIns="45720" rtlCol="0" anchor="t">
            <a:normAutofit/>
          </a:bodyPr>
          <a:lstStyle/>
          <a:p>
            <a:r>
              <a:rPr lang="sv-SE" sz="1600">
                <a:latin typeface="Helvetica"/>
                <a:cs typeface="Helvetica"/>
              </a:rPr>
              <a:t>Standardiserade informationsflöden krävs för effektiva processer.</a:t>
            </a:r>
            <a:endParaRPr lang="sv-SE" sz="1600">
              <a:cs typeface="Helvetica"/>
            </a:endParaRPr>
          </a:p>
          <a:p>
            <a:r>
              <a:rPr lang="sv-SE" sz="1600">
                <a:latin typeface="Helvetica"/>
                <a:cs typeface="Helvetica"/>
              </a:rPr>
              <a:t>För att underlätta effektiva informationsflöden har företagen arbetat med bland annat följande:</a:t>
            </a:r>
          </a:p>
          <a:p>
            <a:pPr lvl="1"/>
            <a:r>
              <a:rPr lang="sv-SE" sz="1400">
                <a:latin typeface="Helvetica"/>
                <a:cs typeface="Helvetica"/>
              </a:rPr>
              <a:t>Koppla ihop olika interna program (tex ritprogram och affärssystem)</a:t>
            </a:r>
            <a:endParaRPr lang="sv-SE" sz="1400">
              <a:cs typeface="Helvetica"/>
            </a:endParaRPr>
          </a:p>
          <a:p>
            <a:pPr lvl="1"/>
            <a:r>
              <a:rPr lang="sv-SE" sz="1400">
                <a:latin typeface="Helvetica"/>
                <a:cs typeface="Helvetica"/>
              </a:rPr>
              <a:t>Ta fram byggdelsrecept, mängder av de ingående materialen i en byggdel, tex ett väggelement.</a:t>
            </a:r>
          </a:p>
          <a:p>
            <a:pPr lvl="1"/>
            <a:r>
              <a:rPr lang="sv-SE" sz="1400">
                <a:latin typeface="Helvetica"/>
                <a:cs typeface="Helvetica"/>
              </a:rPr>
              <a:t>Ta fram omvandlingsnycklar för enhetsomvandling mellan företagets enheter (tex </a:t>
            </a:r>
            <a:r>
              <a:rPr lang="sv-SE" sz="1400" err="1">
                <a:latin typeface="Helvetica"/>
                <a:cs typeface="Helvetica"/>
              </a:rPr>
              <a:t>lpm</a:t>
            </a:r>
            <a:r>
              <a:rPr lang="sv-SE" sz="1400">
                <a:latin typeface="Helvetica"/>
                <a:cs typeface="Helvetica"/>
              </a:rPr>
              <a:t> av en viss produkt) till LCA-mjukvarans enhet (tex m3 eller kg).</a:t>
            </a:r>
          </a:p>
          <a:p>
            <a:pPr lvl="1"/>
            <a:r>
              <a:rPr lang="sv-SE" sz="1400">
                <a:latin typeface="Helvetica"/>
                <a:cs typeface="Helvetica"/>
              </a:rPr>
              <a:t>Analysera vilka byggdelar som ger stor klimatpåverkan och vilka som ger försumbar klimatpåverkan.</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Nyckelfaktorer för effektiva processer</a:t>
            </a:r>
          </a:p>
        </p:txBody>
      </p:sp>
    </p:spTree>
    <p:extLst>
      <p:ext uri="{BB962C8B-B14F-4D97-AF65-F5344CB8AC3E}">
        <p14:creationId xmlns:p14="http://schemas.microsoft.com/office/powerpoint/2010/main" val="342681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B97C2C-61C7-405C-94FB-18011EB5AF74}"/>
              </a:ext>
            </a:extLst>
          </p:cNvPr>
          <p:cNvSpPr>
            <a:spLocks noGrp="1"/>
          </p:cNvSpPr>
          <p:nvPr>
            <p:ph type="ctrTitle"/>
          </p:nvPr>
        </p:nvSpPr>
        <p:spPr>
          <a:xfrm>
            <a:off x="416490" y="209894"/>
            <a:ext cx="3812610" cy="1817026"/>
          </a:xfrm>
        </p:spPr>
        <p:txBody>
          <a:bodyPr>
            <a:normAutofit/>
          </a:bodyPr>
          <a:lstStyle/>
          <a:p>
            <a:r>
              <a:rPr lang="sv-SE"/>
              <a:t>Analys av resultat för 12 småhus</a:t>
            </a:r>
          </a:p>
        </p:txBody>
      </p:sp>
      <p:pic>
        <p:nvPicPr>
          <p:cNvPr id="8" name="Platshållare för bild 7" descr="En bild som visar bärbar dator, person, dator, använder&#10;&#10;Automatiskt genererad beskrivning">
            <a:extLst>
              <a:ext uri="{FF2B5EF4-FFF2-40B4-BE49-F238E27FC236}">
                <a16:creationId xmlns:a16="http://schemas.microsoft.com/office/drawing/2014/main" id="{54C68E6A-6373-47A7-8F0E-CD4FBE508E3C}"/>
              </a:ext>
            </a:extLst>
          </p:cNvPr>
          <p:cNvPicPr>
            <a:picLocks noGrp="1" noChangeAspect="1"/>
          </p:cNvPicPr>
          <p:nvPr>
            <p:ph type="pic" idx="10"/>
          </p:nvPr>
        </p:nvPicPr>
        <p:blipFill rotWithShape="1">
          <a:blip r:embed="rId2">
            <a:extLst>
              <a:ext uri="{28A0092B-C50C-407E-A947-70E740481C1C}">
                <a14:useLocalDpi xmlns:a14="http://schemas.microsoft.com/office/drawing/2010/main" val="0"/>
              </a:ext>
            </a:extLst>
          </a:blip>
          <a:srcRect l="23417" r="23417"/>
          <a:stretch/>
        </p:blipFill>
        <p:spPr/>
      </p:pic>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a:xfrm>
            <a:off x="397851" y="2430780"/>
            <a:ext cx="4032000" cy="2381900"/>
          </a:xfrm>
        </p:spPr>
        <p:txBody>
          <a:bodyPr vert="horz" lIns="91440" tIns="45720" rIns="91440" bIns="45720" rtlCol="0" anchor="t">
            <a:normAutofit/>
          </a:bodyPr>
          <a:lstStyle/>
          <a:p>
            <a:pPr>
              <a:spcBef>
                <a:spcPts val="0"/>
              </a:spcBef>
            </a:pPr>
            <a:r>
              <a:rPr lang="sv-SE" sz="2100">
                <a:latin typeface="Helvetica" panose="020B0604020202020204" pitchFamily="34" charset="0"/>
                <a:cs typeface="Helvetica" panose="020B0604020202020204" pitchFamily="34" charset="0"/>
              </a:rPr>
              <a:t>Metodik och bakgrund</a:t>
            </a:r>
          </a:p>
          <a:p>
            <a:pPr>
              <a:spcBef>
                <a:spcPts val="0"/>
              </a:spcBef>
            </a:pPr>
            <a:r>
              <a:rPr lang="sv-SE" sz="2100">
                <a:latin typeface="Helvetica" panose="020B0604020202020204" pitchFamily="34" charset="0"/>
                <a:cs typeface="Helvetica" panose="020B0604020202020204" pitchFamily="34" charset="0"/>
              </a:rPr>
              <a:t>Resultat</a:t>
            </a:r>
          </a:p>
          <a:p>
            <a:pPr>
              <a:spcBef>
                <a:spcPts val="0"/>
              </a:spcBef>
            </a:pPr>
            <a:r>
              <a:rPr lang="sv-SE" sz="2100">
                <a:latin typeface="Helvetica" panose="020B0604020202020204" pitchFamily="34" charset="0"/>
                <a:cs typeface="Helvetica" panose="020B0604020202020204" pitchFamily="34" charset="0"/>
              </a:rPr>
              <a:t>Solcellsanläggningar</a:t>
            </a:r>
          </a:p>
          <a:p>
            <a:pPr>
              <a:spcBef>
                <a:spcPts val="0"/>
              </a:spcBef>
            </a:pPr>
            <a:r>
              <a:rPr lang="sv-SE" sz="2100">
                <a:latin typeface="Helvetica" panose="020B0604020202020204" pitchFamily="34" charset="0"/>
                <a:cs typeface="Helvetica" panose="020B0604020202020204" pitchFamily="34" charset="0"/>
              </a:rPr>
              <a:t>Förbättringspotential</a:t>
            </a:r>
            <a:endParaRPr lang="sv-SE" sz="2100">
              <a:highlight>
                <a:srgbClr val="FFFF00"/>
              </a:highlight>
            </a:endParaRPr>
          </a:p>
        </p:txBody>
      </p:sp>
    </p:spTree>
    <p:extLst>
      <p:ext uri="{BB962C8B-B14F-4D97-AF65-F5344CB8AC3E}">
        <p14:creationId xmlns:p14="http://schemas.microsoft.com/office/powerpoint/2010/main" val="333697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ell 5">
            <a:extLst>
              <a:ext uri="{FF2B5EF4-FFF2-40B4-BE49-F238E27FC236}">
                <a16:creationId xmlns:a16="http://schemas.microsoft.com/office/drawing/2014/main" id="{E7A3AF9A-B4F1-4213-B2FC-44E893B55679}"/>
              </a:ext>
            </a:extLst>
          </p:cNvPr>
          <p:cNvGraphicFramePr>
            <a:graphicFrameLocks noGrp="1"/>
          </p:cNvGraphicFramePr>
          <p:nvPr>
            <p:ph idx="1"/>
            <p:extLst>
              <p:ext uri="{D42A27DB-BD31-4B8C-83A1-F6EECF244321}">
                <p14:modId xmlns:p14="http://schemas.microsoft.com/office/powerpoint/2010/main" val="2317500258"/>
              </p:ext>
            </p:extLst>
          </p:nvPr>
        </p:nvGraphicFramePr>
        <p:xfrm>
          <a:off x="2292734" y="1645920"/>
          <a:ext cx="4558532" cy="2595880"/>
        </p:xfrm>
        <a:graphic>
          <a:graphicData uri="http://schemas.openxmlformats.org/drawingml/2006/table">
            <a:tbl>
              <a:tblPr firstRow="1" bandRow="1">
                <a:tableStyleId>{5C22544A-7EE6-4342-B048-85BDC9FD1C3A}</a:tableStyleId>
              </a:tblPr>
              <a:tblGrid>
                <a:gridCol w="958532">
                  <a:extLst>
                    <a:ext uri="{9D8B030D-6E8A-4147-A177-3AD203B41FA5}">
                      <a16:colId xmlns:a16="http://schemas.microsoft.com/office/drawing/2014/main" val="375738586"/>
                    </a:ext>
                  </a:extLst>
                </a:gridCol>
                <a:gridCol w="3600000">
                  <a:extLst>
                    <a:ext uri="{9D8B030D-6E8A-4147-A177-3AD203B41FA5}">
                      <a16:colId xmlns:a16="http://schemas.microsoft.com/office/drawing/2014/main" val="2491250050"/>
                    </a:ext>
                  </a:extLst>
                </a:gridCol>
              </a:tblGrid>
              <a:tr h="370840">
                <a:tc>
                  <a:txBody>
                    <a:bodyPr/>
                    <a:lstStyle/>
                    <a:p>
                      <a:r>
                        <a:rPr lang="sv-SE"/>
                        <a:t>#</a:t>
                      </a:r>
                    </a:p>
                  </a:txBody>
                  <a:tcPr marL="179711" marR="179711"/>
                </a:tc>
                <a:tc>
                  <a:txBody>
                    <a:bodyPr/>
                    <a:lstStyle/>
                    <a:p>
                      <a:r>
                        <a:rPr lang="sv-SE"/>
                        <a:t>Arbetspaket</a:t>
                      </a:r>
                    </a:p>
                  </a:txBody>
                  <a:tcPr marL="179711" marR="179711"/>
                </a:tc>
                <a:extLst>
                  <a:ext uri="{0D108BD9-81ED-4DB2-BD59-A6C34878D82A}">
                    <a16:rowId xmlns:a16="http://schemas.microsoft.com/office/drawing/2014/main" val="2054451254"/>
                  </a:ext>
                </a:extLst>
              </a:tr>
              <a:tr h="370840">
                <a:tc>
                  <a:txBody>
                    <a:bodyPr/>
                    <a:lstStyle/>
                    <a:p>
                      <a:r>
                        <a:rPr lang="sv-SE"/>
                        <a:t>AP1</a:t>
                      </a:r>
                    </a:p>
                  </a:txBody>
                  <a:tcPr marL="179711" marR="179711"/>
                </a:tc>
                <a:tc>
                  <a:txBody>
                    <a:bodyPr/>
                    <a:lstStyle/>
                    <a:p>
                      <a:r>
                        <a:rPr lang="sv-SE" sz="1350" b="0" i="0" u="none" strike="noStrike" kern="1200" baseline="0">
                          <a:solidFill>
                            <a:schemeClr val="dk1"/>
                          </a:solidFill>
                          <a:latin typeface="+mn-lt"/>
                          <a:ea typeface="+mn-ea"/>
                          <a:cs typeface="+mn-cs"/>
                        </a:rPr>
                        <a:t>Kunskapsuppbyggnad och förankring</a:t>
                      </a:r>
                      <a:endParaRPr lang="sv-SE"/>
                    </a:p>
                  </a:txBody>
                  <a:tcPr marL="179711" marR="179711"/>
                </a:tc>
                <a:extLst>
                  <a:ext uri="{0D108BD9-81ED-4DB2-BD59-A6C34878D82A}">
                    <a16:rowId xmlns:a16="http://schemas.microsoft.com/office/drawing/2014/main" val="1466948003"/>
                  </a:ext>
                </a:extLst>
              </a:tr>
              <a:tr h="370840">
                <a:tc>
                  <a:txBody>
                    <a:bodyPr/>
                    <a:lstStyle/>
                    <a:p>
                      <a:r>
                        <a:rPr lang="sv-SE"/>
                        <a:t>AP2</a:t>
                      </a:r>
                    </a:p>
                  </a:txBody>
                  <a:tcPr marL="179711" marR="179711"/>
                </a:tc>
                <a:tc>
                  <a:txBody>
                    <a:bodyPr/>
                    <a:lstStyle/>
                    <a:p>
                      <a:r>
                        <a:rPr lang="sv-SE" sz="1350" b="0" i="0" u="none" strike="noStrike" kern="1200" baseline="0">
                          <a:solidFill>
                            <a:schemeClr val="dk1"/>
                          </a:solidFill>
                          <a:latin typeface="+mn-lt"/>
                          <a:ea typeface="+mn-ea"/>
                          <a:cs typeface="+mn-cs"/>
                        </a:rPr>
                        <a:t>Fallstudier och effektiv datahantering</a:t>
                      </a:r>
                      <a:endParaRPr lang="sv-SE"/>
                    </a:p>
                  </a:txBody>
                  <a:tcPr marL="179711" marR="179711"/>
                </a:tc>
                <a:extLst>
                  <a:ext uri="{0D108BD9-81ED-4DB2-BD59-A6C34878D82A}">
                    <a16:rowId xmlns:a16="http://schemas.microsoft.com/office/drawing/2014/main" val="3144970777"/>
                  </a:ext>
                </a:extLst>
              </a:tr>
              <a:tr h="370840">
                <a:tc>
                  <a:txBody>
                    <a:bodyPr/>
                    <a:lstStyle/>
                    <a:p>
                      <a:r>
                        <a:rPr lang="sv-SE"/>
                        <a:t>AP3</a:t>
                      </a:r>
                    </a:p>
                  </a:txBody>
                  <a:tcPr marL="179711" marR="179711"/>
                </a:tc>
                <a:tc>
                  <a:txBody>
                    <a:bodyPr/>
                    <a:lstStyle/>
                    <a:p>
                      <a:r>
                        <a:rPr lang="sv-SE" sz="1350" b="0" i="0" u="none" strike="noStrike" kern="1200" baseline="0">
                          <a:solidFill>
                            <a:schemeClr val="dk1"/>
                          </a:solidFill>
                          <a:latin typeface="+mn-lt"/>
                          <a:ea typeface="+mn-ea"/>
                          <a:cs typeface="+mn-cs"/>
                        </a:rPr>
                        <a:t>Processer och expertstöd</a:t>
                      </a:r>
                      <a:endParaRPr lang="sv-SE"/>
                    </a:p>
                  </a:txBody>
                  <a:tcPr marL="179711" marR="179711"/>
                </a:tc>
                <a:extLst>
                  <a:ext uri="{0D108BD9-81ED-4DB2-BD59-A6C34878D82A}">
                    <a16:rowId xmlns:a16="http://schemas.microsoft.com/office/drawing/2014/main" val="4080270013"/>
                  </a:ext>
                </a:extLst>
              </a:tr>
              <a:tr h="370840">
                <a:tc>
                  <a:txBody>
                    <a:bodyPr/>
                    <a:lstStyle/>
                    <a:p>
                      <a:r>
                        <a:rPr lang="sv-SE"/>
                        <a:t>AP4</a:t>
                      </a:r>
                    </a:p>
                  </a:txBody>
                  <a:tcPr marL="179711" marR="179711"/>
                </a:tc>
                <a:tc>
                  <a:txBody>
                    <a:bodyPr/>
                    <a:lstStyle/>
                    <a:p>
                      <a:r>
                        <a:rPr lang="sv-SE" sz="1350" b="0" i="0" u="none" strike="noStrike" kern="1200" baseline="0">
                          <a:solidFill>
                            <a:schemeClr val="dk1"/>
                          </a:solidFill>
                          <a:latin typeface="+mn-lt"/>
                          <a:ea typeface="+mn-ea"/>
                          <a:cs typeface="+mn-cs"/>
                        </a:rPr>
                        <a:t>Gemensamt arbetssätt och stöd </a:t>
                      </a:r>
                      <a:endParaRPr lang="sv-SE"/>
                    </a:p>
                  </a:txBody>
                  <a:tcPr marL="179711" marR="179711"/>
                </a:tc>
                <a:extLst>
                  <a:ext uri="{0D108BD9-81ED-4DB2-BD59-A6C34878D82A}">
                    <a16:rowId xmlns:a16="http://schemas.microsoft.com/office/drawing/2014/main" val="4070902183"/>
                  </a:ext>
                </a:extLst>
              </a:tr>
              <a:tr h="370840">
                <a:tc>
                  <a:txBody>
                    <a:bodyPr/>
                    <a:lstStyle/>
                    <a:p>
                      <a:r>
                        <a:rPr lang="sv-SE"/>
                        <a:t>AP5</a:t>
                      </a:r>
                    </a:p>
                  </a:txBody>
                  <a:tcPr marL="179711" marR="179711"/>
                </a:tc>
                <a:tc>
                  <a:txBody>
                    <a:bodyPr/>
                    <a:lstStyle/>
                    <a:p>
                      <a:r>
                        <a:rPr lang="sv-SE"/>
                        <a:t>Resultatspridning</a:t>
                      </a:r>
                    </a:p>
                  </a:txBody>
                  <a:tcPr marL="179711" marR="179711"/>
                </a:tc>
                <a:extLst>
                  <a:ext uri="{0D108BD9-81ED-4DB2-BD59-A6C34878D82A}">
                    <a16:rowId xmlns:a16="http://schemas.microsoft.com/office/drawing/2014/main" val="2522019323"/>
                  </a:ext>
                </a:extLst>
              </a:tr>
              <a:tr h="370840">
                <a:tc>
                  <a:txBody>
                    <a:bodyPr/>
                    <a:lstStyle/>
                    <a:p>
                      <a:r>
                        <a:rPr lang="sv-SE"/>
                        <a:t>AP6</a:t>
                      </a:r>
                    </a:p>
                  </a:txBody>
                  <a:tcPr marL="179711" marR="179711"/>
                </a:tc>
                <a:tc>
                  <a:txBody>
                    <a:bodyPr/>
                    <a:lstStyle/>
                    <a:p>
                      <a:r>
                        <a:rPr lang="sv-SE"/>
                        <a:t>Projektledning</a:t>
                      </a:r>
                    </a:p>
                  </a:txBody>
                  <a:tcPr marL="179711" marR="179711"/>
                </a:tc>
                <a:extLst>
                  <a:ext uri="{0D108BD9-81ED-4DB2-BD59-A6C34878D82A}">
                    <a16:rowId xmlns:a16="http://schemas.microsoft.com/office/drawing/2014/main" val="2553072008"/>
                  </a:ext>
                </a:extLst>
              </a:tr>
            </a:tbl>
          </a:graphicData>
        </a:graphic>
      </p:graphicFrame>
      <p:sp>
        <p:nvSpPr>
          <p:cNvPr id="2" name="Rubrik 1">
            <a:extLst>
              <a:ext uri="{FF2B5EF4-FFF2-40B4-BE49-F238E27FC236}">
                <a16:creationId xmlns:a16="http://schemas.microsoft.com/office/drawing/2014/main" id="{CC391CCF-B5F0-434D-B65F-536CC8B5AA5B}"/>
              </a:ext>
            </a:extLst>
          </p:cNvPr>
          <p:cNvSpPr>
            <a:spLocks noGrp="1"/>
          </p:cNvSpPr>
          <p:nvPr>
            <p:ph type="title"/>
          </p:nvPr>
        </p:nvSpPr>
        <p:spPr/>
        <p:txBody>
          <a:bodyPr>
            <a:normAutofit/>
          </a:bodyPr>
          <a:lstStyle/>
          <a:p>
            <a:r>
              <a:rPr lang="sv-SE" sz="3200"/>
              <a:t>Projektupplägg</a:t>
            </a:r>
          </a:p>
        </p:txBody>
      </p:sp>
    </p:spTree>
    <p:extLst>
      <p:ext uri="{BB962C8B-B14F-4D97-AF65-F5344CB8AC3E}">
        <p14:creationId xmlns:p14="http://schemas.microsoft.com/office/powerpoint/2010/main" val="341265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p:txBody>
          <a:bodyPr>
            <a:normAutofit/>
          </a:bodyPr>
          <a:lstStyle/>
          <a:p>
            <a:r>
              <a:rPr lang="sv-SE">
                <a:latin typeface="Helvetica" panose="020B0604020202020204" pitchFamily="34" charset="0"/>
                <a:cs typeface="Helvetica" panose="020B0604020202020204" pitchFamily="34" charset="0"/>
              </a:rPr>
              <a:t>Metodik för byggnadsurval och beräkning</a:t>
            </a:r>
          </a:p>
          <a:p>
            <a:pPr lvl="1"/>
            <a:r>
              <a:rPr lang="sv-SE" sz="1400">
                <a:latin typeface="Helvetica" panose="020B0604020202020204" pitchFamily="34" charset="0"/>
                <a:cs typeface="Helvetica" panose="020B0604020202020204" pitchFamily="34" charset="0"/>
              </a:rPr>
              <a:t>Parallellt regeringsuppdrag gällande referensvärden</a:t>
            </a:r>
          </a:p>
          <a:p>
            <a:pPr lvl="1"/>
            <a:r>
              <a:rPr lang="sv-SE" sz="1400">
                <a:latin typeface="Helvetica" panose="020B0604020202020204" pitchFamily="34" charset="0"/>
                <a:cs typeface="Helvetica" panose="020B0604020202020204" pitchFamily="34" charset="0"/>
              </a:rPr>
              <a:t>Beräkningsmetodik</a:t>
            </a:r>
          </a:p>
          <a:p>
            <a:pPr marL="0" indent="0">
              <a:buNone/>
            </a:pPr>
            <a:endParaRPr lang="sv-SE">
              <a:highlight>
                <a:srgbClr val="FFFF00"/>
              </a:highlight>
            </a:endParaRPr>
          </a:p>
        </p:txBody>
      </p:sp>
      <p:pic>
        <p:nvPicPr>
          <p:cNvPr id="9" name="Platshållare för bild 8" descr="En bild som visar bärbar dator, person, dator, använder&#10;&#10;Automatiskt genererad beskrivning">
            <a:extLst>
              <a:ext uri="{FF2B5EF4-FFF2-40B4-BE49-F238E27FC236}">
                <a16:creationId xmlns:a16="http://schemas.microsoft.com/office/drawing/2014/main" id="{CB4444D9-86C5-425A-BC39-55D1816C414C}"/>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23417" r="23417"/>
          <a:stretch>
            <a:fillRect/>
          </a:stretch>
        </p:blipFill>
        <p:spPr/>
      </p:pic>
      <p:sp>
        <p:nvSpPr>
          <p:cNvPr id="10" name="Rubrik 1">
            <a:extLst>
              <a:ext uri="{FF2B5EF4-FFF2-40B4-BE49-F238E27FC236}">
                <a16:creationId xmlns:a16="http://schemas.microsoft.com/office/drawing/2014/main" id="{4B586883-DAE4-4CB9-8235-6059FFB3B444}"/>
              </a:ext>
            </a:extLst>
          </p:cNvPr>
          <p:cNvSpPr txBox="1">
            <a:spLocks/>
          </p:cNvSpPr>
          <p:nvPr/>
        </p:nvSpPr>
        <p:spPr>
          <a:xfrm>
            <a:off x="397850" y="507728"/>
            <a:ext cx="3944243" cy="1400400"/>
          </a:xfrm>
          <a:prstGeom prst="rect">
            <a:avLst/>
          </a:prstGeom>
        </p:spPr>
        <p:txBody>
          <a:bodyPr vert="horz" lIns="91440" tIns="45720" rIns="91440" bIns="45720" rtlCol="0" anchor="b">
            <a:normAutofit fontScale="90000"/>
          </a:bodyPr>
          <a:lstStyle>
            <a:lvl1pPr algn="ctr" defTabSz="685800" rtl="0" eaLnBrk="1" latinLnBrk="0" hangingPunct="1">
              <a:lnSpc>
                <a:spcPct val="90000"/>
              </a:lnSpc>
              <a:spcBef>
                <a:spcPct val="0"/>
              </a:spcBef>
              <a:buNone/>
              <a:defRPr sz="4000" kern="1200">
                <a:solidFill>
                  <a:schemeClr val="tx1"/>
                </a:solidFill>
                <a:latin typeface="Helvetica" pitchFamily="2" charset="0"/>
                <a:ea typeface="+mj-ea"/>
                <a:cs typeface="+mj-cs"/>
              </a:defRPr>
            </a:lvl1pPr>
          </a:lstStyle>
          <a:p>
            <a:r>
              <a:rPr lang="sv-SE"/>
              <a:t>Analys av resultat för 12 småhus</a:t>
            </a:r>
          </a:p>
        </p:txBody>
      </p:sp>
    </p:spTree>
    <p:extLst>
      <p:ext uri="{BB962C8B-B14F-4D97-AF65-F5344CB8AC3E}">
        <p14:creationId xmlns:p14="http://schemas.microsoft.com/office/powerpoint/2010/main" val="4254459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A382E683-3B63-49A5-A4E2-FD4FD70EF898}"/>
              </a:ext>
            </a:extLst>
          </p:cNvPr>
          <p:cNvSpPr>
            <a:spLocks noGrp="1"/>
          </p:cNvSpPr>
          <p:nvPr>
            <p:ph idx="1"/>
          </p:nvPr>
        </p:nvSpPr>
        <p:spPr/>
        <p:txBody>
          <a:bodyPr vert="horz" lIns="91440" tIns="45720" rIns="91440" bIns="45720" rtlCol="0" anchor="t">
            <a:normAutofit/>
          </a:bodyPr>
          <a:lstStyle/>
          <a:p>
            <a:r>
              <a:rPr lang="sv-SE" sz="1600"/>
              <a:t>Parallellt med KLivPå har underlag för referensvärden för svenska byggnaders klimatpåverkan samlats in och analyserats som en del av regeringsuppdrag </a:t>
            </a:r>
            <a:r>
              <a:rPr lang="sv-SE" sz="1600" i="1">
                <a:hlinkClick r:id="rId2"/>
              </a:rPr>
              <a:t>Uppdrag att främja minskad klimatpåverkan vid offentlig upphandling av bygg-, anläggnings- och fastighetsentreprenader.</a:t>
            </a:r>
            <a:r>
              <a:rPr lang="sv-SE" sz="1600" i="1"/>
              <a:t> </a:t>
            </a:r>
          </a:p>
          <a:p>
            <a:r>
              <a:rPr lang="sv-SE" sz="1600"/>
              <a:t>Samma underlag har använts för att ta fram klimatpåverkan från småhus inom ramen för KLivPå. Beräkningarna har följt samma metodik, varför denna inte beskrivs i detalj här. </a:t>
            </a:r>
          </a:p>
          <a:p>
            <a:r>
              <a:rPr lang="sv-SE" sz="1600">
                <a:latin typeface="Helvetica"/>
                <a:cs typeface="Helvetica"/>
              </a:rPr>
              <a:t>Totalt fem aktörer har tillsammans lämnat underlag för totalt 12 stycken småhus. Det finns enplans- och tvåplanshus, parhus och kedjehus bland de analyserade småhusen. </a:t>
            </a:r>
            <a:endParaRPr lang="sv-SE" sz="1600">
              <a:cs typeface="Helvetica"/>
            </a:endParaRPr>
          </a:p>
          <a:p>
            <a:r>
              <a:rPr lang="sv-SE" sz="1600">
                <a:latin typeface="Helvetica"/>
                <a:cs typeface="Helvetica"/>
              </a:rPr>
              <a:t>Några av byggnaderna är att betrakta som spjutspetsbyggnader avseende klimatpåverkan, merparten är "kataloghus" hos de deltagande aktörerna. </a:t>
            </a:r>
            <a:endParaRPr lang="sv-SE" sz="1420">
              <a:latin typeface="Helvetica"/>
              <a:cs typeface="Helvetica"/>
            </a:endParaRPr>
          </a:p>
          <a:p>
            <a:r>
              <a:rPr lang="sv-SE" sz="1600">
                <a:latin typeface="Helvetica"/>
                <a:cs typeface="Helvetica"/>
              </a:rPr>
              <a:t>Deltagande aktörer är Fiskarhedenvillan, Derome, Skanska, </a:t>
            </a:r>
            <a:r>
              <a:rPr lang="sv-SE" sz="1600" err="1">
                <a:latin typeface="Helvetica"/>
                <a:cs typeface="Helvetica"/>
              </a:rPr>
              <a:t>Jemmet</a:t>
            </a:r>
            <a:r>
              <a:rPr lang="sv-SE" sz="1600">
                <a:latin typeface="Helvetica"/>
                <a:cs typeface="Helvetica"/>
              </a:rPr>
              <a:t>  och OBOS</a:t>
            </a:r>
            <a:endParaRPr lang="en-US" sz="1600">
              <a:latin typeface="Helvetica"/>
              <a:cs typeface="Helvetica"/>
            </a:endParaRPr>
          </a:p>
          <a:p>
            <a:pPr lvl="1"/>
            <a:endParaRPr lang="sv-SE" sz="1400">
              <a:latin typeface="Helvetica"/>
              <a:cs typeface="Helvetica"/>
            </a:endParaRPr>
          </a:p>
          <a:p>
            <a:pPr marL="0" indent="0">
              <a:buNone/>
            </a:pPr>
            <a:endParaRPr lang="sv-SE" sz="1600">
              <a:latin typeface="Helvetica"/>
              <a:cs typeface="Helvetica"/>
            </a:endParaRPr>
          </a:p>
        </p:txBody>
      </p:sp>
      <p:sp>
        <p:nvSpPr>
          <p:cNvPr id="5" name="Rubrik 4">
            <a:extLst>
              <a:ext uri="{FF2B5EF4-FFF2-40B4-BE49-F238E27FC236}">
                <a16:creationId xmlns:a16="http://schemas.microsoft.com/office/drawing/2014/main" id="{DECF7103-E20D-454C-8AD4-BE0A8A9FA0AF}"/>
              </a:ext>
            </a:extLst>
          </p:cNvPr>
          <p:cNvSpPr>
            <a:spLocks noGrp="1"/>
          </p:cNvSpPr>
          <p:nvPr>
            <p:ph type="title"/>
          </p:nvPr>
        </p:nvSpPr>
        <p:spPr>
          <a:xfrm>
            <a:off x="628650" y="304271"/>
            <a:ext cx="7553924" cy="1104636"/>
          </a:xfrm>
        </p:spPr>
        <p:txBody>
          <a:bodyPr>
            <a:normAutofit/>
          </a:bodyPr>
          <a:lstStyle/>
          <a:p>
            <a:r>
              <a:rPr lang="sv-SE" sz="3200">
                <a:latin typeface="Helvetica"/>
                <a:cs typeface="Helvetica"/>
              </a:rPr>
              <a:t>Beräkning av klimatpåverkan </a:t>
            </a:r>
            <a:br>
              <a:rPr lang="sv-SE" sz="3200">
                <a:latin typeface="Helvetica"/>
                <a:cs typeface="Helvetica"/>
              </a:rPr>
            </a:br>
            <a:r>
              <a:rPr lang="sv-SE" sz="3200">
                <a:latin typeface="Helvetica"/>
                <a:cs typeface="Helvetica"/>
              </a:rPr>
              <a:t>från 12 småhus</a:t>
            </a:r>
            <a:endParaRPr lang="sv-SE" sz="3200">
              <a:cs typeface="Helvetica"/>
            </a:endParaRPr>
          </a:p>
        </p:txBody>
      </p:sp>
    </p:spTree>
    <p:extLst>
      <p:ext uri="{BB962C8B-B14F-4D97-AF65-F5344CB8AC3E}">
        <p14:creationId xmlns:p14="http://schemas.microsoft.com/office/powerpoint/2010/main" val="13549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A382E683-3B63-49A5-A4E2-FD4FD70EF898}"/>
              </a:ext>
            </a:extLst>
          </p:cNvPr>
          <p:cNvSpPr>
            <a:spLocks noGrp="1"/>
          </p:cNvSpPr>
          <p:nvPr>
            <p:ph idx="1"/>
          </p:nvPr>
        </p:nvSpPr>
        <p:spPr/>
        <p:txBody>
          <a:bodyPr vert="horz" lIns="91440" tIns="45720" rIns="91440" bIns="45720" rtlCol="0" anchor="t">
            <a:normAutofit lnSpcReduction="10000"/>
          </a:bodyPr>
          <a:lstStyle/>
          <a:p>
            <a:r>
              <a:rPr lang="sv-SE"/>
              <a:t>Parallellt med KLivPå har underlag för referensvärden för svenska byggnaders klimatpåverkan samlats in och analyserats som en del av regeringsuppdrag </a:t>
            </a:r>
            <a:r>
              <a:rPr lang="sv-SE" i="1">
                <a:hlinkClick r:id="rId2"/>
              </a:rPr>
              <a:t>Uppdrag att främja minskad klimatpåverkan vid offentlig upphandling av bygg-, anläggnings- och fastighetsentreprenader.</a:t>
            </a:r>
            <a:r>
              <a:rPr lang="sv-SE" i="1"/>
              <a:t> </a:t>
            </a:r>
            <a:r>
              <a:rPr lang="sv-SE"/>
              <a:t>Samma underlag har använts för att ta fram klimatpåverkan från småhus inom ramen för KLivPå. Beräkningarna har följt samma metodik, varför denna inte beskrivs i detalj här. </a:t>
            </a:r>
          </a:p>
          <a:p>
            <a:r>
              <a:rPr lang="sv-SE" sz="1600">
                <a:latin typeface="Helvetica"/>
                <a:cs typeface="Helvetica"/>
              </a:rPr>
              <a:t>Flera av deltagarna i KLivPå har bidragit med värdefulla bidrag till detta material, men inkluderar även underlag för småhus från andra aktörer. Totalt fem aktörer har tillsammans lämnat underlag för totalt 12 st. småhus. Det finns enplans- och tvåplanshus, parhus och kedjehus bland de analyserade småhusen. </a:t>
            </a:r>
            <a:endParaRPr lang="sv-SE" sz="1600">
              <a:cs typeface="Helvetica"/>
            </a:endParaRPr>
          </a:p>
          <a:p>
            <a:r>
              <a:rPr lang="sv-SE" sz="1600">
                <a:latin typeface="Helvetica"/>
                <a:cs typeface="Helvetica"/>
              </a:rPr>
              <a:t>Några av byggnaderna är att betrakta som spjutspetsbyggnader avseende klimatpåverkan.</a:t>
            </a:r>
            <a:endParaRPr lang="sv-SE" sz="1420">
              <a:latin typeface="Helvetica"/>
              <a:cs typeface="Helvetica"/>
            </a:endParaRPr>
          </a:p>
          <a:p>
            <a:r>
              <a:rPr lang="sv-SE" sz="1600">
                <a:latin typeface="Helvetica"/>
                <a:cs typeface="Helvetica"/>
              </a:rPr>
              <a:t>Då samma metodik används för beräkningarna hänvisas till kommande rapport (hösten -21) från Boverket </a:t>
            </a:r>
            <a:r>
              <a:rPr lang="sv-SE" sz="1600" i="1">
                <a:latin typeface="Helvetica"/>
                <a:cs typeface="Helvetica"/>
              </a:rPr>
              <a:t>Referensvärden för klimatpåverkan vid uppförande av byggnader</a:t>
            </a:r>
            <a:r>
              <a:rPr lang="sv-SE" sz="1600">
                <a:latin typeface="Helvetica"/>
                <a:cs typeface="Helvetica"/>
              </a:rPr>
              <a:t> för detaljerad beskrivning av metodiken.</a:t>
            </a:r>
          </a:p>
        </p:txBody>
      </p:sp>
      <p:sp>
        <p:nvSpPr>
          <p:cNvPr id="5" name="Rubrik 4">
            <a:extLst>
              <a:ext uri="{FF2B5EF4-FFF2-40B4-BE49-F238E27FC236}">
                <a16:creationId xmlns:a16="http://schemas.microsoft.com/office/drawing/2014/main" id="{DECF7103-E20D-454C-8AD4-BE0A8A9FA0AF}"/>
              </a:ext>
            </a:extLst>
          </p:cNvPr>
          <p:cNvSpPr>
            <a:spLocks noGrp="1"/>
          </p:cNvSpPr>
          <p:nvPr>
            <p:ph type="title"/>
          </p:nvPr>
        </p:nvSpPr>
        <p:spPr/>
        <p:txBody>
          <a:bodyPr>
            <a:normAutofit fontScale="90000"/>
          </a:bodyPr>
          <a:lstStyle/>
          <a:p>
            <a:r>
              <a:rPr lang="sv-SE"/>
              <a:t>Regeringsuppdrag referensvärden för klimatpåverkan från svenska byggnader - byggskedet</a:t>
            </a:r>
            <a:br>
              <a:rPr lang="sv-SE">
                <a:highlight>
                  <a:srgbClr val="FFFF00"/>
                </a:highlight>
              </a:rPr>
            </a:br>
            <a:endParaRPr lang="sv-SE"/>
          </a:p>
        </p:txBody>
      </p:sp>
    </p:spTree>
    <p:extLst>
      <p:ext uri="{BB962C8B-B14F-4D97-AF65-F5344CB8AC3E}">
        <p14:creationId xmlns:p14="http://schemas.microsoft.com/office/powerpoint/2010/main" val="24937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4BCF56DD-37A5-4B9A-A173-3A47974991E9}"/>
              </a:ext>
            </a:extLst>
          </p:cNvPr>
          <p:cNvSpPr>
            <a:spLocks noGrp="1"/>
          </p:cNvSpPr>
          <p:nvPr>
            <p:ph idx="1"/>
          </p:nvPr>
        </p:nvSpPr>
        <p:spPr/>
        <p:txBody>
          <a:bodyPr vert="horz" lIns="91440" tIns="45720" rIns="91440" bIns="45720" rtlCol="0" anchor="t">
            <a:normAutofit/>
          </a:bodyPr>
          <a:lstStyle/>
          <a:p>
            <a:r>
              <a:rPr lang="sv-SE" sz="1600">
                <a:latin typeface="Helvetica"/>
                <a:cs typeface="Helvetica"/>
              </a:rPr>
              <a:t>Beräkning av klimatpåverkan från byggskedet (A1-A5)</a:t>
            </a:r>
          </a:p>
          <a:p>
            <a:r>
              <a:rPr lang="sv-SE" sz="1600">
                <a:latin typeface="Helvetica"/>
                <a:cs typeface="Helvetica"/>
              </a:rPr>
              <a:t>Avgränsning av byggdelar enligt lagen om klimatdeklaration har använts (benämns som 2022 i resultatredovisningen)</a:t>
            </a:r>
            <a:endParaRPr lang="en-US" sz="1600">
              <a:latin typeface="Helvetica"/>
              <a:cs typeface="Helvetica"/>
            </a:endParaRPr>
          </a:p>
          <a:p>
            <a:r>
              <a:rPr lang="sv-SE" sz="1600">
                <a:latin typeface="Helvetica"/>
                <a:cs typeface="Helvetica"/>
              </a:rPr>
              <a:t>Kompletterande analys som även inkluderar byggdelar ytskikt, rumskomplettering och installationer har gjorts, enligt förslag till inkluderade byggdelar i lagen om klimatdeklaration år 2027</a:t>
            </a:r>
          </a:p>
          <a:p>
            <a:r>
              <a:rPr lang="sv-SE" sz="1600">
                <a:latin typeface="Helvetica"/>
                <a:cs typeface="Helvetica"/>
              </a:rPr>
              <a:t>Beräkningen har gjorts med medelvärdesdata för klimatpåverkan från materialen (dvs ej konservativa data som kommer att krävas för klimatdeklarationen)</a:t>
            </a:r>
          </a:p>
          <a:p>
            <a:r>
              <a:rPr lang="sv-SE" sz="1600">
                <a:latin typeface="Helvetica"/>
                <a:cs typeface="Helvetica"/>
              </a:rPr>
              <a:t>Schabloner har använts för vissa delar</a:t>
            </a:r>
            <a:endParaRPr lang="sv-SE" sz="1600">
              <a:cs typeface="Helvetica"/>
            </a:endParaRPr>
          </a:p>
        </p:txBody>
      </p:sp>
      <p:sp>
        <p:nvSpPr>
          <p:cNvPr id="3" name="Rubrik 2">
            <a:extLst>
              <a:ext uri="{FF2B5EF4-FFF2-40B4-BE49-F238E27FC236}">
                <a16:creationId xmlns:a16="http://schemas.microsoft.com/office/drawing/2014/main" id="{5DDE08F4-297F-404B-85AA-2B63B2D16628}"/>
              </a:ext>
            </a:extLst>
          </p:cNvPr>
          <p:cNvSpPr>
            <a:spLocks noGrp="1"/>
          </p:cNvSpPr>
          <p:nvPr>
            <p:ph type="title"/>
          </p:nvPr>
        </p:nvSpPr>
        <p:spPr/>
        <p:txBody>
          <a:bodyPr>
            <a:normAutofit/>
          </a:bodyPr>
          <a:lstStyle/>
          <a:p>
            <a:r>
              <a:rPr lang="sv-SE" sz="3200">
                <a:latin typeface="Helvetica"/>
                <a:cs typeface="Helvetica"/>
              </a:rPr>
              <a:t>Metodik</a:t>
            </a:r>
            <a:endParaRPr lang="sv-SE" sz="3200">
              <a:cs typeface="Helvetica"/>
            </a:endParaRPr>
          </a:p>
        </p:txBody>
      </p:sp>
    </p:spTree>
    <p:extLst>
      <p:ext uri="{BB962C8B-B14F-4D97-AF65-F5344CB8AC3E}">
        <p14:creationId xmlns:p14="http://schemas.microsoft.com/office/powerpoint/2010/main" val="26349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0043C7D-BA23-4AE9-8B01-B37C4BBAC332}"/>
              </a:ext>
            </a:extLst>
          </p:cNvPr>
          <p:cNvSpPr>
            <a:spLocks noGrp="1"/>
          </p:cNvSpPr>
          <p:nvPr>
            <p:ph idx="1"/>
          </p:nvPr>
        </p:nvSpPr>
        <p:spPr/>
        <p:txBody>
          <a:bodyPr/>
          <a:lstStyle/>
          <a:p>
            <a:r>
              <a:rPr lang="sv-SE"/>
              <a:t>Systemgräns enligt lagen om klimatdeklaration, så som det tolkats enligt SBEF-byggdelsindelning (kallad 2022)</a:t>
            </a:r>
          </a:p>
          <a:p>
            <a:pPr lvl="1"/>
            <a:r>
              <a:rPr lang="sv-SE"/>
              <a:t>Byggdel 2 Husunderbyggnad (ej 21-23, 25), dvs från isolering under grund och uppåt</a:t>
            </a:r>
          </a:p>
          <a:p>
            <a:pPr lvl="1"/>
            <a:r>
              <a:rPr lang="sv-SE"/>
              <a:t>Byggdel 3 Stomme</a:t>
            </a:r>
          </a:p>
          <a:p>
            <a:pPr lvl="1"/>
            <a:r>
              <a:rPr lang="sv-SE"/>
              <a:t>Byggdel 4 Yttertak</a:t>
            </a:r>
          </a:p>
          <a:p>
            <a:pPr lvl="1"/>
            <a:r>
              <a:rPr lang="sv-SE"/>
              <a:t>Byggdel 5 Fasader</a:t>
            </a:r>
          </a:p>
          <a:p>
            <a:pPr lvl="1"/>
            <a:r>
              <a:rPr lang="sv-SE"/>
              <a:t>Byggdel 6 Stomkomplettering, rumsbildning</a:t>
            </a:r>
          </a:p>
          <a:p>
            <a:pPr lvl="1"/>
            <a:endParaRPr lang="sv-SE"/>
          </a:p>
          <a:p>
            <a:r>
              <a:rPr lang="sv-SE"/>
              <a:t>Systemgräns enligt förslag till utökning klimatdeklaration (kallad 2027), samtliga delar av byggnaden från isolering under grund och uppåt.</a:t>
            </a:r>
          </a:p>
          <a:p>
            <a:pPr lvl="1"/>
            <a:r>
              <a:rPr lang="sv-SE"/>
              <a:t>Samtliga ovanstående byggdelar</a:t>
            </a:r>
          </a:p>
          <a:p>
            <a:pPr lvl="1"/>
            <a:r>
              <a:rPr lang="sv-SE"/>
              <a:t>Byggdel 7 Invändiga ytskikt, rumskomplettering</a:t>
            </a:r>
          </a:p>
          <a:p>
            <a:pPr lvl="1"/>
            <a:r>
              <a:rPr lang="sv-SE"/>
              <a:t>Byggdel 8 Installationer</a:t>
            </a:r>
          </a:p>
        </p:txBody>
      </p:sp>
      <p:sp>
        <p:nvSpPr>
          <p:cNvPr id="3" name="Rubrik 2">
            <a:extLst>
              <a:ext uri="{FF2B5EF4-FFF2-40B4-BE49-F238E27FC236}">
                <a16:creationId xmlns:a16="http://schemas.microsoft.com/office/drawing/2014/main" id="{7CF34DE3-4A51-4EE7-B1C6-56E50B69A919}"/>
              </a:ext>
            </a:extLst>
          </p:cNvPr>
          <p:cNvSpPr>
            <a:spLocks noGrp="1"/>
          </p:cNvSpPr>
          <p:nvPr>
            <p:ph type="title"/>
          </p:nvPr>
        </p:nvSpPr>
        <p:spPr/>
        <p:txBody>
          <a:bodyPr/>
          <a:lstStyle/>
          <a:p>
            <a:r>
              <a:rPr lang="sv-SE"/>
              <a:t>Systemgränser (2 st.) för beräkning </a:t>
            </a:r>
          </a:p>
        </p:txBody>
      </p:sp>
    </p:spTree>
    <p:extLst>
      <p:ext uri="{BB962C8B-B14F-4D97-AF65-F5344CB8AC3E}">
        <p14:creationId xmlns:p14="http://schemas.microsoft.com/office/powerpoint/2010/main" val="1892437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4BCF56DD-37A5-4B9A-A173-3A47974991E9}"/>
              </a:ext>
            </a:extLst>
          </p:cNvPr>
          <p:cNvSpPr>
            <a:spLocks noGrp="1"/>
          </p:cNvSpPr>
          <p:nvPr>
            <p:ph idx="1"/>
          </p:nvPr>
        </p:nvSpPr>
        <p:spPr/>
        <p:txBody>
          <a:bodyPr>
            <a:normAutofit fontScale="92500" lnSpcReduction="20000"/>
          </a:bodyPr>
          <a:lstStyle/>
          <a:p>
            <a:r>
              <a:rPr lang="sv-SE"/>
              <a:t>Referensvärden har tagits fram baserat på verkliga byggnaders klimatpåverkan, bland annat för småhus. </a:t>
            </a:r>
          </a:p>
          <a:p>
            <a:r>
              <a:rPr lang="sv-SE"/>
              <a:t>Klimatdeklarationens beräkningsmetodik har använts i så hög grad det varit möjligt, med undantag för att även en kompletterande systemgräns har använts för byggdelar.</a:t>
            </a:r>
          </a:p>
          <a:p>
            <a:r>
              <a:rPr lang="sv-SE"/>
              <a:t>Byggskedet, dvs A1-A5 har analyserats, med två olika systemgränser (se nästa bild):</a:t>
            </a:r>
          </a:p>
          <a:p>
            <a:pPr lvl="1"/>
            <a:r>
              <a:rPr lang="sv-SE"/>
              <a:t>Klimatdeklaration 2022, dvs husunderbyggnad, stomme, klimatskal och innerväggar.</a:t>
            </a:r>
          </a:p>
          <a:p>
            <a:pPr lvl="1"/>
            <a:r>
              <a:rPr lang="sv-SE"/>
              <a:t>Förslag på klimatdeklaration 2027, dvs inkluderande även all stomkomplettering, rumskomplettering och installationer</a:t>
            </a:r>
          </a:p>
          <a:p>
            <a:r>
              <a:rPr lang="sv-SE"/>
              <a:t>Systemgräns för A5 har följt klimatdeklarationens avgränsning och benämnts A5 Spill och A5 Energi för förtydliga att det inte inkluderar samtliga delar i A5 enligt standard EN 15978:2011.</a:t>
            </a:r>
          </a:p>
          <a:p>
            <a:r>
              <a:rPr lang="sv-SE"/>
              <a:t>Dataluckor har uppskattats för respektive byggdel och en uppräkning av klimatpåverkan har sedan skett.</a:t>
            </a:r>
          </a:p>
          <a:p>
            <a:r>
              <a:rPr lang="sv-SE"/>
              <a:t>Klimatpåverkan har gjorts med verkliga mängder, men ned generisk klimatdata, dvs klimatpåverkan från respektive material har antagits vara svenskt genomsnitt för den byggprodukten. Klimatdata från Boverkets klimatdatabas har använts (OBS, medelvärdesdata och inte konservativ data). Konstruktionsstål, har tilldelats medelvärdet av skrotbaserat och primärt konstruktionsstål från Boverkets klimatdatabas.</a:t>
            </a:r>
          </a:p>
        </p:txBody>
      </p:sp>
      <p:sp>
        <p:nvSpPr>
          <p:cNvPr id="3" name="Rubrik 2">
            <a:extLst>
              <a:ext uri="{FF2B5EF4-FFF2-40B4-BE49-F238E27FC236}">
                <a16:creationId xmlns:a16="http://schemas.microsoft.com/office/drawing/2014/main" id="{5DDE08F4-297F-404B-85AA-2B63B2D16628}"/>
              </a:ext>
            </a:extLst>
          </p:cNvPr>
          <p:cNvSpPr>
            <a:spLocks noGrp="1"/>
          </p:cNvSpPr>
          <p:nvPr>
            <p:ph type="title"/>
          </p:nvPr>
        </p:nvSpPr>
        <p:spPr/>
        <p:txBody>
          <a:bodyPr/>
          <a:lstStyle/>
          <a:p>
            <a:r>
              <a:rPr lang="sv-SE"/>
              <a:t>Beräkningsmetodik för referensvärden – systemgräns, klimatdata och hantering av dataluckor</a:t>
            </a:r>
          </a:p>
        </p:txBody>
      </p:sp>
    </p:spTree>
    <p:extLst>
      <p:ext uri="{BB962C8B-B14F-4D97-AF65-F5344CB8AC3E}">
        <p14:creationId xmlns:p14="http://schemas.microsoft.com/office/powerpoint/2010/main" val="11995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4BCF56DD-37A5-4B9A-A173-3A47974991E9}"/>
              </a:ext>
            </a:extLst>
          </p:cNvPr>
          <p:cNvSpPr>
            <a:spLocks noGrp="1"/>
          </p:cNvSpPr>
          <p:nvPr>
            <p:ph idx="1"/>
          </p:nvPr>
        </p:nvSpPr>
        <p:spPr/>
        <p:txBody>
          <a:bodyPr>
            <a:normAutofit/>
          </a:bodyPr>
          <a:lstStyle/>
          <a:p>
            <a:r>
              <a:rPr lang="sv-SE"/>
              <a:t>Beräkningarna har baserats på projektspecifika underlag för A1-A3 inom systemgräns 2022, med nedanstående undantag. </a:t>
            </a:r>
          </a:p>
          <a:p>
            <a:r>
              <a:rPr lang="sv-SE"/>
              <a:t>Schabloner har använts enligt följande delar:</a:t>
            </a:r>
          </a:p>
          <a:p>
            <a:pPr lvl="1"/>
            <a:r>
              <a:rPr lang="sv-SE"/>
              <a:t>A1-A3, A4 och A5 Spill: Ytskikt och rumskomplettering respektive installationer (byggdel 7 och 8 enligt SBEF) (schabloner framtagna inom studien, se egen bild)</a:t>
            </a:r>
          </a:p>
          <a:p>
            <a:pPr lvl="1"/>
            <a:r>
              <a:rPr lang="sv-SE"/>
              <a:t>A4 Transporter (uppgifter från klimatdatabasen)</a:t>
            </a:r>
          </a:p>
          <a:p>
            <a:pPr lvl="1"/>
            <a:r>
              <a:rPr lang="sv-SE"/>
              <a:t>A5 Spill (spillfaktorer från klimatdatabasen)</a:t>
            </a:r>
          </a:p>
          <a:p>
            <a:pPr lvl="1"/>
            <a:r>
              <a:rPr lang="sv-SE"/>
              <a:t>A5 Energi (schabloner framtagna inom studien, se egen bild)</a:t>
            </a:r>
          </a:p>
          <a:p>
            <a:endParaRPr lang="sv-SE"/>
          </a:p>
        </p:txBody>
      </p:sp>
      <p:sp>
        <p:nvSpPr>
          <p:cNvPr id="3" name="Rubrik 2">
            <a:extLst>
              <a:ext uri="{FF2B5EF4-FFF2-40B4-BE49-F238E27FC236}">
                <a16:creationId xmlns:a16="http://schemas.microsoft.com/office/drawing/2014/main" id="{5DDE08F4-297F-404B-85AA-2B63B2D16628}"/>
              </a:ext>
            </a:extLst>
          </p:cNvPr>
          <p:cNvSpPr>
            <a:spLocks noGrp="1"/>
          </p:cNvSpPr>
          <p:nvPr>
            <p:ph type="title"/>
          </p:nvPr>
        </p:nvSpPr>
        <p:spPr/>
        <p:txBody>
          <a:bodyPr/>
          <a:lstStyle/>
          <a:p>
            <a:r>
              <a:rPr lang="sv-SE"/>
              <a:t>Beräkningsmetodik för referensvärden – beräkningsunderlag</a:t>
            </a:r>
          </a:p>
        </p:txBody>
      </p:sp>
    </p:spTree>
    <p:extLst>
      <p:ext uri="{BB962C8B-B14F-4D97-AF65-F5344CB8AC3E}">
        <p14:creationId xmlns:p14="http://schemas.microsoft.com/office/powerpoint/2010/main" val="3215295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sz="quarter" idx="11"/>
          </p:nvPr>
        </p:nvSpPr>
        <p:spPr/>
        <p:txBody>
          <a:bodyPr>
            <a:normAutofit/>
          </a:bodyPr>
          <a:lstStyle/>
          <a:p>
            <a:r>
              <a:rPr lang="sv-SE" sz="1600">
                <a:latin typeface="Helvetica" panose="020B0604020202020204" pitchFamily="34" charset="0"/>
                <a:cs typeface="Helvetica" panose="020B0604020202020204" pitchFamily="34" charset="0"/>
              </a:rPr>
              <a:t>Resultat klimatpåverkan, bl.a. </a:t>
            </a:r>
          </a:p>
          <a:p>
            <a:pPr lvl="1"/>
            <a:r>
              <a:rPr lang="sv-SE" sz="1400">
                <a:latin typeface="Helvetica" panose="020B0604020202020204" pitchFamily="34" charset="0"/>
                <a:cs typeface="Helvetica" panose="020B0604020202020204" pitchFamily="34" charset="0"/>
              </a:rPr>
              <a:t>Per del av livscykeln i byggskedet</a:t>
            </a:r>
          </a:p>
          <a:p>
            <a:pPr lvl="1"/>
            <a:r>
              <a:rPr lang="sv-SE" sz="1400">
                <a:latin typeface="Helvetica" panose="020B0604020202020204" pitchFamily="34" charset="0"/>
                <a:cs typeface="Helvetica" panose="020B0604020202020204" pitchFamily="34" charset="0"/>
              </a:rPr>
              <a:t>Per byggdel</a:t>
            </a:r>
          </a:p>
          <a:p>
            <a:pPr lvl="1"/>
            <a:r>
              <a:rPr lang="sv-SE" sz="1400">
                <a:latin typeface="Helvetica" panose="020B0604020202020204" pitchFamily="34" charset="0"/>
                <a:cs typeface="Helvetica" panose="020B0604020202020204" pitchFamily="34" charset="0"/>
              </a:rPr>
              <a:t>Per produkttyp</a:t>
            </a:r>
          </a:p>
          <a:p>
            <a:r>
              <a:rPr lang="sv-SE" sz="1600">
                <a:latin typeface="Helvetica" panose="020B0604020202020204" pitchFamily="34" charset="0"/>
                <a:cs typeface="Helvetica" panose="020B0604020202020204" pitchFamily="34" charset="0"/>
              </a:rPr>
              <a:t>Påverkan från solcellsanläggningar</a:t>
            </a:r>
          </a:p>
          <a:p>
            <a:r>
              <a:rPr lang="sv-SE" sz="1600">
                <a:latin typeface="Helvetica" panose="020B0604020202020204" pitchFamily="34" charset="0"/>
                <a:cs typeface="Helvetica" panose="020B0604020202020204" pitchFamily="34" charset="0"/>
              </a:rPr>
              <a:t>Förbättringspotential genom produktspecifik klimatdata och materialutbyte</a:t>
            </a:r>
          </a:p>
        </p:txBody>
      </p:sp>
      <p:pic>
        <p:nvPicPr>
          <p:cNvPr id="8" name="Platshållare för bild 7" descr="En bild som visar bärbar dator, person, dator, använder&#10;&#10;Automatiskt genererad beskrivning">
            <a:extLst>
              <a:ext uri="{FF2B5EF4-FFF2-40B4-BE49-F238E27FC236}">
                <a16:creationId xmlns:a16="http://schemas.microsoft.com/office/drawing/2014/main" id="{C2CFA403-CA1D-402B-AB5F-97BF6ABA4CB5}"/>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23417" r="23417"/>
          <a:stretch>
            <a:fillRect/>
          </a:stretch>
        </p:blipFill>
        <p:spPr/>
      </p:pic>
      <p:sp>
        <p:nvSpPr>
          <p:cNvPr id="9" name="Rubrik 1">
            <a:extLst>
              <a:ext uri="{FF2B5EF4-FFF2-40B4-BE49-F238E27FC236}">
                <a16:creationId xmlns:a16="http://schemas.microsoft.com/office/drawing/2014/main" id="{17CA3527-1F2A-4080-A52C-3A90E89F04A4}"/>
              </a:ext>
            </a:extLst>
          </p:cNvPr>
          <p:cNvSpPr txBox="1">
            <a:spLocks/>
          </p:cNvSpPr>
          <p:nvPr/>
        </p:nvSpPr>
        <p:spPr>
          <a:xfrm>
            <a:off x="397850" y="507728"/>
            <a:ext cx="3944243" cy="1400400"/>
          </a:xfrm>
          <a:prstGeom prst="rect">
            <a:avLst/>
          </a:prstGeom>
        </p:spPr>
        <p:txBody>
          <a:bodyPr vert="horz" lIns="91440" tIns="45720" rIns="91440" bIns="45720" rtlCol="0" anchor="b">
            <a:normAutofit fontScale="90000"/>
          </a:bodyPr>
          <a:lstStyle>
            <a:lvl1pPr algn="ctr" defTabSz="685800" rtl="0" eaLnBrk="1" latinLnBrk="0" hangingPunct="1">
              <a:lnSpc>
                <a:spcPct val="90000"/>
              </a:lnSpc>
              <a:spcBef>
                <a:spcPct val="0"/>
              </a:spcBef>
              <a:buNone/>
              <a:defRPr sz="4000" kern="1200">
                <a:solidFill>
                  <a:schemeClr val="tx1"/>
                </a:solidFill>
                <a:latin typeface="Helvetica" pitchFamily="2" charset="0"/>
                <a:ea typeface="+mj-ea"/>
                <a:cs typeface="+mj-cs"/>
              </a:defRPr>
            </a:lvl1pPr>
          </a:lstStyle>
          <a:p>
            <a:r>
              <a:rPr lang="sv-SE"/>
              <a:t>Analys av resultat för 12 småhus</a:t>
            </a:r>
          </a:p>
        </p:txBody>
      </p:sp>
    </p:spTree>
    <p:extLst>
      <p:ext uri="{BB962C8B-B14F-4D97-AF65-F5344CB8AC3E}">
        <p14:creationId xmlns:p14="http://schemas.microsoft.com/office/powerpoint/2010/main" val="19317063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innehåll 13">
            <a:extLst>
              <a:ext uri="{FF2B5EF4-FFF2-40B4-BE49-F238E27FC236}">
                <a16:creationId xmlns:a16="http://schemas.microsoft.com/office/drawing/2014/main" id="{56CF33CD-E644-4B22-ABA2-C60CF6AD3908}"/>
              </a:ext>
            </a:extLst>
          </p:cNvPr>
          <p:cNvSpPr>
            <a:spLocks noGrp="1"/>
          </p:cNvSpPr>
          <p:nvPr>
            <p:ph idx="1"/>
          </p:nvPr>
        </p:nvSpPr>
        <p:spPr>
          <a:xfrm>
            <a:off x="611187" y="1562100"/>
            <a:ext cx="4525127" cy="3600450"/>
          </a:xfrm>
        </p:spPr>
        <p:txBody>
          <a:bodyPr/>
          <a:lstStyle/>
          <a:p>
            <a:r>
              <a:rPr lang="sv-SE" sz="1600" dirty="0">
                <a:ea typeface="+mn-lt"/>
                <a:cs typeface="+mn-lt"/>
              </a:rPr>
              <a:t>Medelvärde för klimatpåverkan:</a:t>
            </a:r>
          </a:p>
          <a:p>
            <a:pPr lvl="1"/>
            <a:r>
              <a:rPr lang="sv-SE" sz="1400" dirty="0">
                <a:ea typeface="+mn-lt"/>
                <a:cs typeface="+mn-lt"/>
              </a:rPr>
              <a:t>128 kg CO2e/m2 BTA enligt systemgräns 2022 </a:t>
            </a:r>
          </a:p>
          <a:p>
            <a:pPr lvl="1"/>
            <a:r>
              <a:rPr lang="sv-SE" sz="1400" dirty="0">
                <a:ea typeface="+mn-lt"/>
                <a:cs typeface="+mn-lt"/>
              </a:rPr>
              <a:t>162 kg CO2e/m2 BTA enligt systemgräns 2027</a:t>
            </a:r>
            <a:br>
              <a:rPr lang="sv-SE" dirty="0">
                <a:ea typeface="+mn-lt"/>
                <a:cs typeface="+mn-lt"/>
              </a:rPr>
            </a:br>
            <a:endParaRPr lang="sv-SE" dirty="0">
              <a:ea typeface="+mn-lt"/>
              <a:cs typeface="+mn-lt"/>
            </a:endParaRPr>
          </a:p>
          <a:p>
            <a:r>
              <a:rPr lang="sv-SE" sz="1600" dirty="0">
                <a:ea typeface="+mn-lt"/>
                <a:cs typeface="+mn-lt"/>
              </a:rPr>
              <a:t>Extremvärden</a:t>
            </a:r>
          </a:p>
          <a:p>
            <a:pPr lvl="1"/>
            <a:r>
              <a:rPr lang="sv-SE" sz="1400" dirty="0">
                <a:ea typeface="+mn-lt"/>
                <a:cs typeface="+mn-lt"/>
              </a:rPr>
              <a:t>~95 – ~165 kg CO2e/m2 BTA (2022) </a:t>
            </a:r>
          </a:p>
          <a:p>
            <a:pPr lvl="1"/>
            <a:r>
              <a:rPr lang="sv-SE" sz="1400" dirty="0">
                <a:ea typeface="+mn-lt"/>
                <a:cs typeface="+mn-lt"/>
              </a:rPr>
              <a:t>~130 – ~194 kg CO2e/m2 BTA (2027) </a:t>
            </a:r>
            <a:endParaRPr lang="en-US" sz="1400" dirty="0"/>
          </a:p>
          <a:p>
            <a:endParaRPr lang="sv-SE" dirty="0"/>
          </a:p>
        </p:txBody>
      </p:sp>
      <p:sp>
        <p:nvSpPr>
          <p:cNvPr id="13" name="Rubrik 12">
            <a:extLst>
              <a:ext uri="{FF2B5EF4-FFF2-40B4-BE49-F238E27FC236}">
                <a16:creationId xmlns:a16="http://schemas.microsoft.com/office/drawing/2014/main" id="{D1B71DEC-54BE-469F-A3B8-7DA6D271A182}"/>
              </a:ext>
            </a:extLst>
          </p:cNvPr>
          <p:cNvSpPr>
            <a:spLocks noGrp="1"/>
          </p:cNvSpPr>
          <p:nvPr>
            <p:ph type="title"/>
          </p:nvPr>
        </p:nvSpPr>
        <p:spPr/>
        <p:txBody>
          <a:bodyPr>
            <a:normAutofit/>
          </a:bodyPr>
          <a:lstStyle/>
          <a:p>
            <a:r>
              <a:rPr lang="sv-SE" sz="2400"/>
              <a:t>Resultat för 12 småhus</a:t>
            </a:r>
            <a:br>
              <a:rPr lang="sv-SE" sz="2400"/>
            </a:br>
            <a:r>
              <a:rPr lang="sv-SE" sz="2400"/>
              <a:t>Systemgräns 2022 och 2027</a:t>
            </a:r>
          </a:p>
        </p:txBody>
      </p:sp>
      <p:sp>
        <p:nvSpPr>
          <p:cNvPr id="2" name="textruta 1">
            <a:extLst>
              <a:ext uri="{FF2B5EF4-FFF2-40B4-BE49-F238E27FC236}">
                <a16:creationId xmlns:a16="http://schemas.microsoft.com/office/drawing/2014/main" id="{3732161C-F73B-458C-9C02-3E7EECF0F217}"/>
              </a:ext>
            </a:extLst>
          </p:cNvPr>
          <p:cNvSpPr txBox="1"/>
          <p:nvPr/>
        </p:nvSpPr>
        <p:spPr>
          <a:xfrm>
            <a:off x="2710105" y="5315743"/>
            <a:ext cx="5969904" cy="253916"/>
          </a:xfrm>
          <a:prstGeom prst="rect">
            <a:avLst/>
          </a:prstGeom>
          <a:noFill/>
        </p:spPr>
        <p:txBody>
          <a:bodyPr wrap="none" rtlCol="0">
            <a:spAutoFit/>
          </a:bodyPr>
          <a:lstStyle/>
          <a:p>
            <a:r>
              <a:rPr lang="sv-SE" sz="1050" dirty="0"/>
              <a:t>Notera att det i </a:t>
            </a:r>
            <a:r>
              <a:rPr lang="sv-SE" sz="1050" dirty="0" err="1"/>
              <a:t>KlivPå</a:t>
            </a:r>
            <a:r>
              <a:rPr lang="sv-SE" sz="1050" dirty="0"/>
              <a:t> inkluderas ett småhus mer än regeringsuppdraget, varför värdena skiljer sig något.</a:t>
            </a:r>
          </a:p>
        </p:txBody>
      </p:sp>
      <mc:AlternateContent xmlns:mc="http://schemas.openxmlformats.org/markup-compatibility/2006" xmlns:cx1="http://schemas.microsoft.com/office/drawing/2015/9/8/chartex">
        <mc:Choice Requires="cx1">
          <p:graphicFrame>
            <p:nvGraphicFramePr>
              <p:cNvPr id="6" name="Diagram 5">
                <a:extLst>
                  <a:ext uri="{FF2B5EF4-FFF2-40B4-BE49-F238E27FC236}">
                    <a16:creationId xmlns:a16="http://schemas.microsoft.com/office/drawing/2014/main" id="{979A71EA-E485-4506-BB6D-0DEA7B721A81}"/>
                  </a:ext>
                </a:extLst>
              </p:cNvPr>
              <p:cNvGraphicFramePr/>
              <p:nvPr>
                <p:extLst>
                  <p:ext uri="{D42A27DB-BD31-4B8C-83A1-F6EECF244321}">
                    <p14:modId xmlns:p14="http://schemas.microsoft.com/office/powerpoint/2010/main" val="2564166018"/>
                  </p:ext>
                </p:extLst>
              </p:nvPr>
            </p:nvGraphicFramePr>
            <p:xfrm>
              <a:off x="5421085" y="411842"/>
              <a:ext cx="3374571" cy="475070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Diagram 5">
                <a:extLst>
                  <a:ext uri="{FF2B5EF4-FFF2-40B4-BE49-F238E27FC236}">
                    <a16:creationId xmlns:a16="http://schemas.microsoft.com/office/drawing/2014/main" id="{979A71EA-E485-4506-BB6D-0DEA7B721A81}"/>
                  </a:ext>
                </a:extLst>
              </p:cNvPr>
              <p:cNvPicPr>
                <a:picLocks noGrp="1" noRot="1" noChangeAspect="1" noMove="1" noResize="1" noEditPoints="1" noAdjustHandles="1" noChangeArrowheads="1" noChangeShapeType="1"/>
              </p:cNvPicPr>
              <p:nvPr/>
            </p:nvPicPr>
            <p:blipFill>
              <a:blip r:embed="rId3"/>
              <a:stretch>
                <a:fillRect/>
              </a:stretch>
            </p:blipFill>
            <p:spPr>
              <a:xfrm>
                <a:off x="5421085" y="411842"/>
                <a:ext cx="3374571" cy="4750708"/>
              </a:xfrm>
              <a:prstGeom prst="rect">
                <a:avLst/>
              </a:prstGeom>
            </p:spPr>
          </p:pic>
        </mc:Fallback>
      </mc:AlternateContent>
    </p:spTree>
    <p:extLst>
      <p:ext uri="{BB962C8B-B14F-4D97-AF65-F5344CB8AC3E}">
        <p14:creationId xmlns:p14="http://schemas.microsoft.com/office/powerpoint/2010/main" val="230626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innehåll 13">
            <a:extLst>
              <a:ext uri="{FF2B5EF4-FFF2-40B4-BE49-F238E27FC236}">
                <a16:creationId xmlns:a16="http://schemas.microsoft.com/office/drawing/2014/main" id="{56CF33CD-E644-4B22-ABA2-C60CF6AD3908}"/>
              </a:ext>
            </a:extLst>
          </p:cNvPr>
          <p:cNvSpPr>
            <a:spLocks noGrp="1"/>
          </p:cNvSpPr>
          <p:nvPr>
            <p:ph idx="1"/>
          </p:nvPr>
        </p:nvSpPr>
        <p:spPr>
          <a:xfrm>
            <a:off x="611187" y="1562100"/>
            <a:ext cx="4525127" cy="3600450"/>
          </a:xfrm>
        </p:spPr>
        <p:txBody>
          <a:bodyPr>
            <a:normAutofit/>
          </a:bodyPr>
          <a:lstStyle/>
          <a:p>
            <a:r>
              <a:rPr lang="sv-SE" sz="1600">
                <a:ea typeface="+mn-lt"/>
                <a:cs typeface="+mn-lt"/>
              </a:rPr>
              <a:t>Klimatpåverkan mellan enplanshus och tvåplanshus skiljer sig åt, systemgräns 2022</a:t>
            </a:r>
          </a:p>
          <a:p>
            <a:pPr lvl="1"/>
            <a:r>
              <a:rPr lang="sv-SE" sz="1400" err="1">
                <a:ea typeface="+mn-lt"/>
                <a:cs typeface="+mn-lt"/>
              </a:rPr>
              <a:t>Enplan</a:t>
            </a:r>
            <a:r>
              <a:rPr lang="sv-SE" sz="1400">
                <a:ea typeface="+mn-lt"/>
                <a:cs typeface="+mn-lt"/>
              </a:rPr>
              <a:t>: ~140 kg CO2e/m2 BTA (2022) </a:t>
            </a:r>
          </a:p>
          <a:p>
            <a:pPr lvl="1"/>
            <a:r>
              <a:rPr lang="sv-SE" sz="1400">
                <a:ea typeface="+mn-lt"/>
                <a:cs typeface="+mn-lt"/>
              </a:rPr>
              <a:t>Tvåplan: ~120 kg CO2e/m2 BTA (2022) </a:t>
            </a:r>
            <a:br>
              <a:rPr lang="sv-SE">
                <a:ea typeface="+mn-lt"/>
                <a:cs typeface="+mn-lt"/>
              </a:rPr>
            </a:br>
            <a:endParaRPr lang="sv-SE">
              <a:ea typeface="+mn-lt"/>
              <a:cs typeface="+mn-lt"/>
            </a:endParaRPr>
          </a:p>
          <a:p>
            <a:r>
              <a:rPr lang="sv-SE" sz="1600">
                <a:ea typeface="+mn-lt"/>
                <a:cs typeface="+mn-lt"/>
              </a:rPr>
              <a:t>Det radhus som ingår i underlaget har ytterligare lägre klimatpåverkan. </a:t>
            </a:r>
            <a:br>
              <a:rPr lang="sv-SE" sz="1600">
                <a:ea typeface="+mn-lt"/>
                <a:cs typeface="+mn-lt"/>
              </a:rPr>
            </a:br>
            <a:endParaRPr lang="sv-SE" sz="1600">
              <a:ea typeface="+mn-lt"/>
              <a:cs typeface="+mn-lt"/>
            </a:endParaRPr>
          </a:p>
          <a:p>
            <a:r>
              <a:rPr lang="sv-SE" sz="1600">
                <a:ea typeface="+mn-lt"/>
                <a:cs typeface="+mn-lt"/>
              </a:rPr>
              <a:t>Frågeställning: Kan ett gemensamt referensvärde användas för både ett- och tvåplanshus respektive radhus?</a:t>
            </a:r>
            <a:endParaRPr lang="en-US" sz="1600"/>
          </a:p>
          <a:p>
            <a:endParaRPr lang="en-US"/>
          </a:p>
          <a:p>
            <a:endParaRPr lang="sv-SE"/>
          </a:p>
        </p:txBody>
      </p:sp>
      <p:sp>
        <p:nvSpPr>
          <p:cNvPr id="13" name="Rubrik 12">
            <a:extLst>
              <a:ext uri="{FF2B5EF4-FFF2-40B4-BE49-F238E27FC236}">
                <a16:creationId xmlns:a16="http://schemas.microsoft.com/office/drawing/2014/main" id="{D1B71DEC-54BE-469F-A3B8-7DA6D271A182}"/>
              </a:ext>
            </a:extLst>
          </p:cNvPr>
          <p:cNvSpPr>
            <a:spLocks noGrp="1"/>
          </p:cNvSpPr>
          <p:nvPr>
            <p:ph type="title"/>
          </p:nvPr>
        </p:nvSpPr>
        <p:spPr/>
        <p:txBody>
          <a:bodyPr>
            <a:normAutofit/>
          </a:bodyPr>
          <a:lstStyle/>
          <a:p>
            <a:r>
              <a:rPr lang="sv-SE" sz="2400"/>
              <a:t>Resultat för 12 småhus </a:t>
            </a:r>
            <a:br>
              <a:rPr lang="sv-SE" sz="2400"/>
            </a:br>
            <a:r>
              <a:rPr lang="sv-SE" sz="2400"/>
              <a:t>Påverkan antal våningsplan</a:t>
            </a:r>
          </a:p>
        </p:txBody>
      </p:sp>
      <mc:AlternateContent xmlns:mc="http://schemas.openxmlformats.org/markup-compatibility/2006" xmlns:cx1="http://schemas.microsoft.com/office/drawing/2015/9/8/chartex">
        <mc:Choice Requires="cx1">
          <p:graphicFrame>
            <p:nvGraphicFramePr>
              <p:cNvPr id="5" name="Diagram 4">
                <a:extLst>
                  <a:ext uri="{FF2B5EF4-FFF2-40B4-BE49-F238E27FC236}">
                    <a16:creationId xmlns:a16="http://schemas.microsoft.com/office/drawing/2014/main" id="{A4AFE144-6FB1-4667-89B2-596FD016B4EC}"/>
                  </a:ext>
                </a:extLst>
              </p:cNvPr>
              <p:cNvGraphicFramePr/>
              <p:nvPr>
                <p:extLst>
                  <p:ext uri="{D42A27DB-BD31-4B8C-83A1-F6EECF244321}">
                    <p14:modId xmlns:p14="http://schemas.microsoft.com/office/powerpoint/2010/main" val="495380705"/>
                  </p:ext>
                </p:extLst>
              </p:nvPr>
            </p:nvGraphicFramePr>
            <p:xfrm>
              <a:off x="5188856" y="304271"/>
              <a:ext cx="3728811" cy="5106458"/>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Diagram 4">
                <a:extLst>
                  <a:ext uri="{FF2B5EF4-FFF2-40B4-BE49-F238E27FC236}">
                    <a16:creationId xmlns:a16="http://schemas.microsoft.com/office/drawing/2014/main" id="{A4AFE144-6FB1-4667-89B2-596FD016B4EC}"/>
                  </a:ext>
                </a:extLst>
              </p:cNvPr>
              <p:cNvPicPr>
                <a:picLocks noGrp="1" noRot="1" noChangeAspect="1" noMove="1" noResize="1" noEditPoints="1" noAdjustHandles="1" noChangeArrowheads="1" noChangeShapeType="1"/>
              </p:cNvPicPr>
              <p:nvPr/>
            </p:nvPicPr>
            <p:blipFill>
              <a:blip r:embed="rId3"/>
              <a:stretch>
                <a:fillRect/>
              </a:stretch>
            </p:blipFill>
            <p:spPr>
              <a:xfrm>
                <a:off x="5188856" y="304271"/>
                <a:ext cx="3728811" cy="5106458"/>
              </a:xfrm>
              <a:prstGeom prst="rect">
                <a:avLst/>
              </a:prstGeom>
            </p:spPr>
          </p:pic>
        </mc:Fallback>
      </mc:AlternateContent>
    </p:spTree>
    <p:extLst>
      <p:ext uri="{BB962C8B-B14F-4D97-AF65-F5344CB8AC3E}">
        <p14:creationId xmlns:p14="http://schemas.microsoft.com/office/powerpoint/2010/main" val="29132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a:normAutofit fontScale="77500" lnSpcReduction="20000"/>
          </a:bodyPr>
          <a:lstStyle/>
          <a:p>
            <a:pPr marL="0" indent="0">
              <a:buNone/>
            </a:pPr>
            <a:r>
              <a:rPr lang="sv-SE" dirty="0"/>
              <a:t>Inom ramen för </a:t>
            </a:r>
            <a:r>
              <a:rPr lang="sv-SE" dirty="0" err="1"/>
              <a:t>KLivPå</a:t>
            </a:r>
            <a:r>
              <a:rPr lang="sv-SE" dirty="0"/>
              <a:t> har följande underlag tagits fram: </a:t>
            </a:r>
          </a:p>
          <a:p>
            <a:r>
              <a:rPr lang="sv-SE" dirty="0"/>
              <a:t>Verktyg</a:t>
            </a:r>
          </a:p>
          <a:p>
            <a:pPr lvl="1"/>
            <a:r>
              <a:rPr lang="sv-SE" dirty="0"/>
              <a:t>Beräkningsverktyg A5.2-A5.5</a:t>
            </a:r>
          </a:p>
          <a:p>
            <a:r>
              <a:rPr lang="sv-SE" dirty="0"/>
              <a:t>Mallar</a:t>
            </a:r>
          </a:p>
          <a:p>
            <a:pPr lvl="1"/>
            <a:r>
              <a:rPr lang="sv-SE" dirty="0"/>
              <a:t>Inventeringsmall</a:t>
            </a:r>
          </a:p>
          <a:p>
            <a:pPr lvl="1"/>
            <a:r>
              <a:rPr lang="sv-SE"/>
              <a:t>Indatamall</a:t>
            </a:r>
            <a:endParaRPr lang="sv-SE" dirty="0"/>
          </a:p>
          <a:p>
            <a:pPr lvl="1"/>
            <a:r>
              <a:rPr lang="sv-SE" dirty="0"/>
              <a:t>Indatamall i Excel för import i BM</a:t>
            </a:r>
          </a:p>
          <a:p>
            <a:r>
              <a:rPr lang="sv-SE" dirty="0"/>
              <a:t>Exempel</a:t>
            </a:r>
          </a:p>
          <a:p>
            <a:pPr lvl="1"/>
            <a:r>
              <a:rPr lang="sv-SE" dirty="0"/>
              <a:t>Resurssammanställning för en villa</a:t>
            </a:r>
          </a:p>
          <a:p>
            <a:pPr lvl="1"/>
            <a:r>
              <a:rPr lang="sv-SE" dirty="0"/>
              <a:t>Exempelrapport</a:t>
            </a:r>
          </a:p>
          <a:p>
            <a:pPr lvl="1"/>
            <a:r>
              <a:rPr lang="sv-SE" dirty="0"/>
              <a:t>Exempel på resultatpresentation från BM  för en villa.</a:t>
            </a:r>
          </a:p>
          <a:p>
            <a:r>
              <a:rPr lang="sv-SE" dirty="0"/>
              <a:t>Schabloner/nyckeltal</a:t>
            </a:r>
          </a:p>
          <a:p>
            <a:pPr lvl="1"/>
            <a:r>
              <a:rPr lang="sv-SE" dirty="0"/>
              <a:t>Byggdel 7, ytskikt och rumskomplettering (framtaget av regeringsuppdraget, publiceras senare)</a:t>
            </a:r>
          </a:p>
          <a:p>
            <a:pPr lvl="1"/>
            <a:r>
              <a:rPr lang="sv-SE" dirty="0"/>
              <a:t>Byggdel 8, installationer</a:t>
            </a:r>
          </a:p>
          <a:p>
            <a:pPr lvl="1"/>
            <a:r>
              <a:rPr lang="sv-SE" dirty="0"/>
              <a:t>A5.2-A5.5 Energi </a:t>
            </a:r>
          </a:p>
          <a:p>
            <a:pPr lvl="1"/>
            <a:r>
              <a:rPr lang="sv-SE" dirty="0"/>
              <a:t>Dörrar och fönsterdörrar</a:t>
            </a:r>
          </a:p>
          <a:p>
            <a:pPr lvl="1"/>
            <a:r>
              <a:rPr lang="sv-SE" dirty="0"/>
              <a:t>Mindre betydande produkter</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Gemensamma mallar och annat material framtaget av projektet</a:t>
            </a:r>
            <a:endParaRPr lang="sv-SE" sz="4000"/>
          </a:p>
        </p:txBody>
      </p:sp>
      <p:sp>
        <p:nvSpPr>
          <p:cNvPr id="3" name="textruta 2">
            <a:extLst>
              <a:ext uri="{FF2B5EF4-FFF2-40B4-BE49-F238E27FC236}">
                <a16:creationId xmlns:a16="http://schemas.microsoft.com/office/drawing/2014/main" id="{3FE8158F-5286-4655-8B91-0B29AF295EB4}"/>
              </a:ext>
            </a:extLst>
          </p:cNvPr>
          <p:cNvSpPr txBox="1"/>
          <p:nvPr/>
        </p:nvSpPr>
        <p:spPr>
          <a:xfrm>
            <a:off x="4571998" y="5162550"/>
            <a:ext cx="4398818" cy="461665"/>
          </a:xfrm>
          <a:prstGeom prst="rect">
            <a:avLst/>
          </a:prstGeom>
          <a:noFill/>
        </p:spPr>
        <p:txBody>
          <a:bodyPr wrap="square" rtlCol="0">
            <a:spAutoFit/>
          </a:bodyPr>
          <a:lstStyle/>
          <a:p>
            <a:r>
              <a:rPr lang="sv-SE" sz="1200">
                <a:latin typeface="Helvetica" panose="020B0604020202020204" pitchFamily="34" charset="0"/>
                <a:cs typeface="Helvetica" panose="020B0604020202020204" pitchFamily="34" charset="0"/>
              </a:rPr>
              <a:t>Verktyg, mallar och exempel är publicerade, eller länkade till, på tmf.se/branschutveckling/teknik--forskning/projekt/ </a:t>
            </a:r>
          </a:p>
        </p:txBody>
      </p:sp>
    </p:spTree>
    <p:extLst>
      <p:ext uri="{BB962C8B-B14F-4D97-AF65-F5344CB8AC3E}">
        <p14:creationId xmlns:p14="http://schemas.microsoft.com/office/powerpoint/2010/main" val="360416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AAA8402-4F7A-4460-837D-73AC28E73320}"/>
              </a:ext>
            </a:extLst>
          </p:cNvPr>
          <p:cNvSpPr>
            <a:spLocks noGrp="1"/>
          </p:cNvSpPr>
          <p:nvPr>
            <p:ph idx="1"/>
          </p:nvPr>
        </p:nvSpPr>
        <p:spPr/>
        <p:txBody>
          <a:bodyPr>
            <a:normAutofit/>
          </a:bodyPr>
          <a:lstStyle/>
          <a:p>
            <a:r>
              <a:rPr lang="sv-SE" sz="1600"/>
              <a:t>Klimatpåverkan från byggskedet (A1-A5) varierar mellan ca 95 (ca 160) kg CO2e/m2 BTA och ca 165 (ca 220) kg CO2e/m2 BTA enligt klimatdeklarationens systemgräns 2022 (systemgräns 2027 inom parantes). </a:t>
            </a:r>
          </a:p>
          <a:p>
            <a:r>
              <a:rPr lang="sv-SE" sz="1600"/>
              <a:t>Det bör dock noteras att klimatpåverkan mellan de småhus som har ett plan respektive de som har två plan skiljer sig mycket åt, ca 140 respektive 120 kg CO2e/m2 BTA, systemgräns 2022. Det radhus som ingår i underlaget har ytterligare lägre klimatpåverkan. </a:t>
            </a:r>
          </a:p>
          <a:p>
            <a:r>
              <a:rPr lang="sv-SE" sz="1600"/>
              <a:t>Antalet objekt per grupp är litet, men det är rimligt att när formfaktorn blir lägre, dvs lägre omslutande area jämfört med BTA minskar mängderna av tex betong och isolering, material som står för en stor del av klimatpåverkan från småhus.</a:t>
            </a:r>
          </a:p>
        </p:txBody>
      </p:sp>
      <p:sp>
        <p:nvSpPr>
          <p:cNvPr id="3" name="Rubrik 2">
            <a:extLst>
              <a:ext uri="{FF2B5EF4-FFF2-40B4-BE49-F238E27FC236}">
                <a16:creationId xmlns:a16="http://schemas.microsoft.com/office/drawing/2014/main" id="{E1F1B0AB-CDA0-4C8E-A92E-09514989B8F8}"/>
              </a:ext>
            </a:extLst>
          </p:cNvPr>
          <p:cNvSpPr>
            <a:spLocks noGrp="1"/>
          </p:cNvSpPr>
          <p:nvPr>
            <p:ph type="title"/>
          </p:nvPr>
        </p:nvSpPr>
        <p:spPr/>
        <p:txBody>
          <a:bodyPr>
            <a:normAutofit/>
          </a:bodyPr>
          <a:lstStyle/>
          <a:p>
            <a:r>
              <a:rPr lang="sv-SE" sz="2400"/>
              <a:t>Diskussion </a:t>
            </a:r>
            <a:br>
              <a:rPr lang="sv-SE" sz="2400"/>
            </a:br>
            <a:r>
              <a:rPr lang="sv-SE" sz="2400"/>
              <a:t>klimatpåverkan, totalt byggskedet (A1-A5)</a:t>
            </a:r>
          </a:p>
        </p:txBody>
      </p:sp>
    </p:spTree>
    <p:extLst>
      <p:ext uri="{BB962C8B-B14F-4D97-AF65-F5344CB8AC3E}">
        <p14:creationId xmlns:p14="http://schemas.microsoft.com/office/powerpoint/2010/main" val="2695990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3A79-9B9D-4017-82F1-2377F310E08F}"/>
              </a:ext>
            </a:extLst>
          </p:cNvPr>
          <p:cNvSpPr>
            <a:spLocks noGrp="1"/>
          </p:cNvSpPr>
          <p:nvPr>
            <p:ph type="title"/>
          </p:nvPr>
        </p:nvSpPr>
        <p:spPr/>
        <p:txBody>
          <a:bodyPr>
            <a:normAutofit/>
          </a:bodyPr>
          <a:lstStyle/>
          <a:p>
            <a:r>
              <a:rPr lang="sv-SE" sz="2400"/>
              <a:t>Resultat för 12 småhus </a:t>
            </a:r>
            <a:br>
              <a:rPr lang="sv-SE" sz="2400"/>
            </a:br>
            <a:r>
              <a:rPr lang="sv-SE" sz="2400"/>
              <a:t>Klimatpåverkan, medelvärden per del av livscykeln</a:t>
            </a:r>
            <a:br>
              <a:rPr lang="sv-SE" sz="2400"/>
            </a:br>
            <a:r>
              <a:rPr lang="sv-SE" sz="2400"/>
              <a:t>Systemgräns 2022</a:t>
            </a:r>
          </a:p>
        </p:txBody>
      </p:sp>
      <p:graphicFrame>
        <p:nvGraphicFramePr>
          <p:cNvPr id="4" name="Diagram 3">
            <a:extLst>
              <a:ext uri="{FF2B5EF4-FFF2-40B4-BE49-F238E27FC236}">
                <a16:creationId xmlns:a16="http://schemas.microsoft.com/office/drawing/2014/main" id="{9938890B-4691-4771-BE01-3D3CE1FB9EA4}"/>
              </a:ext>
            </a:extLst>
          </p:cNvPr>
          <p:cNvGraphicFramePr>
            <a:graphicFrameLocks noGrp="1"/>
          </p:cNvGraphicFramePr>
          <p:nvPr>
            <p:extLst>
              <p:ext uri="{D42A27DB-BD31-4B8C-83A1-F6EECF244321}">
                <p14:modId xmlns:p14="http://schemas.microsoft.com/office/powerpoint/2010/main" val="1912975308"/>
              </p:ext>
            </p:extLst>
          </p:nvPr>
        </p:nvGraphicFramePr>
        <p:xfrm>
          <a:off x="1480457" y="1524000"/>
          <a:ext cx="5733142" cy="36338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07161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3A79-9B9D-4017-82F1-2377F310E08F}"/>
              </a:ext>
            </a:extLst>
          </p:cNvPr>
          <p:cNvSpPr>
            <a:spLocks noGrp="1"/>
          </p:cNvSpPr>
          <p:nvPr>
            <p:ph type="title"/>
          </p:nvPr>
        </p:nvSpPr>
        <p:spPr/>
        <p:txBody>
          <a:bodyPr>
            <a:normAutofit/>
          </a:bodyPr>
          <a:lstStyle/>
          <a:p>
            <a:r>
              <a:rPr lang="sv-SE" sz="2400"/>
              <a:t>Resultat för 12 småhus </a:t>
            </a:r>
            <a:br>
              <a:rPr lang="sv-SE" sz="2400"/>
            </a:br>
            <a:r>
              <a:rPr lang="sv-SE" sz="2400"/>
              <a:t>Klimatpåverkan, medelvärden per del av livscykeln</a:t>
            </a:r>
            <a:br>
              <a:rPr lang="sv-SE" sz="2400"/>
            </a:br>
            <a:r>
              <a:rPr lang="sv-SE" sz="2400"/>
              <a:t>Systemgräns 2027</a:t>
            </a:r>
          </a:p>
        </p:txBody>
      </p:sp>
      <p:graphicFrame>
        <p:nvGraphicFramePr>
          <p:cNvPr id="6" name="Platshållare för innehåll 5">
            <a:extLst>
              <a:ext uri="{FF2B5EF4-FFF2-40B4-BE49-F238E27FC236}">
                <a16:creationId xmlns:a16="http://schemas.microsoft.com/office/drawing/2014/main" id="{7749B554-488A-4FBE-A3E5-69206DD0EC19}"/>
              </a:ext>
            </a:extLst>
          </p:cNvPr>
          <p:cNvGraphicFramePr>
            <a:graphicFrameLocks noGrp="1"/>
          </p:cNvGraphicFramePr>
          <p:nvPr>
            <p:ph idx="1"/>
          </p:nvPr>
        </p:nvGraphicFramePr>
        <p:xfrm>
          <a:off x="611188" y="1562100"/>
          <a:ext cx="7921625" cy="3600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3649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FC65060-8FA8-4E24-A623-0363AEBE405D}"/>
              </a:ext>
            </a:extLst>
          </p:cNvPr>
          <p:cNvSpPr>
            <a:spLocks noGrp="1"/>
          </p:cNvSpPr>
          <p:nvPr>
            <p:ph type="title"/>
          </p:nvPr>
        </p:nvSpPr>
        <p:spPr>
          <a:xfrm>
            <a:off x="628650" y="304271"/>
            <a:ext cx="8347710" cy="1104636"/>
          </a:xfrm>
        </p:spPr>
        <p:txBody>
          <a:bodyPr>
            <a:normAutofit/>
          </a:bodyPr>
          <a:lstStyle/>
          <a:p>
            <a:r>
              <a:rPr lang="sv-SE" sz="2400"/>
              <a:t>Resultat för 12 småhus </a:t>
            </a:r>
            <a:br>
              <a:rPr lang="sv-SE" sz="2400"/>
            </a:br>
            <a:r>
              <a:rPr lang="sv-SE" sz="2400"/>
              <a:t>Klimatpåverkan, spridning av resultat mellan de olika husen</a:t>
            </a:r>
            <a:br>
              <a:rPr lang="sv-SE" sz="2400"/>
            </a:br>
            <a:r>
              <a:rPr lang="sv-SE" sz="2400"/>
              <a:t>Systemgräns 2022</a:t>
            </a:r>
          </a:p>
        </p:txBody>
      </p:sp>
      <p:graphicFrame>
        <p:nvGraphicFramePr>
          <p:cNvPr id="4" name="Diagram 3">
            <a:extLst>
              <a:ext uri="{FF2B5EF4-FFF2-40B4-BE49-F238E27FC236}">
                <a16:creationId xmlns:a16="http://schemas.microsoft.com/office/drawing/2014/main" id="{DA11B7EA-B56E-499C-B259-0DF36BE2564F}"/>
              </a:ext>
            </a:extLst>
          </p:cNvPr>
          <p:cNvGraphicFramePr>
            <a:graphicFrameLocks noGrp="1"/>
          </p:cNvGraphicFramePr>
          <p:nvPr>
            <p:extLst>
              <p:ext uri="{D42A27DB-BD31-4B8C-83A1-F6EECF244321}">
                <p14:modId xmlns:p14="http://schemas.microsoft.com/office/powerpoint/2010/main" val="1309490387"/>
              </p:ext>
            </p:extLst>
          </p:nvPr>
        </p:nvGraphicFramePr>
        <p:xfrm>
          <a:off x="1490662" y="1356199"/>
          <a:ext cx="6162675" cy="3857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3373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5420B1D-3BDD-4C2B-A679-05712625625D}"/>
              </a:ext>
            </a:extLst>
          </p:cNvPr>
          <p:cNvSpPr>
            <a:spLocks noGrp="1"/>
          </p:cNvSpPr>
          <p:nvPr>
            <p:ph type="title"/>
          </p:nvPr>
        </p:nvSpPr>
        <p:spPr>
          <a:xfrm>
            <a:off x="628650" y="304271"/>
            <a:ext cx="8141970" cy="1104636"/>
          </a:xfrm>
        </p:spPr>
        <p:txBody>
          <a:bodyPr>
            <a:normAutofit/>
          </a:bodyPr>
          <a:lstStyle/>
          <a:p>
            <a:r>
              <a:rPr lang="sv-SE" sz="2400"/>
              <a:t>Resultat för 12 småhus </a:t>
            </a:r>
            <a:br>
              <a:rPr lang="sv-SE" sz="2400"/>
            </a:br>
            <a:r>
              <a:rPr lang="sv-SE" sz="2400"/>
              <a:t>Klimatpåverkan, fördelning per del av livscykeln per hus </a:t>
            </a:r>
            <a:br>
              <a:rPr lang="sv-SE" sz="2400"/>
            </a:br>
            <a:r>
              <a:rPr lang="sv-SE" sz="2400"/>
              <a:t>Systemgräns 2022</a:t>
            </a:r>
          </a:p>
        </p:txBody>
      </p:sp>
      <p:graphicFrame>
        <p:nvGraphicFramePr>
          <p:cNvPr id="4" name="Diagram 3">
            <a:extLst>
              <a:ext uri="{FF2B5EF4-FFF2-40B4-BE49-F238E27FC236}">
                <a16:creationId xmlns:a16="http://schemas.microsoft.com/office/drawing/2014/main" id="{5E2C99D0-8295-4110-9C12-D74F5B4FCF74}"/>
              </a:ext>
            </a:extLst>
          </p:cNvPr>
          <p:cNvGraphicFramePr>
            <a:graphicFrameLocks noGrp="1"/>
          </p:cNvGraphicFramePr>
          <p:nvPr>
            <p:extLst>
              <p:ext uri="{D42A27DB-BD31-4B8C-83A1-F6EECF244321}">
                <p14:modId xmlns:p14="http://schemas.microsoft.com/office/powerpoint/2010/main" val="3658777108"/>
              </p:ext>
            </p:extLst>
          </p:nvPr>
        </p:nvGraphicFramePr>
        <p:xfrm>
          <a:off x="2026640" y="1408907"/>
          <a:ext cx="6159500" cy="3841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509383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7ADF6D4E-513E-496B-B6DC-337F9E4502A7}"/>
              </a:ext>
            </a:extLst>
          </p:cNvPr>
          <p:cNvSpPr>
            <a:spLocks noGrp="1"/>
          </p:cNvSpPr>
          <p:nvPr>
            <p:ph type="title"/>
          </p:nvPr>
        </p:nvSpPr>
        <p:spPr>
          <a:xfrm>
            <a:off x="628650" y="304271"/>
            <a:ext cx="8401050" cy="1104636"/>
          </a:xfrm>
        </p:spPr>
        <p:txBody>
          <a:bodyPr>
            <a:normAutofit/>
          </a:bodyPr>
          <a:lstStyle/>
          <a:p>
            <a:r>
              <a:rPr lang="sv-SE" sz="2400"/>
              <a:t>Resultat för 12 småhus </a:t>
            </a:r>
            <a:br>
              <a:rPr lang="sv-SE" sz="2400"/>
            </a:br>
            <a:r>
              <a:rPr lang="sv-SE" sz="2400"/>
              <a:t>Klimatpåverkan, spridning av resultat mellan de olika husen</a:t>
            </a:r>
            <a:br>
              <a:rPr lang="sv-SE" sz="2400"/>
            </a:br>
            <a:r>
              <a:rPr lang="sv-SE" sz="2400"/>
              <a:t>Systemgräns 2027</a:t>
            </a:r>
          </a:p>
        </p:txBody>
      </p:sp>
      <p:graphicFrame>
        <p:nvGraphicFramePr>
          <p:cNvPr id="5" name="Diagram 4">
            <a:extLst>
              <a:ext uri="{FF2B5EF4-FFF2-40B4-BE49-F238E27FC236}">
                <a16:creationId xmlns:a16="http://schemas.microsoft.com/office/drawing/2014/main" id="{3675AD94-C7A1-45F8-B1EF-0E901882DF48}"/>
              </a:ext>
            </a:extLst>
          </p:cNvPr>
          <p:cNvGraphicFramePr>
            <a:graphicFrameLocks noGrp="1"/>
          </p:cNvGraphicFramePr>
          <p:nvPr>
            <p:extLst>
              <p:ext uri="{D42A27DB-BD31-4B8C-83A1-F6EECF244321}">
                <p14:modId xmlns:p14="http://schemas.microsoft.com/office/powerpoint/2010/main" val="690066718"/>
              </p:ext>
            </p:extLst>
          </p:nvPr>
        </p:nvGraphicFramePr>
        <p:xfrm>
          <a:off x="1748044" y="1408907"/>
          <a:ext cx="6162261" cy="3851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89908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3B54607C-5EB1-41D8-B5B6-9D0AA91FEA52}"/>
              </a:ext>
            </a:extLst>
          </p:cNvPr>
          <p:cNvSpPr>
            <a:spLocks noGrp="1"/>
          </p:cNvSpPr>
          <p:nvPr>
            <p:ph type="title"/>
          </p:nvPr>
        </p:nvSpPr>
        <p:spPr>
          <a:xfrm>
            <a:off x="628650" y="304271"/>
            <a:ext cx="7886700" cy="1104636"/>
          </a:xfrm>
        </p:spPr>
        <p:txBody>
          <a:bodyPr>
            <a:normAutofit/>
          </a:bodyPr>
          <a:lstStyle/>
          <a:p>
            <a:r>
              <a:rPr lang="sv-SE" sz="2400"/>
              <a:t>Resultat för 12 småhus </a:t>
            </a:r>
            <a:br>
              <a:rPr lang="sv-SE" sz="2400"/>
            </a:br>
            <a:r>
              <a:rPr lang="sv-SE" sz="2400"/>
              <a:t>Klimatpåverkan, fördelning per del av livscykeln per hus </a:t>
            </a:r>
            <a:br>
              <a:rPr lang="sv-SE" sz="2400"/>
            </a:br>
            <a:r>
              <a:rPr lang="sv-SE" sz="2400"/>
              <a:t>Systemgräns 2027</a:t>
            </a:r>
          </a:p>
        </p:txBody>
      </p:sp>
      <p:graphicFrame>
        <p:nvGraphicFramePr>
          <p:cNvPr id="4" name="Diagram 3">
            <a:extLst>
              <a:ext uri="{FF2B5EF4-FFF2-40B4-BE49-F238E27FC236}">
                <a16:creationId xmlns:a16="http://schemas.microsoft.com/office/drawing/2014/main" id="{2456FBBE-6ACD-4DAD-BF58-E1FFCCF0B0CA}"/>
              </a:ext>
            </a:extLst>
          </p:cNvPr>
          <p:cNvGraphicFramePr>
            <a:graphicFrameLocks noGrp="1"/>
          </p:cNvGraphicFramePr>
          <p:nvPr>
            <p:extLst>
              <p:ext uri="{D42A27DB-BD31-4B8C-83A1-F6EECF244321}">
                <p14:modId xmlns:p14="http://schemas.microsoft.com/office/powerpoint/2010/main" val="2002471079"/>
              </p:ext>
            </p:extLst>
          </p:nvPr>
        </p:nvGraphicFramePr>
        <p:xfrm>
          <a:off x="1861787" y="1461690"/>
          <a:ext cx="6168571" cy="38603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6557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AAA8402-4F7A-4460-837D-73AC28E73320}"/>
              </a:ext>
            </a:extLst>
          </p:cNvPr>
          <p:cNvSpPr>
            <a:spLocks noGrp="1"/>
          </p:cNvSpPr>
          <p:nvPr>
            <p:ph idx="1"/>
          </p:nvPr>
        </p:nvSpPr>
        <p:spPr>
          <a:xfrm>
            <a:off x="611187" y="1562100"/>
            <a:ext cx="7519353" cy="3600450"/>
          </a:xfrm>
        </p:spPr>
        <p:txBody>
          <a:bodyPr vert="horz" lIns="91440" tIns="45720" rIns="91440" bIns="45720" rtlCol="0" anchor="t">
            <a:normAutofit/>
          </a:bodyPr>
          <a:lstStyle/>
          <a:p>
            <a:pPr marL="0" indent="0">
              <a:buNone/>
            </a:pPr>
            <a:r>
              <a:rPr lang="sv-SE" sz="1600"/>
              <a:t>Utifrån klimatberäkningar för de 12 småhusen kan följande slutsats göras:</a:t>
            </a:r>
          </a:p>
          <a:p>
            <a:pPr marL="0" indent="0">
              <a:buNone/>
            </a:pPr>
            <a:endParaRPr lang="sv-SE" sz="1600"/>
          </a:p>
          <a:p>
            <a:r>
              <a:rPr lang="sv-SE" sz="1600"/>
              <a:t>Enligt 2022 års systemgräns står:</a:t>
            </a:r>
          </a:p>
          <a:p>
            <a:pPr lvl="1"/>
            <a:r>
              <a:rPr lang="sv-SE" sz="1400"/>
              <a:t>Byggprodukterna (A1-A3) för drygt 80 % av klimatpåverkan</a:t>
            </a:r>
          </a:p>
          <a:p>
            <a:pPr lvl="1"/>
            <a:r>
              <a:rPr lang="sv-SE" sz="1400"/>
              <a:t>Transporter till byggarbetsplatsen (A4) och spill på byggarbetsplatsen (A5) för ca 5 % vardera. </a:t>
            </a:r>
          </a:p>
          <a:p>
            <a:pPr lvl="1"/>
            <a:r>
              <a:rPr lang="sv-SE" sz="1400">
                <a:latin typeface="Helvetica"/>
                <a:cs typeface="Helvetica"/>
              </a:rPr>
              <a:t>Energin på byggarbetsplatsen för ca 10 % av klimatpåverkan. </a:t>
            </a:r>
            <a:endParaRPr lang="sv-SE" sz="1400">
              <a:cs typeface="Helvetica"/>
            </a:endParaRPr>
          </a:p>
          <a:p>
            <a:pPr marL="0" indent="0">
              <a:buNone/>
            </a:pPr>
            <a:endParaRPr lang="sv-SE" sz="1600">
              <a:latin typeface="Helvetica"/>
              <a:cs typeface="Helvetica"/>
            </a:endParaRPr>
          </a:p>
          <a:p>
            <a:r>
              <a:rPr lang="sv-SE" sz="1600">
                <a:latin typeface="Helvetica"/>
                <a:cs typeface="Helvetica"/>
              </a:rPr>
              <a:t>Med 2027 års systemgräns ökar byggprodukternas andel av klimatpåverkan till ca 85 % av klimatpåverkan.</a:t>
            </a:r>
          </a:p>
        </p:txBody>
      </p:sp>
      <p:sp>
        <p:nvSpPr>
          <p:cNvPr id="3" name="Rubrik 2">
            <a:extLst>
              <a:ext uri="{FF2B5EF4-FFF2-40B4-BE49-F238E27FC236}">
                <a16:creationId xmlns:a16="http://schemas.microsoft.com/office/drawing/2014/main" id="{E1F1B0AB-CDA0-4C8E-A92E-09514989B8F8}"/>
              </a:ext>
            </a:extLst>
          </p:cNvPr>
          <p:cNvSpPr>
            <a:spLocks noGrp="1"/>
          </p:cNvSpPr>
          <p:nvPr>
            <p:ph type="title"/>
          </p:nvPr>
        </p:nvSpPr>
        <p:spPr/>
        <p:txBody>
          <a:bodyPr>
            <a:normAutofit/>
          </a:bodyPr>
          <a:lstStyle/>
          <a:p>
            <a:r>
              <a:rPr lang="sv-SE" sz="2400"/>
              <a:t>Slutsatser </a:t>
            </a:r>
            <a:br>
              <a:rPr lang="sv-SE" sz="2400"/>
            </a:br>
            <a:r>
              <a:rPr lang="sv-SE" sz="2400"/>
              <a:t>klimatpåverkan, per del av livscykeln och totalt</a:t>
            </a:r>
          </a:p>
        </p:txBody>
      </p:sp>
    </p:spTree>
    <p:extLst>
      <p:ext uri="{BB962C8B-B14F-4D97-AF65-F5344CB8AC3E}">
        <p14:creationId xmlns:p14="http://schemas.microsoft.com/office/powerpoint/2010/main" val="299172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3A79-9B9D-4017-82F1-2377F310E08F}"/>
              </a:ext>
            </a:extLst>
          </p:cNvPr>
          <p:cNvSpPr>
            <a:spLocks noGrp="1"/>
          </p:cNvSpPr>
          <p:nvPr>
            <p:ph type="title"/>
          </p:nvPr>
        </p:nvSpPr>
        <p:spPr/>
        <p:txBody>
          <a:bodyPr>
            <a:normAutofit/>
          </a:bodyPr>
          <a:lstStyle/>
          <a:p>
            <a:r>
              <a:rPr lang="sv-SE" sz="2400"/>
              <a:t>Resultat för 12 småhus </a:t>
            </a:r>
            <a:br>
              <a:rPr lang="sv-SE" sz="2400"/>
            </a:br>
            <a:r>
              <a:rPr lang="sv-SE" sz="2400"/>
              <a:t>Klimatpåverkan, medelvärden per byggdel</a:t>
            </a:r>
            <a:br>
              <a:rPr lang="sv-SE" sz="2400"/>
            </a:br>
            <a:r>
              <a:rPr lang="sv-SE" sz="2400"/>
              <a:t>Systemgräns 2022</a:t>
            </a:r>
          </a:p>
        </p:txBody>
      </p:sp>
      <p:graphicFrame>
        <p:nvGraphicFramePr>
          <p:cNvPr id="7" name="Platshållare för innehåll 6">
            <a:extLst>
              <a:ext uri="{FF2B5EF4-FFF2-40B4-BE49-F238E27FC236}">
                <a16:creationId xmlns:a16="http://schemas.microsoft.com/office/drawing/2014/main" id="{0D16F9DC-DA31-4A6B-8A60-FD792034AAF8}"/>
              </a:ext>
            </a:extLst>
          </p:cNvPr>
          <p:cNvGraphicFramePr>
            <a:graphicFrameLocks noGrp="1"/>
          </p:cNvGraphicFramePr>
          <p:nvPr>
            <p:ph idx="1"/>
            <p:extLst>
              <p:ext uri="{D42A27DB-BD31-4B8C-83A1-F6EECF244321}">
                <p14:modId xmlns:p14="http://schemas.microsoft.com/office/powerpoint/2010/main" val="2838724833"/>
              </p:ext>
            </p:extLst>
          </p:nvPr>
        </p:nvGraphicFramePr>
        <p:xfrm>
          <a:off x="3152273" y="1502880"/>
          <a:ext cx="6167983" cy="3600450"/>
        </p:xfrm>
        <a:graphic>
          <a:graphicData uri="http://schemas.openxmlformats.org/drawingml/2006/chart">
            <c:chart xmlns:c="http://schemas.openxmlformats.org/drawingml/2006/chart" xmlns:r="http://schemas.openxmlformats.org/officeDocument/2006/relationships" r:id="rId2"/>
          </a:graphicData>
        </a:graphic>
      </p:graphicFrame>
      <p:sp>
        <p:nvSpPr>
          <p:cNvPr id="5" name="Platshållare för innehåll 2">
            <a:extLst>
              <a:ext uri="{FF2B5EF4-FFF2-40B4-BE49-F238E27FC236}">
                <a16:creationId xmlns:a16="http://schemas.microsoft.com/office/drawing/2014/main" id="{A099F2D7-E478-4402-8257-8A4698F35F35}"/>
              </a:ext>
            </a:extLst>
          </p:cNvPr>
          <p:cNvSpPr txBox="1">
            <a:spLocks/>
          </p:cNvSpPr>
          <p:nvPr/>
        </p:nvSpPr>
        <p:spPr>
          <a:xfrm>
            <a:off x="628650" y="1519860"/>
            <a:ext cx="3503613" cy="3600450"/>
          </a:xfrm>
          <a:prstGeom prst="rect">
            <a:avLst/>
          </a:prstGeom>
        </p:spPr>
        <p:txBody>
          <a:bodyPr vert="horz" lIns="91440" tIns="45720" rIns="91440" bIns="45720" rtlCol="0">
            <a:normAutofit/>
          </a:bodyPr>
          <a:lstStyle>
            <a:lvl1pPr marL="154305" indent="-154305" algn="l" defTabSz="617220" rtl="0" eaLnBrk="1" latinLnBrk="0" hangingPunct="1">
              <a:lnSpc>
                <a:spcPct val="90000"/>
              </a:lnSpc>
              <a:spcBef>
                <a:spcPts val="675"/>
              </a:spcBef>
              <a:buClr>
                <a:schemeClr val="accent2"/>
              </a:buClr>
              <a:buSzPct val="110000"/>
              <a:buFont typeface="Arial" panose="020B0604020202020204" pitchFamily="34" charset="0"/>
              <a:buChar char="•"/>
              <a:defRPr sz="1620" kern="1200">
                <a:solidFill>
                  <a:schemeClr val="tx1"/>
                </a:solidFill>
                <a:latin typeface="Helvetica" pitchFamily="2" charset="0"/>
                <a:ea typeface="+mn-ea"/>
                <a:cs typeface="+mn-cs"/>
              </a:defRPr>
            </a:lvl1pPr>
            <a:lvl2pPr marL="462915" indent="-154305" algn="l" defTabSz="617220" rtl="0" eaLnBrk="1" latinLnBrk="0" hangingPunct="1">
              <a:lnSpc>
                <a:spcPct val="90000"/>
              </a:lnSpc>
              <a:spcBef>
                <a:spcPts val="338"/>
              </a:spcBef>
              <a:buClr>
                <a:schemeClr val="accent2"/>
              </a:buClr>
              <a:buFont typeface="Arial" panose="020B0604020202020204" pitchFamily="34" charset="0"/>
              <a:buChar char="•"/>
              <a:defRPr sz="1440" kern="1200">
                <a:solidFill>
                  <a:schemeClr val="tx1"/>
                </a:solidFill>
                <a:latin typeface="Helvetica" pitchFamily="2" charset="0"/>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35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r>
              <a:rPr lang="sv-SE" sz="1400" dirty="0"/>
              <a:t>Husunderbyggnad, dvs grund, står för ungefär en tredjedel av klimatpåverkan i genomsnitt.</a:t>
            </a:r>
          </a:p>
          <a:p>
            <a:r>
              <a:rPr lang="sv-SE" sz="1400" dirty="0"/>
              <a:t>Många småhustillverkare arbetar inte med den byggdelsindelning som använts i denna studie (SBEF/BSAB83). Därför ska indelningen mellan följande byggdelar tolkas med försiktighet:</a:t>
            </a:r>
          </a:p>
          <a:p>
            <a:pPr lvl="1"/>
            <a:r>
              <a:rPr lang="sv-SE" sz="1220" dirty="0"/>
              <a:t>3 Stomme</a:t>
            </a:r>
          </a:p>
          <a:p>
            <a:pPr lvl="1"/>
            <a:r>
              <a:rPr lang="sv-SE" sz="1220" dirty="0"/>
              <a:t>4 Yttertak</a:t>
            </a:r>
          </a:p>
          <a:p>
            <a:pPr lvl="1"/>
            <a:r>
              <a:rPr lang="sv-SE" sz="1220" dirty="0"/>
              <a:t>5 Fasader</a:t>
            </a:r>
          </a:p>
          <a:p>
            <a:endParaRPr lang="sv-SE" dirty="0"/>
          </a:p>
        </p:txBody>
      </p:sp>
    </p:spTree>
    <p:extLst>
      <p:ext uri="{BB962C8B-B14F-4D97-AF65-F5344CB8AC3E}">
        <p14:creationId xmlns:p14="http://schemas.microsoft.com/office/powerpoint/2010/main" val="34423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BA83D25-B1BF-4BE6-BA3E-0448E2E0063D}"/>
              </a:ext>
            </a:extLst>
          </p:cNvPr>
          <p:cNvSpPr>
            <a:spLocks noGrp="1"/>
          </p:cNvSpPr>
          <p:nvPr>
            <p:ph idx="1"/>
          </p:nvPr>
        </p:nvSpPr>
        <p:spPr>
          <a:xfrm>
            <a:off x="611187" y="1562100"/>
            <a:ext cx="3503613" cy="3600450"/>
          </a:xfrm>
        </p:spPr>
        <p:txBody>
          <a:bodyPr/>
          <a:lstStyle/>
          <a:p>
            <a:r>
              <a:rPr lang="sv-SE" sz="1400" dirty="0"/>
              <a:t>Husunderbyggnad, dvs grund, står för knappt 30 % av klimatpåverkan i genomsnitt.</a:t>
            </a:r>
          </a:p>
          <a:p>
            <a:r>
              <a:rPr lang="sv-SE" sz="1400" dirty="0"/>
              <a:t>Många småhustillverkare arbetar inte med den byggdelsindelning som använts i denna studie (SBEF/BSAB83). Därför ska indelningen mellan följande byggdelar tolkas med försiktighet:</a:t>
            </a:r>
          </a:p>
          <a:p>
            <a:pPr lvl="1"/>
            <a:r>
              <a:rPr lang="sv-SE" sz="1220" dirty="0"/>
              <a:t>3 Stomme</a:t>
            </a:r>
          </a:p>
          <a:p>
            <a:pPr lvl="1"/>
            <a:r>
              <a:rPr lang="sv-SE" sz="1220" dirty="0"/>
              <a:t>4 Yttertak</a:t>
            </a:r>
          </a:p>
          <a:p>
            <a:pPr lvl="1"/>
            <a:r>
              <a:rPr lang="sv-SE" sz="1220" dirty="0"/>
              <a:t>5 Fasader</a:t>
            </a:r>
          </a:p>
          <a:p>
            <a:r>
              <a:rPr lang="sv-SE" sz="1400" dirty="0"/>
              <a:t>Rumskomplettering och installationer står för cirka en femtedel av klimatpåverkan.</a:t>
            </a:r>
          </a:p>
          <a:p>
            <a:endParaRPr lang="sv-SE" dirty="0"/>
          </a:p>
        </p:txBody>
      </p:sp>
      <p:sp>
        <p:nvSpPr>
          <p:cNvPr id="2" name="Rubrik 1">
            <a:extLst>
              <a:ext uri="{FF2B5EF4-FFF2-40B4-BE49-F238E27FC236}">
                <a16:creationId xmlns:a16="http://schemas.microsoft.com/office/drawing/2014/main" id="{649A3A79-9B9D-4017-82F1-2377F310E08F}"/>
              </a:ext>
            </a:extLst>
          </p:cNvPr>
          <p:cNvSpPr>
            <a:spLocks noGrp="1"/>
          </p:cNvSpPr>
          <p:nvPr>
            <p:ph type="title"/>
          </p:nvPr>
        </p:nvSpPr>
        <p:spPr/>
        <p:txBody>
          <a:bodyPr>
            <a:noAutofit/>
          </a:bodyPr>
          <a:lstStyle/>
          <a:p>
            <a:r>
              <a:rPr lang="sv-SE" sz="2400"/>
              <a:t>Resultat för 12 småhus </a:t>
            </a:r>
            <a:br>
              <a:rPr lang="sv-SE" sz="2400"/>
            </a:br>
            <a:r>
              <a:rPr lang="sv-SE" sz="2400"/>
              <a:t>Klimatpåverkan, medelvärden per byggdel</a:t>
            </a:r>
            <a:br>
              <a:rPr lang="sv-SE" sz="2400"/>
            </a:br>
            <a:r>
              <a:rPr lang="sv-SE" sz="2400"/>
              <a:t>Systemgräns 2027</a:t>
            </a:r>
            <a:endParaRPr lang="sv-SE" sz="2000"/>
          </a:p>
        </p:txBody>
      </p:sp>
      <p:graphicFrame>
        <p:nvGraphicFramePr>
          <p:cNvPr id="5" name="Diagram 4">
            <a:extLst>
              <a:ext uri="{FF2B5EF4-FFF2-40B4-BE49-F238E27FC236}">
                <a16:creationId xmlns:a16="http://schemas.microsoft.com/office/drawing/2014/main" id="{B3D0BFCD-81F1-4041-8793-14807B7BD77B}"/>
              </a:ext>
            </a:extLst>
          </p:cNvPr>
          <p:cNvGraphicFramePr>
            <a:graphicFrameLocks noGrp="1"/>
          </p:cNvGraphicFramePr>
          <p:nvPr>
            <p:extLst>
              <p:ext uri="{D42A27DB-BD31-4B8C-83A1-F6EECF244321}">
                <p14:modId xmlns:p14="http://schemas.microsoft.com/office/powerpoint/2010/main" val="2941226928"/>
              </p:ext>
            </p:extLst>
          </p:nvPr>
        </p:nvGraphicFramePr>
        <p:xfrm>
          <a:off x="3763992" y="1355118"/>
          <a:ext cx="5635502" cy="38603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104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p:txBody>
          <a:bodyPr/>
          <a:lstStyle/>
          <a:p>
            <a:r>
              <a:rPr lang="sv-SE"/>
              <a:t>Erfarenheter inför projektet</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p:txBody>
          <a:bodyPr/>
          <a:lstStyle/>
          <a:p>
            <a:r>
              <a:rPr lang="sv-SE"/>
              <a:t>Förstudie</a:t>
            </a:r>
          </a:p>
        </p:txBody>
      </p:sp>
      <p:pic>
        <p:nvPicPr>
          <p:cNvPr id="3" name="Platshållare för bild 2">
            <a:extLst>
              <a:ext uri="{FF2B5EF4-FFF2-40B4-BE49-F238E27FC236}">
                <a16:creationId xmlns:a16="http://schemas.microsoft.com/office/drawing/2014/main" id="{FFE74A8F-69ED-4D40-8CC5-18367F91EDCB}"/>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a:xfrm>
            <a:off x="4586614" y="0"/>
            <a:ext cx="4557386" cy="5714999"/>
          </a:xfrm>
        </p:spPr>
      </p:pic>
    </p:spTree>
    <p:extLst>
      <p:ext uri="{BB962C8B-B14F-4D97-AF65-F5344CB8AC3E}">
        <p14:creationId xmlns:p14="http://schemas.microsoft.com/office/powerpoint/2010/main" val="1383188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782E01E4-F6AB-4489-B1CE-7EA77D759872}"/>
              </a:ext>
            </a:extLst>
          </p:cNvPr>
          <p:cNvSpPr txBox="1"/>
          <p:nvPr/>
        </p:nvSpPr>
        <p:spPr>
          <a:xfrm>
            <a:off x="1757464" y="5077838"/>
            <a:ext cx="6562929" cy="600164"/>
          </a:xfrm>
          <a:prstGeom prst="rect">
            <a:avLst/>
          </a:prstGeom>
          <a:noFill/>
        </p:spPr>
        <p:txBody>
          <a:bodyPr wrap="square" rtlCol="0">
            <a:spAutoFit/>
          </a:bodyPr>
          <a:lstStyle/>
          <a:p>
            <a:r>
              <a:rPr lang="sv-SE" sz="1100"/>
              <a:t>Byggdelarna inkluderar klimatpåverkan från A1-A3, A4 samt A5 Spill, dvs de delar som kan knytas till en viss byggvara. Notera att merparten av småhustillverkarna inte följer SBEF:s indelning i byggdelar. Fördelningen av klimatpåverkan mellan stomme, fasad och yttertak bör därför tolkas med försiktighet.</a:t>
            </a:r>
          </a:p>
        </p:txBody>
      </p:sp>
      <p:sp>
        <p:nvSpPr>
          <p:cNvPr id="4" name="Rubrik 1">
            <a:extLst>
              <a:ext uri="{FF2B5EF4-FFF2-40B4-BE49-F238E27FC236}">
                <a16:creationId xmlns:a16="http://schemas.microsoft.com/office/drawing/2014/main" id="{F40E7588-834C-463F-B87B-51795E1F6F75}"/>
              </a:ext>
            </a:extLst>
          </p:cNvPr>
          <p:cNvSpPr>
            <a:spLocks noGrp="1"/>
          </p:cNvSpPr>
          <p:nvPr>
            <p:ph type="title"/>
          </p:nvPr>
        </p:nvSpPr>
        <p:spPr>
          <a:xfrm>
            <a:off x="628648" y="304271"/>
            <a:ext cx="8515351" cy="1104636"/>
          </a:xfrm>
        </p:spPr>
        <p:txBody>
          <a:bodyPr>
            <a:normAutofit/>
          </a:bodyPr>
          <a:lstStyle/>
          <a:p>
            <a:r>
              <a:rPr lang="sv-SE" sz="2400"/>
              <a:t>Resultat för 12 småhus </a:t>
            </a:r>
            <a:br>
              <a:rPr lang="sv-SE" sz="2400"/>
            </a:br>
            <a:r>
              <a:rPr lang="sv-SE" sz="2400"/>
              <a:t>Klimatpåverkan, spridning av resultat per hus och byggdel</a:t>
            </a:r>
            <a:br>
              <a:rPr lang="sv-SE" sz="2400"/>
            </a:br>
            <a:r>
              <a:rPr lang="sv-SE" sz="2400"/>
              <a:t>Systemgräns 2022</a:t>
            </a:r>
          </a:p>
        </p:txBody>
      </p:sp>
      <p:graphicFrame>
        <p:nvGraphicFramePr>
          <p:cNvPr id="6" name="Diagram 5">
            <a:extLst>
              <a:ext uri="{FF2B5EF4-FFF2-40B4-BE49-F238E27FC236}">
                <a16:creationId xmlns:a16="http://schemas.microsoft.com/office/drawing/2014/main" id="{00D667D6-FA1F-4FCC-8938-C49E27CC502B}"/>
              </a:ext>
            </a:extLst>
          </p:cNvPr>
          <p:cNvGraphicFramePr>
            <a:graphicFrameLocks noGrp="1"/>
          </p:cNvGraphicFramePr>
          <p:nvPr>
            <p:extLst>
              <p:ext uri="{D42A27DB-BD31-4B8C-83A1-F6EECF244321}">
                <p14:modId xmlns:p14="http://schemas.microsoft.com/office/powerpoint/2010/main" val="3521601478"/>
              </p:ext>
            </p:extLst>
          </p:nvPr>
        </p:nvGraphicFramePr>
        <p:xfrm>
          <a:off x="1488281" y="1490353"/>
          <a:ext cx="6167438" cy="32959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74229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A96FCD37-DCF0-43FE-8D39-E55F77AEA47A}"/>
              </a:ext>
            </a:extLst>
          </p:cNvPr>
          <p:cNvSpPr txBox="1"/>
          <p:nvPr/>
        </p:nvSpPr>
        <p:spPr>
          <a:xfrm>
            <a:off x="1757464" y="5077838"/>
            <a:ext cx="6562929" cy="600164"/>
          </a:xfrm>
          <a:prstGeom prst="rect">
            <a:avLst/>
          </a:prstGeom>
          <a:noFill/>
        </p:spPr>
        <p:txBody>
          <a:bodyPr wrap="square" rtlCol="0">
            <a:spAutoFit/>
          </a:bodyPr>
          <a:lstStyle/>
          <a:p>
            <a:r>
              <a:rPr lang="sv-SE" sz="1100"/>
              <a:t>Byggdelarna inkluderar klimatpåverkan från A1-A3, A4 samt A5 Spill, dvs de delar som kan knytas till en viss byggvara. Notera att merparten av småhustillverkarna inte följer SBEF:s indelning i byggdelar. Fördelningen av klimatpåverkan mellan stomme, fasad och yttertak bör därför tolkas med försiktighet.</a:t>
            </a:r>
          </a:p>
        </p:txBody>
      </p:sp>
      <p:sp>
        <p:nvSpPr>
          <p:cNvPr id="6" name="Rubrik 1">
            <a:extLst>
              <a:ext uri="{FF2B5EF4-FFF2-40B4-BE49-F238E27FC236}">
                <a16:creationId xmlns:a16="http://schemas.microsoft.com/office/drawing/2014/main" id="{B68F8E5B-8BB6-4DA2-BBFD-2D2212C479EF}"/>
              </a:ext>
            </a:extLst>
          </p:cNvPr>
          <p:cNvSpPr>
            <a:spLocks noGrp="1"/>
          </p:cNvSpPr>
          <p:nvPr>
            <p:ph type="title"/>
          </p:nvPr>
        </p:nvSpPr>
        <p:spPr>
          <a:xfrm>
            <a:off x="628649" y="304271"/>
            <a:ext cx="8348146" cy="1104636"/>
          </a:xfrm>
        </p:spPr>
        <p:txBody>
          <a:bodyPr>
            <a:noAutofit/>
          </a:bodyPr>
          <a:lstStyle/>
          <a:p>
            <a:r>
              <a:rPr lang="sv-SE" sz="2400"/>
              <a:t>Resultat för 12 småhus </a:t>
            </a:r>
            <a:br>
              <a:rPr lang="sv-SE" sz="2400"/>
            </a:br>
            <a:r>
              <a:rPr lang="sv-SE" sz="2400"/>
              <a:t>Klimatpåverkan, spridning av resultat per hus och byggdel</a:t>
            </a:r>
            <a:br>
              <a:rPr lang="sv-SE" sz="2400"/>
            </a:br>
            <a:r>
              <a:rPr lang="sv-SE" sz="2400"/>
              <a:t>Systemgräns 2027</a:t>
            </a:r>
            <a:endParaRPr lang="sv-SE" sz="2000"/>
          </a:p>
        </p:txBody>
      </p:sp>
      <p:graphicFrame>
        <p:nvGraphicFramePr>
          <p:cNvPr id="7" name="Diagram 6">
            <a:extLst>
              <a:ext uri="{FF2B5EF4-FFF2-40B4-BE49-F238E27FC236}">
                <a16:creationId xmlns:a16="http://schemas.microsoft.com/office/drawing/2014/main" id="{B7A26650-4653-4496-A97C-00A1D7ABEC14}"/>
              </a:ext>
            </a:extLst>
          </p:cNvPr>
          <p:cNvGraphicFramePr>
            <a:graphicFrameLocks noGrp="1"/>
          </p:cNvGraphicFramePr>
          <p:nvPr>
            <p:extLst>
              <p:ext uri="{D42A27DB-BD31-4B8C-83A1-F6EECF244321}">
                <p14:modId xmlns:p14="http://schemas.microsoft.com/office/powerpoint/2010/main" val="2658224511"/>
              </p:ext>
            </p:extLst>
          </p:nvPr>
        </p:nvGraphicFramePr>
        <p:xfrm>
          <a:off x="1757464" y="1408907"/>
          <a:ext cx="6167438" cy="33774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874076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82A5339-BE55-49AD-B047-4FD34A8845B3}"/>
              </a:ext>
            </a:extLst>
          </p:cNvPr>
          <p:cNvSpPr>
            <a:spLocks noGrp="1"/>
          </p:cNvSpPr>
          <p:nvPr>
            <p:ph idx="1"/>
          </p:nvPr>
        </p:nvSpPr>
        <p:spPr/>
        <p:txBody>
          <a:bodyPr/>
          <a:lstStyle/>
          <a:p>
            <a:pPr marL="0" indent="0">
              <a:buNone/>
            </a:pPr>
            <a:r>
              <a:rPr lang="sv-SE"/>
              <a:t>Utifrån klimatberäkningar för de 12 småhusen kan följande slutsats göras:</a:t>
            </a:r>
          </a:p>
          <a:p>
            <a:pPr marL="0" indent="0">
              <a:buNone/>
            </a:pPr>
            <a:endParaRPr lang="sv-SE"/>
          </a:p>
          <a:p>
            <a:r>
              <a:rPr lang="sv-SE"/>
              <a:t>Husunderbygganden stod för ca 34% (27%) av klimatpåverkan. </a:t>
            </a:r>
          </a:p>
          <a:p>
            <a:r>
              <a:rPr lang="sv-SE"/>
              <a:t>Uppdelningen mellan stomme, fasader och yttertak ska göras med försiktighet, då flertalet småhustillverkare inte använder SBEF:s byggdelsuppdelning. </a:t>
            </a:r>
          </a:p>
          <a:p>
            <a:pPr lvl="1"/>
            <a:r>
              <a:rPr lang="sv-SE"/>
              <a:t>Dessa delar stod för totalt 53% (42%) av klimatpåverkan. </a:t>
            </a:r>
          </a:p>
          <a:p>
            <a:r>
              <a:rPr lang="sv-SE"/>
              <a:t>Schabloner har tagits fram för byggdel 7, ytskikt och rumskomplettering samt byggdel 8, installationer. </a:t>
            </a:r>
          </a:p>
          <a:p>
            <a:pPr lvl="1"/>
            <a:r>
              <a:rPr lang="sv-SE"/>
              <a:t>Deras andel av klimatpåverkan var 14% respektive 6% av klimatpåverkan för systemgräns 2027. </a:t>
            </a:r>
          </a:p>
          <a:p>
            <a:pPr lvl="1"/>
            <a:r>
              <a:rPr lang="sv-SE"/>
              <a:t>Dessa schabloner baseras på data från ett fåtal byggnader och skulle behöva verifieras, men storleksordningen är troligen korrekt. </a:t>
            </a:r>
          </a:p>
          <a:p>
            <a:pPr marL="0" indent="0">
              <a:buNone/>
            </a:pPr>
            <a:endParaRPr lang="sv-SE"/>
          </a:p>
        </p:txBody>
      </p:sp>
      <p:sp>
        <p:nvSpPr>
          <p:cNvPr id="3" name="Rubrik 2">
            <a:extLst>
              <a:ext uri="{FF2B5EF4-FFF2-40B4-BE49-F238E27FC236}">
                <a16:creationId xmlns:a16="http://schemas.microsoft.com/office/drawing/2014/main" id="{F52821EE-14FB-468E-9273-E6A63AF680F3}"/>
              </a:ext>
            </a:extLst>
          </p:cNvPr>
          <p:cNvSpPr>
            <a:spLocks noGrp="1"/>
          </p:cNvSpPr>
          <p:nvPr>
            <p:ph type="title"/>
          </p:nvPr>
        </p:nvSpPr>
        <p:spPr/>
        <p:txBody>
          <a:bodyPr/>
          <a:lstStyle/>
          <a:p>
            <a:r>
              <a:rPr lang="sv-SE" sz="2400"/>
              <a:t>Diskussion </a:t>
            </a:r>
            <a:br>
              <a:rPr lang="sv-SE" sz="2400"/>
            </a:br>
            <a:r>
              <a:rPr lang="sv-SE" sz="2400"/>
              <a:t>klimatpåverkan per byggdel</a:t>
            </a:r>
            <a:br>
              <a:rPr lang="sv-SE"/>
            </a:br>
            <a:r>
              <a:rPr lang="sv-SE" sz="1400"/>
              <a:t>2022 års systemgräns (2027 års systemgräns inom parantes)</a:t>
            </a:r>
            <a:endParaRPr lang="sv-SE"/>
          </a:p>
        </p:txBody>
      </p:sp>
    </p:spTree>
    <p:extLst>
      <p:ext uri="{BB962C8B-B14F-4D97-AF65-F5344CB8AC3E}">
        <p14:creationId xmlns:p14="http://schemas.microsoft.com/office/powerpoint/2010/main" val="30519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A3A79-9B9D-4017-82F1-2377F310E08F}"/>
              </a:ext>
            </a:extLst>
          </p:cNvPr>
          <p:cNvSpPr>
            <a:spLocks noGrp="1"/>
          </p:cNvSpPr>
          <p:nvPr>
            <p:ph type="title"/>
          </p:nvPr>
        </p:nvSpPr>
        <p:spPr/>
        <p:txBody>
          <a:bodyPr>
            <a:noAutofit/>
          </a:bodyPr>
          <a:lstStyle/>
          <a:p>
            <a:r>
              <a:rPr lang="sv-SE" sz="2400"/>
              <a:t>Resultat för 12 småhus </a:t>
            </a:r>
            <a:br>
              <a:rPr lang="sv-SE" sz="2400"/>
            </a:br>
            <a:r>
              <a:rPr lang="sv-SE" sz="2400"/>
              <a:t>Klimatpåverkan, medelvärde uppdelat per produkttyp</a:t>
            </a:r>
            <a:br>
              <a:rPr lang="sv-SE" sz="2400"/>
            </a:br>
            <a:r>
              <a:rPr lang="sv-SE" sz="2400"/>
              <a:t>Systemgräns 2022</a:t>
            </a:r>
          </a:p>
        </p:txBody>
      </p:sp>
      <p:graphicFrame>
        <p:nvGraphicFramePr>
          <p:cNvPr id="7" name="Platshållare för innehåll 6">
            <a:extLst>
              <a:ext uri="{FF2B5EF4-FFF2-40B4-BE49-F238E27FC236}">
                <a16:creationId xmlns:a16="http://schemas.microsoft.com/office/drawing/2014/main" id="{6E5F6E49-28DB-4D5B-9532-78B4E095123B}"/>
              </a:ext>
            </a:extLst>
          </p:cNvPr>
          <p:cNvGraphicFramePr>
            <a:graphicFrameLocks noGrp="1"/>
          </p:cNvGraphicFramePr>
          <p:nvPr>
            <p:ph idx="1"/>
          </p:nvPr>
        </p:nvGraphicFramePr>
        <p:xfrm>
          <a:off x="611188" y="1562100"/>
          <a:ext cx="7921625" cy="3600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05323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4A6C5BD0-31B0-45E5-AEFE-4B4B55AF1153}"/>
              </a:ext>
            </a:extLst>
          </p:cNvPr>
          <p:cNvSpPr txBox="1"/>
          <p:nvPr/>
        </p:nvSpPr>
        <p:spPr>
          <a:xfrm>
            <a:off x="1757464" y="5077838"/>
            <a:ext cx="6562929" cy="523220"/>
          </a:xfrm>
          <a:prstGeom prst="rect">
            <a:avLst/>
          </a:prstGeom>
          <a:noFill/>
        </p:spPr>
        <p:txBody>
          <a:bodyPr wrap="square" rtlCol="0">
            <a:spAutoFit/>
          </a:bodyPr>
          <a:lstStyle/>
          <a:p>
            <a:r>
              <a:rPr lang="sv-SE" sz="1400"/>
              <a:t>Produkttypernas klimatpåverkan inkluderar påverkan från A1-A3, A4 samt A5 Spill, dvs de delar som kan knytas till en viss produkttyp.</a:t>
            </a:r>
          </a:p>
        </p:txBody>
      </p:sp>
      <p:sp>
        <p:nvSpPr>
          <p:cNvPr id="5" name="Rubrik 1">
            <a:extLst>
              <a:ext uri="{FF2B5EF4-FFF2-40B4-BE49-F238E27FC236}">
                <a16:creationId xmlns:a16="http://schemas.microsoft.com/office/drawing/2014/main" id="{3E2B0119-EC8B-465A-8A0E-5618914266C1}"/>
              </a:ext>
            </a:extLst>
          </p:cNvPr>
          <p:cNvSpPr>
            <a:spLocks noGrp="1"/>
          </p:cNvSpPr>
          <p:nvPr>
            <p:ph type="title"/>
          </p:nvPr>
        </p:nvSpPr>
        <p:spPr>
          <a:xfrm>
            <a:off x="355310" y="304271"/>
            <a:ext cx="8621485" cy="1104636"/>
          </a:xfrm>
        </p:spPr>
        <p:txBody>
          <a:bodyPr>
            <a:normAutofit/>
          </a:bodyPr>
          <a:lstStyle/>
          <a:p>
            <a:r>
              <a:rPr lang="sv-SE" sz="2400"/>
              <a:t>Resultat för 12 småhus </a:t>
            </a:r>
            <a:br>
              <a:rPr lang="sv-SE" sz="2400"/>
            </a:br>
            <a:r>
              <a:rPr lang="sv-SE" sz="2400"/>
              <a:t>Klimatpåverkan, spridning av resultat per hus och produkttyp</a:t>
            </a:r>
            <a:br>
              <a:rPr lang="sv-SE" sz="2400"/>
            </a:br>
            <a:r>
              <a:rPr lang="sv-SE" sz="2400"/>
              <a:t>Systemgräns 2022</a:t>
            </a:r>
            <a:endParaRPr lang="sv-SE" sz="2300"/>
          </a:p>
        </p:txBody>
      </p:sp>
      <p:graphicFrame>
        <p:nvGraphicFramePr>
          <p:cNvPr id="6" name="Diagram 5">
            <a:extLst>
              <a:ext uri="{FF2B5EF4-FFF2-40B4-BE49-F238E27FC236}">
                <a16:creationId xmlns:a16="http://schemas.microsoft.com/office/drawing/2014/main" id="{5D6C7F1B-B493-4E15-947F-FEDE1CAB0E3F}"/>
              </a:ext>
            </a:extLst>
          </p:cNvPr>
          <p:cNvGraphicFramePr>
            <a:graphicFrameLocks noGrp="1"/>
          </p:cNvGraphicFramePr>
          <p:nvPr>
            <p:extLst>
              <p:ext uri="{D42A27DB-BD31-4B8C-83A1-F6EECF244321}">
                <p14:modId xmlns:p14="http://schemas.microsoft.com/office/powerpoint/2010/main" val="289534000"/>
              </p:ext>
            </p:extLst>
          </p:nvPr>
        </p:nvGraphicFramePr>
        <p:xfrm>
          <a:off x="1491029" y="1626919"/>
          <a:ext cx="6161942" cy="3153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05121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A4101E5-142B-475A-A978-D83F050DEB63}"/>
              </a:ext>
            </a:extLst>
          </p:cNvPr>
          <p:cNvSpPr>
            <a:spLocks noGrp="1"/>
          </p:cNvSpPr>
          <p:nvPr>
            <p:ph idx="1"/>
          </p:nvPr>
        </p:nvSpPr>
        <p:spPr>
          <a:xfrm>
            <a:off x="611187" y="1358537"/>
            <a:ext cx="7921625" cy="3751761"/>
          </a:xfrm>
        </p:spPr>
        <p:txBody>
          <a:bodyPr vert="horz" lIns="91440" tIns="45720" rIns="91440" bIns="45720" rtlCol="0" anchor="t">
            <a:normAutofit fontScale="85000" lnSpcReduction="20000"/>
          </a:bodyPr>
          <a:lstStyle/>
          <a:p>
            <a:pPr marL="0" indent="0">
              <a:buNone/>
            </a:pPr>
            <a:r>
              <a:rPr lang="sv-SE" sz="1700"/>
              <a:t>Utifrån klimatberäkningar för de 12 småhusen kan följande slutsats göras:</a:t>
            </a:r>
          </a:p>
          <a:p>
            <a:pPr marL="0" indent="0">
              <a:buNone/>
            </a:pPr>
            <a:endParaRPr lang="sv-SE" sz="1600"/>
          </a:p>
          <a:p>
            <a:r>
              <a:rPr lang="sv-SE" sz="1600"/>
              <a:t>Klimatpåverkan per produkttyp är enbart analyserat för systemgräns 2022.</a:t>
            </a:r>
          </a:p>
          <a:p>
            <a:r>
              <a:rPr lang="sv-SE" sz="1600">
                <a:latin typeface="Helvetica"/>
                <a:cs typeface="Helvetica"/>
              </a:rPr>
              <a:t>De mest klimatpåverkande produkttyperna var</a:t>
            </a:r>
          </a:p>
          <a:p>
            <a:pPr lvl="1"/>
            <a:r>
              <a:rPr lang="sv-SE" sz="1400">
                <a:latin typeface="Helvetica"/>
                <a:cs typeface="Helvetica"/>
              </a:rPr>
              <a:t>isolering, 26%</a:t>
            </a:r>
            <a:endParaRPr lang="sv-SE" sz="1400">
              <a:cs typeface="Helvetica" pitchFamily="2" charset="0"/>
            </a:endParaRPr>
          </a:p>
          <a:p>
            <a:pPr lvl="1"/>
            <a:r>
              <a:rPr lang="sv-SE" sz="1400">
                <a:latin typeface="Helvetica"/>
                <a:cs typeface="Helvetica"/>
              </a:rPr>
              <a:t>platsgjuten betong, 21% </a:t>
            </a:r>
            <a:endParaRPr lang="sv-SE" sz="1400">
              <a:cs typeface="Helvetica" pitchFamily="2" charset="0"/>
            </a:endParaRPr>
          </a:p>
          <a:p>
            <a:pPr lvl="1"/>
            <a:r>
              <a:rPr lang="sv-SE" sz="1400">
                <a:latin typeface="Helvetica"/>
                <a:cs typeface="Helvetica"/>
              </a:rPr>
              <a:t>fönster, dörrar och glas, 10% </a:t>
            </a:r>
          </a:p>
          <a:p>
            <a:pPr lvl="1"/>
            <a:r>
              <a:rPr lang="sv-SE" sz="1400">
                <a:latin typeface="Helvetica"/>
                <a:cs typeface="Helvetica"/>
              </a:rPr>
              <a:t>stål och övriga metaller, exklusive armering, 8%, </a:t>
            </a:r>
            <a:endParaRPr lang="sv-SE" sz="1400">
              <a:cs typeface="Helvetica" pitchFamily="2" charset="0"/>
            </a:endParaRPr>
          </a:p>
          <a:p>
            <a:pPr lvl="1"/>
            <a:r>
              <a:rPr lang="sv-SE" sz="1400">
                <a:latin typeface="Helvetica"/>
                <a:cs typeface="Helvetica"/>
              </a:rPr>
              <a:t>trävaror och gips, vardera 6%</a:t>
            </a:r>
            <a:endParaRPr lang="sv-SE" sz="1400">
              <a:cs typeface="Helvetica"/>
            </a:endParaRPr>
          </a:p>
          <a:p>
            <a:r>
              <a:rPr lang="sv-SE" sz="1700">
                <a:latin typeface="Helvetica"/>
                <a:cs typeface="Helvetica"/>
              </a:rPr>
              <a:t>Takpannor står för ca 10% av klimatpåverkan i de byggnader som har betongtakpannor.</a:t>
            </a:r>
          </a:p>
          <a:p>
            <a:r>
              <a:rPr lang="sv-SE" sz="1700">
                <a:latin typeface="Helvetica"/>
                <a:cs typeface="Helvetica"/>
              </a:rPr>
              <a:t>Klimatpåverkan från småhus är jämnare fördelad över olika produkttyper, jämfört med många andra typer av byggnader. </a:t>
            </a:r>
          </a:p>
          <a:p>
            <a:pPr lvl="1"/>
            <a:r>
              <a:rPr lang="sv-SE" sz="1420">
                <a:latin typeface="Helvetica"/>
                <a:cs typeface="Helvetica"/>
              </a:rPr>
              <a:t>Andra byggnadstyper har ofta mer än tre fjärdedelar av klimatpåverkan från olika typer av betong och stål. </a:t>
            </a:r>
          </a:p>
          <a:p>
            <a:pPr lvl="1"/>
            <a:r>
              <a:rPr lang="sv-SE" sz="1420">
                <a:latin typeface="Helvetica"/>
                <a:cs typeface="Helvetica"/>
              </a:rPr>
              <a:t>För att komma upp i samma andel av klimatpåverkan för småhus behöver ofta fem eller sex produkttyper inkluderas.</a:t>
            </a:r>
          </a:p>
          <a:p>
            <a:r>
              <a:rPr lang="sv-SE" sz="1600">
                <a:latin typeface="Helvetica"/>
                <a:cs typeface="Helvetica"/>
              </a:rPr>
              <a:t>En av byggnaderna har en cellglasgrund, vilket syns i att klimatpåverkan från denna byggnad nästan helt saknar platsgjuten betong, men har högre klimatpåverkan från isolering och stål. Den totala klimatpåverkan från denna byggnad är relativt låg.</a:t>
            </a:r>
          </a:p>
          <a:p>
            <a:endParaRPr lang="sv-SE"/>
          </a:p>
          <a:p>
            <a:endParaRPr lang="sv-SE"/>
          </a:p>
        </p:txBody>
      </p:sp>
      <p:sp>
        <p:nvSpPr>
          <p:cNvPr id="3" name="Rubrik 2">
            <a:extLst>
              <a:ext uri="{FF2B5EF4-FFF2-40B4-BE49-F238E27FC236}">
                <a16:creationId xmlns:a16="http://schemas.microsoft.com/office/drawing/2014/main" id="{AC69283A-8EF3-4E12-BF9B-1B71B729348A}"/>
              </a:ext>
            </a:extLst>
          </p:cNvPr>
          <p:cNvSpPr>
            <a:spLocks noGrp="1"/>
          </p:cNvSpPr>
          <p:nvPr>
            <p:ph type="title"/>
          </p:nvPr>
        </p:nvSpPr>
        <p:spPr/>
        <p:txBody>
          <a:bodyPr>
            <a:normAutofit/>
          </a:bodyPr>
          <a:lstStyle/>
          <a:p>
            <a:r>
              <a:rPr lang="sv-SE" sz="2400"/>
              <a:t>Diskussion</a:t>
            </a:r>
            <a:br>
              <a:rPr lang="sv-SE" sz="2400"/>
            </a:br>
            <a:r>
              <a:rPr lang="sv-SE" sz="2400"/>
              <a:t>klimatpåverkan per produkttyp</a:t>
            </a:r>
          </a:p>
        </p:txBody>
      </p:sp>
    </p:spTree>
    <p:extLst>
      <p:ext uri="{BB962C8B-B14F-4D97-AF65-F5344CB8AC3E}">
        <p14:creationId xmlns:p14="http://schemas.microsoft.com/office/powerpoint/2010/main" val="9694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E9C86C40-6B5D-4A7C-AFA6-DC8279F8CB46}"/>
              </a:ext>
            </a:extLst>
          </p:cNvPr>
          <p:cNvSpPr>
            <a:spLocks noGrp="1"/>
          </p:cNvSpPr>
          <p:nvPr>
            <p:ph idx="1"/>
          </p:nvPr>
        </p:nvSpPr>
        <p:spPr>
          <a:xfrm>
            <a:off x="611187" y="1562100"/>
            <a:ext cx="7921625" cy="3281607"/>
          </a:xfrm>
        </p:spPr>
        <p:txBody>
          <a:bodyPr vert="horz" lIns="91440" tIns="45720" rIns="91440" bIns="45720" rtlCol="0" anchor="t">
            <a:normAutofit/>
          </a:bodyPr>
          <a:lstStyle/>
          <a:p>
            <a:r>
              <a:rPr lang="sv-SE" sz="1600">
                <a:latin typeface="Helvetica"/>
                <a:cs typeface="Helvetica"/>
              </a:rPr>
              <a:t>Klimatpåverkan från solcellsanläggningar är inte inkluderad i ovanstående analys gällande de 12 husen. </a:t>
            </a:r>
          </a:p>
          <a:p>
            <a:r>
              <a:rPr lang="sv-SE" sz="1600">
                <a:latin typeface="Helvetica"/>
                <a:cs typeface="Helvetica"/>
              </a:rPr>
              <a:t>Det är inte tydligt om klimatpåverkan från </a:t>
            </a:r>
            <a:r>
              <a:rPr lang="sv-SE" sz="1600" err="1">
                <a:latin typeface="Helvetica"/>
                <a:cs typeface="Helvetica"/>
              </a:rPr>
              <a:t>solcellsanläggingar</a:t>
            </a:r>
            <a:r>
              <a:rPr lang="sv-SE" sz="1600">
                <a:latin typeface="Helvetica"/>
                <a:cs typeface="Helvetica"/>
              </a:rPr>
              <a:t> föreslås ingå i systemgränsen för klimatdeklarationen för 2027. </a:t>
            </a:r>
            <a:endParaRPr lang="sv-SE" sz="1600"/>
          </a:p>
          <a:p>
            <a:r>
              <a:rPr lang="sv-SE" sz="1600">
                <a:latin typeface="Helvetica"/>
                <a:cs typeface="Helvetica"/>
              </a:rPr>
              <a:t>I studien av de 12 husen har en beräkning av solcellsanläggningarnas klimatpåverkan beräknats övergripande, för att få en uppfattning om storleksordningen.</a:t>
            </a:r>
          </a:p>
          <a:p>
            <a:r>
              <a:rPr lang="sv-SE" sz="1600">
                <a:latin typeface="Helvetica"/>
                <a:cs typeface="Helvetica"/>
              </a:rPr>
              <a:t>Enbart två av de tolv analyserade småhusen har solceller och när deras klimatpåverkan inkluderas ökar klimatpåverkan med 4% för den ena bygganden och med knappt 40% för den andra bygganden (systemgräns 2027). </a:t>
            </a:r>
          </a:p>
          <a:p>
            <a:pPr lvl="1"/>
            <a:r>
              <a:rPr lang="sv-SE" sz="1400">
                <a:latin typeface="Helvetica"/>
                <a:cs typeface="Helvetica"/>
              </a:rPr>
              <a:t>Det bör påpekas att den ena bygganden är en spjutspetsbyggnad. Det blir dock tydligt att solcellernas bidrag till klimatpåverkan inte är försumbart.</a:t>
            </a:r>
          </a:p>
        </p:txBody>
      </p:sp>
      <p:sp>
        <p:nvSpPr>
          <p:cNvPr id="3" name="Rubrik 2">
            <a:extLst>
              <a:ext uri="{FF2B5EF4-FFF2-40B4-BE49-F238E27FC236}">
                <a16:creationId xmlns:a16="http://schemas.microsoft.com/office/drawing/2014/main" id="{A9BBB495-BB7B-4C29-8D46-BE425CD104A9}"/>
              </a:ext>
            </a:extLst>
          </p:cNvPr>
          <p:cNvSpPr>
            <a:spLocks noGrp="1"/>
          </p:cNvSpPr>
          <p:nvPr>
            <p:ph type="title"/>
          </p:nvPr>
        </p:nvSpPr>
        <p:spPr/>
        <p:txBody>
          <a:bodyPr>
            <a:normAutofit/>
          </a:bodyPr>
          <a:lstStyle/>
          <a:p>
            <a:r>
              <a:rPr lang="sv-SE" sz="2400"/>
              <a:t>Klimatpåverkan från solcellsanläggningar</a:t>
            </a:r>
          </a:p>
        </p:txBody>
      </p:sp>
    </p:spTree>
    <p:extLst>
      <p:ext uri="{BB962C8B-B14F-4D97-AF65-F5344CB8AC3E}">
        <p14:creationId xmlns:p14="http://schemas.microsoft.com/office/powerpoint/2010/main" val="12636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1F6D38E1-B0CA-4378-A0BF-BC934EAA78B4}"/>
              </a:ext>
            </a:extLst>
          </p:cNvPr>
          <p:cNvGraphicFramePr>
            <a:graphicFrameLocks noGrp="1"/>
          </p:cNvGraphicFramePr>
          <p:nvPr>
            <p:ph idx="1"/>
            <p:extLst>
              <p:ext uri="{D42A27DB-BD31-4B8C-83A1-F6EECF244321}">
                <p14:modId xmlns:p14="http://schemas.microsoft.com/office/powerpoint/2010/main" val="2325586558"/>
              </p:ext>
            </p:extLst>
          </p:nvPr>
        </p:nvGraphicFramePr>
        <p:xfrm>
          <a:off x="872043" y="2022157"/>
          <a:ext cx="7399914" cy="1340995"/>
        </p:xfrm>
        <a:graphic>
          <a:graphicData uri="http://schemas.openxmlformats.org/drawingml/2006/table">
            <a:tbl>
              <a:tblPr>
                <a:tableStyleId>{5C22544A-7EE6-4342-B048-85BDC9FD1C3A}</a:tableStyleId>
              </a:tblPr>
              <a:tblGrid>
                <a:gridCol w="2629609">
                  <a:extLst>
                    <a:ext uri="{9D8B030D-6E8A-4147-A177-3AD203B41FA5}">
                      <a16:colId xmlns:a16="http://schemas.microsoft.com/office/drawing/2014/main" val="2040151488"/>
                    </a:ext>
                  </a:extLst>
                </a:gridCol>
                <a:gridCol w="954061">
                  <a:extLst>
                    <a:ext uri="{9D8B030D-6E8A-4147-A177-3AD203B41FA5}">
                      <a16:colId xmlns:a16="http://schemas.microsoft.com/office/drawing/2014/main" val="3316257681"/>
                    </a:ext>
                  </a:extLst>
                </a:gridCol>
                <a:gridCol w="954061">
                  <a:extLst>
                    <a:ext uri="{9D8B030D-6E8A-4147-A177-3AD203B41FA5}">
                      <a16:colId xmlns:a16="http://schemas.microsoft.com/office/drawing/2014/main" val="3292093560"/>
                    </a:ext>
                  </a:extLst>
                </a:gridCol>
                <a:gridCol w="954061">
                  <a:extLst>
                    <a:ext uri="{9D8B030D-6E8A-4147-A177-3AD203B41FA5}">
                      <a16:colId xmlns:a16="http://schemas.microsoft.com/office/drawing/2014/main" val="2458931076"/>
                    </a:ext>
                  </a:extLst>
                </a:gridCol>
                <a:gridCol w="954061">
                  <a:extLst>
                    <a:ext uri="{9D8B030D-6E8A-4147-A177-3AD203B41FA5}">
                      <a16:colId xmlns:a16="http://schemas.microsoft.com/office/drawing/2014/main" val="913277350"/>
                    </a:ext>
                  </a:extLst>
                </a:gridCol>
                <a:gridCol w="954061">
                  <a:extLst>
                    <a:ext uri="{9D8B030D-6E8A-4147-A177-3AD203B41FA5}">
                      <a16:colId xmlns:a16="http://schemas.microsoft.com/office/drawing/2014/main" val="3325492717"/>
                    </a:ext>
                  </a:extLst>
                </a:gridCol>
              </a:tblGrid>
              <a:tr h="599123">
                <a:tc>
                  <a:txBody>
                    <a:bodyPr/>
                    <a:lstStyle/>
                    <a:p>
                      <a:pPr algn="l" fontAlgn="b"/>
                      <a:r>
                        <a:rPr lang="sv-SE" sz="1400" b="1" u="none" strike="noStrike">
                          <a:effectLst/>
                        </a:rPr>
                        <a:t>Medelvärde klimatpåverkan </a:t>
                      </a:r>
                    </a:p>
                    <a:p>
                      <a:pPr algn="l" fontAlgn="b"/>
                      <a:r>
                        <a:rPr lang="sv-SE" sz="1400" b="1" u="none" strike="noStrike">
                          <a:effectLst/>
                        </a:rPr>
                        <a:t>[kg CO2e/m2 BTA]</a:t>
                      </a:r>
                      <a:endParaRPr lang="sv-SE"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b="1" u="none" strike="noStrike">
                          <a:effectLst/>
                        </a:rPr>
                        <a:t> A1-A3 </a:t>
                      </a:r>
                      <a:endParaRPr lang="sv-SE"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b="1" u="none" strike="noStrike">
                          <a:effectLst/>
                        </a:rPr>
                        <a:t> A4 </a:t>
                      </a:r>
                      <a:endParaRPr lang="sv-SE"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b="1" u="none" strike="noStrike">
                          <a:effectLst/>
                        </a:rPr>
                        <a:t> A5 Spill </a:t>
                      </a:r>
                      <a:endParaRPr lang="sv-SE"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b="1" u="none" strike="noStrike">
                          <a:effectLst/>
                        </a:rPr>
                        <a:t> A5 Energi </a:t>
                      </a:r>
                      <a:endParaRPr lang="sv-SE" sz="14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b="1" u="none" strike="noStrike">
                          <a:effectLst/>
                        </a:rPr>
                        <a:t>A1-A5 totalt</a:t>
                      </a:r>
                      <a:endParaRPr lang="sv-SE"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310006"/>
                  </a:ext>
                </a:extLst>
              </a:tr>
              <a:tr h="370936">
                <a:tc>
                  <a:txBody>
                    <a:bodyPr/>
                    <a:lstStyle/>
                    <a:p>
                      <a:pPr algn="l" fontAlgn="b"/>
                      <a:r>
                        <a:rPr lang="sv-SE" sz="1400" u="none" strike="noStrike">
                          <a:effectLst/>
                        </a:rPr>
                        <a:t>Systemgräns 2022</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106</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7</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6</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11</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129</a:t>
                      </a:r>
                      <a:endParaRPr lang="sv-S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35760287"/>
                  </a:ext>
                </a:extLst>
              </a:tr>
              <a:tr h="370936">
                <a:tc>
                  <a:txBody>
                    <a:bodyPr/>
                    <a:lstStyle/>
                    <a:p>
                      <a:pPr algn="l" fontAlgn="b"/>
                      <a:r>
                        <a:rPr lang="sv-SE" sz="1400" u="none" strike="noStrike">
                          <a:effectLst/>
                        </a:rPr>
                        <a:t>Systemgräns 2027</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b="0" i="0" u="none" strike="noStrike">
                          <a:solidFill>
                            <a:srgbClr val="000000"/>
                          </a:solidFill>
                          <a:effectLst/>
                          <a:latin typeface="Calibri" panose="020F0502020204030204" pitchFamily="34" charset="0"/>
                        </a:rPr>
                        <a:t>137</a:t>
                      </a:r>
                    </a:p>
                  </a:txBody>
                  <a:tcPr marL="9525" marR="9525" marT="9525" marB="0" anchor="b"/>
                </a:tc>
                <a:tc>
                  <a:txBody>
                    <a:bodyPr/>
                    <a:lstStyle/>
                    <a:p>
                      <a:pPr algn="ctr" fontAlgn="b"/>
                      <a:r>
                        <a:rPr lang="sv-SE" sz="1400" u="none" strike="noStrike">
                          <a:effectLst/>
                        </a:rPr>
                        <a:t>8</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7</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11</a:t>
                      </a:r>
                      <a:endParaRPr lang="sv-SE"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sv-SE" sz="1400" u="none" strike="noStrike">
                          <a:effectLst/>
                        </a:rPr>
                        <a:t>162</a:t>
                      </a:r>
                      <a:endParaRPr lang="sv-S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38415132"/>
                  </a:ext>
                </a:extLst>
              </a:tr>
            </a:tbl>
          </a:graphicData>
        </a:graphic>
      </p:graphicFrame>
      <p:sp>
        <p:nvSpPr>
          <p:cNvPr id="3" name="Rubrik 2">
            <a:extLst>
              <a:ext uri="{FF2B5EF4-FFF2-40B4-BE49-F238E27FC236}">
                <a16:creationId xmlns:a16="http://schemas.microsoft.com/office/drawing/2014/main" id="{E97D9A33-3137-43F5-A325-409B41405E85}"/>
              </a:ext>
            </a:extLst>
          </p:cNvPr>
          <p:cNvSpPr>
            <a:spLocks noGrp="1"/>
          </p:cNvSpPr>
          <p:nvPr>
            <p:ph type="title"/>
          </p:nvPr>
        </p:nvSpPr>
        <p:spPr/>
        <p:txBody>
          <a:bodyPr>
            <a:normAutofit/>
          </a:bodyPr>
          <a:lstStyle/>
          <a:p>
            <a:r>
              <a:rPr lang="sv-SE" sz="2400"/>
              <a:t>Tabeller medelvärde klimatpåverkan</a:t>
            </a:r>
            <a:br>
              <a:rPr lang="sv-SE" sz="2400"/>
            </a:br>
            <a:r>
              <a:rPr lang="sv-SE" sz="2400"/>
              <a:t>per del av livscykeln.</a:t>
            </a:r>
          </a:p>
        </p:txBody>
      </p:sp>
      <p:sp>
        <p:nvSpPr>
          <p:cNvPr id="2" name="TextBox 1">
            <a:extLst>
              <a:ext uri="{FF2B5EF4-FFF2-40B4-BE49-F238E27FC236}">
                <a16:creationId xmlns:a16="http://schemas.microsoft.com/office/drawing/2014/main" id="{ADBE4085-8119-49A6-9460-E205ECA951A4}"/>
              </a:ext>
            </a:extLst>
          </p:cNvPr>
          <p:cNvSpPr txBox="1"/>
          <p:nvPr/>
        </p:nvSpPr>
        <p:spPr>
          <a:xfrm>
            <a:off x="2041714" y="3572620"/>
            <a:ext cx="58525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t>Notera</a:t>
            </a:r>
            <a:r>
              <a:rPr lang="en-US" sz="1200"/>
              <a:t> </a:t>
            </a:r>
            <a:r>
              <a:rPr lang="en-US" sz="1200" err="1"/>
              <a:t>att</a:t>
            </a:r>
            <a:r>
              <a:rPr lang="en-US" sz="1200"/>
              <a:t> </a:t>
            </a:r>
            <a:r>
              <a:rPr lang="en-US" sz="1200" err="1"/>
              <a:t>värdet</a:t>
            </a:r>
            <a:r>
              <a:rPr lang="en-US" sz="1200"/>
              <a:t> för A5 </a:t>
            </a:r>
            <a:r>
              <a:rPr lang="en-US" sz="1200" err="1"/>
              <a:t>Energi</a:t>
            </a:r>
            <a:r>
              <a:rPr lang="en-US" sz="1200"/>
              <a:t> </a:t>
            </a:r>
            <a:r>
              <a:rPr lang="en-US" sz="1200" err="1"/>
              <a:t>i</a:t>
            </a:r>
            <a:r>
              <a:rPr lang="en-US" sz="1200"/>
              <a:t> </a:t>
            </a:r>
            <a:r>
              <a:rPr lang="en-US" sz="1200" err="1"/>
              <a:t>denna</a:t>
            </a:r>
            <a:r>
              <a:rPr lang="en-US" sz="1200"/>
              <a:t> </a:t>
            </a:r>
            <a:r>
              <a:rPr lang="en-US" sz="1200" err="1"/>
              <a:t>beräkning</a:t>
            </a:r>
            <a:r>
              <a:rPr lang="en-US" sz="1200"/>
              <a:t> </a:t>
            </a:r>
            <a:r>
              <a:rPr lang="en-US" sz="1200" err="1"/>
              <a:t>bygger</a:t>
            </a:r>
            <a:r>
              <a:rPr lang="en-US" sz="1200"/>
              <a:t> </a:t>
            </a:r>
            <a:r>
              <a:rPr lang="en-US" sz="1200" err="1"/>
              <a:t>på</a:t>
            </a:r>
            <a:r>
              <a:rPr lang="en-US" sz="1200"/>
              <a:t> </a:t>
            </a:r>
            <a:r>
              <a:rPr lang="en-US" sz="1200" err="1"/>
              <a:t>medelvärdesdata</a:t>
            </a:r>
            <a:r>
              <a:rPr lang="en-US" sz="1200"/>
              <a:t> för </a:t>
            </a:r>
            <a:r>
              <a:rPr lang="en-US" sz="1200" err="1"/>
              <a:t>klimatpåverkan</a:t>
            </a:r>
            <a:r>
              <a:rPr lang="en-US" sz="1200"/>
              <a:t> </a:t>
            </a:r>
            <a:r>
              <a:rPr lang="en-US" sz="1200" err="1"/>
              <a:t>utan</a:t>
            </a:r>
            <a:r>
              <a:rPr lang="en-US" sz="1200"/>
              <a:t> </a:t>
            </a:r>
            <a:r>
              <a:rPr lang="en-US" sz="1200" err="1"/>
              <a:t>påslag</a:t>
            </a:r>
            <a:r>
              <a:rPr lang="en-US" sz="1200"/>
              <a:t> för </a:t>
            </a:r>
            <a:r>
              <a:rPr lang="en-US" sz="1200" err="1"/>
              <a:t>osäkerheter</a:t>
            </a:r>
            <a:r>
              <a:rPr lang="en-US" sz="1200"/>
              <a:t>, </a:t>
            </a:r>
            <a:r>
              <a:rPr lang="en-US" sz="1200" err="1"/>
              <a:t>vilket</a:t>
            </a:r>
            <a:r>
              <a:rPr lang="en-US" sz="1200"/>
              <a:t> </a:t>
            </a:r>
            <a:r>
              <a:rPr lang="en-US" sz="1200" err="1"/>
              <a:t>förklarar</a:t>
            </a:r>
            <a:r>
              <a:rPr lang="en-US" sz="1200"/>
              <a:t> </a:t>
            </a:r>
            <a:r>
              <a:rPr lang="en-US" sz="1200" err="1"/>
              <a:t>skillnaden</a:t>
            </a:r>
            <a:r>
              <a:rPr lang="en-US" sz="1200"/>
              <a:t> mot </a:t>
            </a:r>
            <a:r>
              <a:rPr lang="en-US" sz="1200" err="1"/>
              <a:t>beräkningsverktyget</a:t>
            </a:r>
            <a:r>
              <a:rPr lang="en-US" sz="1200"/>
              <a:t> för A5.2-A5.5 </a:t>
            </a:r>
            <a:r>
              <a:rPr lang="en-US" sz="1200" err="1"/>
              <a:t>som</a:t>
            </a:r>
            <a:r>
              <a:rPr lang="en-US" sz="1200"/>
              <a:t> </a:t>
            </a:r>
            <a:r>
              <a:rPr lang="en-US" sz="1200" err="1"/>
              <a:t>tagits</a:t>
            </a:r>
            <a:r>
              <a:rPr lang="en-US" sz="1200"/>
              <a:t> </a:t>
            </a:r>
            <a:r>
              <a:rPr lang="en-US" sz="1200" err="1"/>
              <a:t>fram</a:t>
            </a:r>
            <a:r>
              <a:rPr lang="en-US" sz="1200"/>
              <a:t> </a:t>
            </a:r>
            <a:r>
              <a:rPr lang="en-US" sz="1200" err="1"/>
              <a:t>inom</a:t>
            </a:r>
            <a:r>
              <a:rPr lang="en-US" sz="1200"/>
              <a:t> </a:t>
            </a:r>
            <a:r>
              <a:rPr lang="en-US" sz="1200" err="1"/>
              <a:t>KLivPå</a:t>
            </a:r>
            <a:r>
              <a:rPr lang="en-US" sz="1200"/>
              <a:t>.</a:t>
            </a:r>
            <a:endParaRPr lang="en-US" sz="1200">
              <a:cs typeface="Calibri"/>
            </a:endParaRPr>
          </a:p>
        </p:txBody>
      </p:sp>
    </p:spTree>
    <p:extLst>
      <p:ext uri="{BB962C8B-B14F-4D97-AF65-F5344CB8AC3E}">
        <p14:creationId xmlns:p14="http://schemas.microsoft.com/office/powerpoint/2010/main" val="10843125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97D9A33-3137-43F5-A325-409B41405E85}"/>
              </a:ext>
            </a:extLst>
          </p:cNvPr>
          <p:cNvSpPr>
            <a:spLocks noGrp="1"/>
          </p:cNvSpPr>
          <p:nvPr>
            <p:ph type="title"/>
          </p:nvPr>
        </p:nvSpPr>
        <p:spPr/>
        <p:txBody>
          <a:bodyPr>
            <a:normAutofit/>
          </a:bodyPr>
          <a:lstStyle/>
          <a:p>
            <a:r>
              <a:rPr lang="sv-SE" sz="2400"/>
              <a:t>Tabeller medelvärde klimatpåverkan, per byggdel.</a:t>
            </a:r>
          </a:p>
        </p:txBody>
      </p:sp>
      <p:graphicFrame>
        <p:nvGraphicFramePr>
          <p:cNvPr id="7" name="Tabell 6">
            <a:extLst>
              <a:ext uri="{FF2B5EF4-FFF2-40B4-BE49-F238E27FC236}">
                <a16:creationId xmlns:a16="http://schemas.microsoft.com/office/drawing/2014/main" id="{A152669F-4503-47D6-BBEB-069ACE2EF180}"/>
              </a:ext>
            </a:extLst>
          </p:cNvPr>
          <p:cNvGraphicFramePr>
            <a:graphicFrameLocks noGrp="1"/>
          </p:cNvGraphicFramePr>
          <p:nvPr>
            <p:extLst>
              <p:ext uri="{D42A27DB-BD31-4B8C-83A1-F6EECF244321}">
                <p14:modId xmlns:p14="http://schemas.microsoft.com/office/powerpoint/2010/main" val="2446197581"/>
              </p:ext>
            </p:extLst>
          </p:nvPr>
        </p:nvGraphicFramePr>
        <p:xfrm>
          <a:off x="875489" y="1296621"/>
          <a:ext cx="6058711" cy="3155458"/>
        </p:xfrm>
        <a:graphic>
          <a:graphicData uri="http://schemas.openxmlformats.org/drawingml/2006/table">
            <a:tbl>
              <a:tblPr>
                <a:tableStyleId>{5C22544A-7EE6-4342-B048-85BDC9FD1C3A}</a:tableStyleId>
              </a:tblPr>
              <a:tblGrid>
                <a:gridCol w="4041826">
                  <a:extLst>
                    <a:ext uri="{9D8B030D-6E8A-4147-A177-3AD203B41FA5}">
                      <a16:colId xmlns:a16="http://schemas.microsoft.com/office/drawing/2014/main" val="4237067703"/>
                    </a:ext>
                  </a:extLst>
                </a:gridCol>
                <a:gridCol w="2016885">
                  <a:extLst>
                    <a:ext uri="{9D8B030D-6E8A-4147-A177-3AD203B41FA5}">
                      <a16:colId xmlns:a16="http://schemas.microsoft.com/office/drawing/2014/main" val="3608731283"/>
                    </a:ext>
                  </a:extLst>
                </a:gridCol>
              </a:tblGrid>
              <a:tr h="640471">
                <a:tc>
                  <a:txBody>
                    <a:bodyPr/>
                    <a:lstStyle/>
                    <a:p>
                      <a:pPr algn="l" fontAlgn="b"/>
                      <a:r>
                        <a:rPr lang="sv-SE" sz="1400" b="1" u="none" strike="noStrike">
                          <a:effectLst/>
                        </a:rPr>
                        <a:t>Byggdel enligt SBEF</a:t>
                      </a:r>
                      <a:endParaRPr lang="sv-SE" sz="1400" b="1" i="0" u="none" strike="noStrike">
                        <a:solidFill>
                          <a:srgbClr val="000000"/>
                        </a:solidFill>
                        <a:effectLst/>
                        <a:latin typeface="Calibri" panose="020F0502020204030204" pitchFamily="34" charset="0"/>
                      </a:endParaRPr>
                    </a:p>
                  </a:txBody>
                  <a:tcPr marL="5962" marR="5962" marT="5962" marB="0" anchor="b"/>
                </a:tc>
                <a:tc>
                  <a:txBody>
                    <a:bodyPr/>
                    <a:lstStyle/>
                    <a:p>
                      <a:pPr algn="l" fontAlgn="b"/>
                      <a:r>
                        <a:rPr lang="en-US" sz="1400" b="1" u="none" strike="noStrike" err="1">
                          <a:effectLst/>
                        </a:rPr>
                        <a:t>Klimatpåverkan</a:t>
                      </a:r>
                      <a:r>
                        <a:rPr lang="en-US" sz="1400" b="1" u="none" strike="noStrike">
                          <a:effectLst/>
                        </a:rPr>
                        <a:t> </a:t>
                      </a:r>
                      <a:br>
                        <a:rPr lang="en-US" sz="1400" b="1" u="none" strike="noStrike">
                          <a:effectLst/>
                        </a:rPr>
                      </a:br>
                      <a:r>
                        <a:rPr lang="en-US" sz="1400" b="1" u="none" strike="noStrike">
                          <a:effectLst/>
                        </a:rPr>
                        <a:t>A1-A3, A4 </a:t>
                      </a:r>
                      <a:r>
                        <a:rPr lang="en-US" sz="1400" b="1" u="none" strike="noStrike" err="1">
                          <a:effectLst/>
                        </a:rPr>
                        <a:t>och</a:t>
                      </a:r>
                      <a:r>
                        <a:rPr lang="en-US" sz="1400" b="1" u="none" strike="noStrike">
                          <a:effectLst/>
                        </a:rPr>
                        <a:t> A5 Spill </a:t>
                      </a:r>
                      <a:br>
                        <a:rPr lang="en-US" sz="1400" b="1" u="none" strike="noStrike">
                          <a:effectLst/>
                        </a:rPr>
                      </a:br>
                      <a:r>
                        <a:rPr lang="en-US" sz="1400" b="1" u="none" strike="noStrike">
                          <a:effectLst/>
                        </a:rPr>
                        <a:t>[kg CO2e/m2 BTA]</a:t>
                      </a:r>
                      <a:endParaRPr lang="en-US" sz="1400" b="1" i="0" u="none" strike="noStrike">
                        <a:solidFill>
                          <a:srgbClr val="000000"/>
                        </a:solidFill>
                        <a:effectLst/>
                        <a:latin typeface="Calibri" panose="020F0502020204030204" pitchFamily="34" charset="0"/>
                      </a:endParaRPr>
                    </a:p>
                  </a:txBody>
                  <a:tcPr marL="5962" marR="5962" marT="5962" marB="0" anchor="b"/>
                </a:tc>
                <a:extLst>
                  <a:ext uri="{0D108BD9-81ED-4DB2-BD59-A6C34878D82A}">
                    <a16:rowId xmlns:a16="http://schemas.microsoft.com/office/drawing/2014/main" val="1238895943"/>
                  </a:ext>
                </a:extLst>
              </a:tr>
              <a:tr h="313677">
                <a:tc>
                  <a:txBody>
                    <a:bodyPr/>
                    <a:lstStyle/>
                    <a:p>
                      <a:pPr algn="l" fontAlgn="b"/>
                      <a:r>
                        <a:rPr lang="sv-SE" sz="1400" u="none" strike="noStrike">
                          <a:effectLst/>
                        </a:rPr>
                        <a:t>Byggdel 2 husunderbyggand, ej i klimatdeklaration</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u="none" strike="noStrike">
                          <a:effectLst/>
                        </a:rPr>
                        <a:t>0</a:t>
                      </a:r>
                      <a:endParaRPr lang="sv-SE" sz="14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2683722369"/>
                  </a:ext>
                </a:extLst>
              </a:tr>
              <a:tr h="313677">
                <a:tc>
                  <a:txBody>
                    <a:bodyPr/>
                    <a:lstStyle/>
                    <a:p>
                      <a:pPr algn="l" fontAlgn="b"/>
                      <a:r>
                        <a:rPr lang="sv-SE" sz="1400" u="none" strike="noStrike">
                          <a:effectLst/>
                        </a:rPr>
                        <a:t>Byggdel 2 husunderbyggand, i klimatdeklaration</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u="none" strike="noStrike">
                          <a:effectLst/>
                        </a:rPr>
                        <a:t>44</a:t>
                      </a:r>
                      <a:endParaRPr lang="sv-SE" sz="14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3728147916"/>
                  </a:ext>
                </a:extLst>
              </a:tr>
              <a:tr h="313677">
                <a:tc>
                  <a:txBody>
                    <a:bodyPr/>
                    <a:lstStyle/>
                    <a:p>
                      <a:pPr algn="l" fontAlgn="b"/>
                      <a:r>
                        <a:rPr lang="sv-SE" sz="1400" u="none" strike="noStrike">
                          <a:effectLst/>
                        </a:rPr>
                        <a:t>Byggdel 3 Stomme</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u="none" strike="noStrike">
                          <a:effectLst/>
                        </a:rPr>
                        <a:t>8</a:t>
                      </a:r>
                      <a:endParaRPr lang="sv-SE" sz="14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2475027301"/>
                  </a:ext>
                </a:extLst>
              </a:tr>
              <a:tr h="313677">
                <a:tc>
                  <a:txBody>
                    <a:bodyPr/>
                    <a:lstStyle/>
                    <a:p>
                      <a:pPr algn="l" fontAlgn="b"/>
                      <a:r>
                        <a:rPr lang="sv-SE" sz="1400" u="none" strike="noStrike">
                          <a:effectLst/>
                        </a:rPr>
                        <a:t>Byggdel 4 Yttertak</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u="none" strike="noStrike">
                          <a:effectLst/>
                        </a:rPr>
                        <a:t>28</a:t>
                      </a:r>
                      <a:endParaRPr lang="sv-SE" sz="14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2307982517"/>
                  </a:ext>
                </a:extLst>
              </a:tr>
              <a:tr h="313677">
                <a:tc>
                  <a:txBody>
                    <a:bodyPr/>
                    <a:lstStyle/>
                    <a:p>
                      <a:pPr algn="l" fontAlgn="b"/>
                      <a:r>
                        <a:rPr lang="sv-SE" sz="1400" u="none" strike="noStrike">
                          <a:effectLst/>
                        </a:rPr>
                        <a:t>Byggdel 5 Fasader</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u="none" strike="noStrike">
                          <a:effectLst/>
                        </a:rPr>
                        <a:t>33</a:t>
                      </a:r>
                      <a:endParaRPr lang="sv-SE" sz="14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1915565230"/>
                  </a:ext>
                </a:extLst>
              </a:tr>
              <a:tr h="313677">
                <a:tc>
                  <a:txBody>
                    <a:bodyPr/>
                    <a:lstStyle/>
                    <a:p>
                      <a:pPr algn="l" fontAlgn="b"/>
                      <a:r>
                        <a:rPr lang="sv-SE" sz="1400" u="none" strike="noStrike">
                          <a:effectLst/>
                        </a:rPr>
                        <a:t>Byggdel 6 stomkompl. </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b="0" i="0" u="none" strike="noStrike">
                          <a:solidFill>
                            <a:srgbClr val="000000"/>
                          </a:solidFill>
                          <a:effectLst/>
                          <a:latin typeface="Calibri" panose="020F0502020204030204" pitchFamily="34" charset="0"/>
                        </a:rPr>
                        <a:t>6</a:t>
                      </a:r>
                    </a:p>
                  </a:txBody>
                  <a:tcPr marL="5962" marR="5962" marT="5962" marB="0" anchor="ctr"/>
                </a:tc>
                <a:extLst>
                  <a:ext uri="{0D108BD9-81ED-4DB2-BD59-A6C34878D82A}">
                    <a16:rowId xmlns:a16="http://schemas.microsoft.com/office/drawing/2014/main" val="301202895"/>
                  </a:ext>
                </a:extLst>
              </a:tr>
              <a:tr h="313677">
                <a:tc>
                  <a:txBody>
                    <a:bodyPr/>
                    <a:lstStyle/>
                    <a:p>
                      <a:pPr algn="l" fontAlgn="b"/>
                      <a:r>
                        <a:rPr lang="sv-SE" sz="1400" u="none" strike="noStrike">
                          <a:effectLst/>
                        </a:rPr>
                        <a:t>Byggdel 7 rumskompl.</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u="none" strike="noStrike">
                          <a:effectLst/>
                        </a:rPr>
                        <a:t>23</a:t>
                      </a:r>
                      <a:endParaRPr lang="sv-SE" sz="14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3530977092"/>
                  </a:ext>
                </a:extLst>
              </a:tr>
              <a:tr h="313677">
                <a:tc>
                  <a:txBody>
                    <a:bodyPr/>
                    <a:lstStyle/>
                    <a:p>
                      <a:pPr algn="l" fontAlgn="b"/>
                      <a:r>
                        <a:rPr lang="sv-SE" sz="1400" u="none" strike="noStrike">
                          <a:effectLst/>
                        </a:rPr>
                        <a:t>Byggdel 8 installationer exkl. solceller</a:t>
                      </a:r>
                      <a:endParaRPr lang="sv-SE" sz="1400" b="0" i="0" u="none" strike="noStrike">
                        <a:solidFill>
                          <a:srgbClr val="000000"/>
                        </a:solidFill>
                        <a:effectLst/>
                        <a:latin typeface="Calibri" panose="020F0502020204030204" pitchFamily="34" charset="0"/>
                      </a:endParaRPr>
                    </a:p>
                  </a:txBody>
                  <a:tcPr marL="5962" marR="5962" marT="5962" marB="0" anchor="b"/>
                </a:tc>
                <a:tc>
                  <a:txBody>
                    <a:bodyPr/>
                    <a:lstStyle/>
                    <a:p>
                      <a:pPr algn="ctr" fontAlgn="b"/>
                      <a:r>
                        <a:rPr lang="sv-SE" sz="1400" u="none" strike="noStrike">
                          <a:effectLst/>
                        </a:rPr>
                        <a:t>10</a:t>
                      </a:r>
                      <a:endParaRPr lang="sv-SE" sz="1400" b="0" i="0" u="none" strike="noStrike">
                        <a:solidFill>
                          <a:srgbClr val="000000"/>
                        </a:solidFill>
                        <a:effectLst/>
                        <a:latin typeface="Calibri" panose="020F0502020204030204" pitchFamily="34" charset="0"/>
                      </a:endParaRPr>
                    </a:p>
                  </a:txBody>
                  <a:tcPr marL="5962" marR="5962" marT="5962" marB="0" anchor="ctr"/>
                </a:tc>
                <a:extLst>
                  <a:ext uri="{0D108BD9-81ED-4DB2-BD59-A6C34878D82A}">
                    <a16:rowId xmlns:a16="http://schemas.microsoft.com/office/drawing/2014/main" val="2632299005"/>
                  </a:ext>
                </a:extLst>
              </a:tr>
            </a:tbl>
          </a:graphicData>
        </a:graphic>
      </p:graphicFrame>
    </p:spTree>
    <p:extLst>
      <p:ext uri="{BB962C8B-B14F-4D97-AF65-F5344CB8AC3E}">
        <p14:creationId xmlns:p14="http://schemas.microsoft.com/office/powerpoint/2010/main" val="22317224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97D9A33-3137-43F5-A325-409B41405E85}"/>
              </a:ext>
            </a:extLst>
          </p:cNvPr>
          <p:cNvSpPr>
            <a:spLocks noGrp="1"/>
          </p:cNvSpPr>
          <p:nvPr>
            <p:ph type="title"/>
          </p:nvPr>
        </p:nvSpPr>
        <p:spPr/>
        <p:txBody>
          <a:bodyPr/>
          <a:lstStyle/>
          <a:p>
            <a:r>
              <a:rPr lang="sv-SE" sz="2400"/>
              <a:t>Tabeller medelvärde klimatpåverkan, per produkttyp </a:t>
            </a:r>
            <a:r>
              <a:rPr lang="sv-SE" sz="1400"/>
              <a:t>(systemgräns 2022)</a:t>
            </a:r>
          </a:p>
        </p:txBody>
      </p:sp>
      <p:graphicFrame>
        <p:nvGraphicFramePr>
          <p:cNvPr id="4" name="Tabell 3">
            <a:extLst>
              <a:ext uri="{FF2B5EF4-FFF2-40B4-BE49-F238E27FC236}">
                <a16:creationId xmlns:a16="http://schemas.microsoft.com/office/drawing/2014/main" id="{8FF3728C-9970-4AF9-8163-344E8BFF4807}"/>
              </a:ext>
            </a:extLst>
          </p:cNvPr>
          <p:cNvGraphicFramePr>
            <a:graphicFrameLocks noGrp="1"/>
          </p:cNvGraphicFramePr>
          <p:nvPr>
            <p:extLst>
              <p:ext uri="{D42A27DB-BD31-4B8C-83A1-F6EECF244321}">
                <p14:modId xmlns:p14="http://schemas.microsoft.com/office/powerpoint/2010/main" val="3576470762"/>
              </p:ext>
            </p:extLst>
          </p:nvPr>
        </p:nvGraphicFramePr>
        <p:xfrm>
          <a:off x="2062426" y="1408907"/>
          <a:ext cx="5239966" cy="3896804"/>
        </p:xfrm>
        <a:graphic>
          <a:graphicData uri="http://schemas.openxmlformats.org/drawingml/2006/table">
            <a:tbl>
              <a:tblPr>
                <a:tableStyleId>{5C22544A-7EE6-4342-B048-85BDC9FD1C3A}</a:tableStyleId>
              </a:tblPr>
              <a:tblGrid>
                <a:gridCol w="2774100">
                  <a:extLst>
                    <a:ext uri="{9D8B030D-6E8A-4147-A177-3AD203B41FA5}">
                      <a16:colId xmlns:a16="http://schemas.microsoft.com/office/drawing/2014/main" val="882294578"/>
                    </a:ext>
                  </a:extLst>
                </a:gridCol>
                <a:gridCol w="2465866">
                  <a:extLst>
                    <a:ext uri="{9D8B030D-6E8A-4147-A177-3AD203B41FA5}">
                      <a16:colId xmlns:a16="http://schemas.microsoft.com/office/drawing/2014/main" val="2843642860"/>
                    </a:ext>
                  </a:extLst>
                </a:gridCol>
              </a:tblGrid>
              <a:tr h="566490">
                <a:tc>
                  <a:txBody>
                    <a:bodyPr/>
                    <a:lstStyle/>
                    <a:p>
                      <a:pPr algn="l" fontAlgn="b"/>
                      <a:r>
                        <a:rPr lang="sv-SE" sz="1400" b="1" u="none" strike="noStrike">
                          <a:effectLst/>
                        </a:rPr>
                        <a:t>Produkttyper</a:t>
                      </a:r>
                      <a:endParaRPr lang="sv-SE" sz="1400" b="1"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en-US" sz="1400" b="1" u="none" strike="noStrike" err="1">
                          <a:effectLst/>
                        </a:rPr>
                        <a:t>Klimatpåverkan</a:t>
                      </a:r>
                      <a:r>
                        <a:rPr lang="en-US" sz="1400" b="1" u="none" strike="noStrike">
                          <a:effectLst/>
                        </a:rPr>
                        <a:t> </a:t>
                      </a:r>
                      <a:br>
                        <a:rPr lang="en-US" sz="1400" b="1" u="none" strike="noStrike">
                          <a:effectLst/>
                        </a:rPr>
                      </a:br>
                      <a:r>
                        <a:rPr lang="en-US" sz="1400" b="1" u="none" strike="noStrike">
                          <a:effectLst/>
                        </a:rPr>
                        <a:t>A1-A3, A4 </a:t>
                      </a:r>
                      <a:r>
                        <a:rPr lang="en-US" sz="1400" b="1" u="none" strike="noStrike" err="1">
                          <a:effectLst/>
                        </a:rPr>
                        <a:t>och</a:t>
                      </a:r>
                      <a:r>
                        <a:rPr lang="en-US" sz="1400" b="1" u="none" strike="noStrike">
                          <a:effectLst/>
                        </a:rPr>
                        <a:t> A5 Spill </a:t>
                      </a:r>
                      <a:br>
                        <a:rPr lang="en-US" sz="1400" b="1" u="none" strike="noStrike">
                          <a:effectLst/>
                        </a:rPr>
                      </a:br>
                      <a:r>
                        <a:rPr lang="en-US" sz="1400" b="1" u="none" strike="noStrike">
                          <a:effectLst/>
                        </a:rPr>
                        <a:t>[kg CO2e/m2 BTA]</a:t>
                      </a:r>
                      <a:endParaRPr lang="en-US" sz="1400" b="1"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3592385417"/>
                  </a:ext>
                </a:extLst>
              </a:tr>
              <a:tr h="287212">
                <a:tc>
                  <a:txBody>
                    <a:bodyPr/>
                    <a:lstStyle/>
                    <a:p>
                      <a:pPr algn="l" fontAlgn="b"/>
                      <a:r>
                        <a:rPr lang="sv-SE" sz="1400" u="none" strike="noStrike">
                          <a:effectLst/>
                        </a:rPr>
                        <a:t>Platsgjuten betong</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26</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1522246889"/>
                  </a:ext>
                </a:extLst>
              </a:tr>
              <a:tr h="287212">
                <a:tc>
                  <a:txBody>
                    <a:bodyPr/>
                    <a:lstStyle/>
                    <a:p>
                      <a:pPr algn="l" fontAlgn="b"/>
                      <a:r>
                        <a:rPr lang="sv-SE" sz="1400" u="none" strike="noStrike">
                          <a:effectLst/>
                        </a:rPr>
                        <a:t>Prefabelement betong</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0</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3798337897"/>
                  </a:ext>
                </a:extLst>
              </a:tr>
              <a:tr h="287212">
                <a:tc>
                  <a:txBody>
                    <a:bodyPr/>
                    <a:lstStyle/>
                    <a:p>
                      <a:pPr algn="l" fontAlgn="b"/>
                      <a:r>
                        <a:rPr lang="sv-SE" sz="1400" u="none" strike="noStrike">
                          <a:effectLst/>
                        </a:rPr>
                        <a:t>Stål - armering, total</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3</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3260514189"/>
                  </a:ext>
                </a:extLst>
              </a:tr>
              <a:tr h="287212">
                <a:tc>
                  <a:txBody>
                    <a:bodyPr/>
                    <a:lstStyle/>
                    <a:p>
                      <a:pPr algn="l" fontAlgn="b"/>
                      <a:r>
                        <a:rPr lang="sv-SE" sz="1400" u="none" strike="noStrike">
                          <a:effectLst/>
                        </a:rPr>
                        <a:t>Övrigt stål och andra metaller</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10</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4239312504"/>
                  </a:ext>
                </a:extLst>
              </a:tr>
              <a:tr h="158681">
                <a:tc>
                  <a:txBody>
                    <a:bodyPr/>
                    <a:lstStyle/>
                    <a:p>
                      <a:pPr algn="l" fontAlgn="b"/>
                      <a:r>
                        <a:rPr lang="sv-SE" sz="1400" u="none" strike="noStrike">
                          <a:effectLst/>
                        </a:rPr>
                        <a:t>Trävaror</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8</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1664637534"/>
                  </a:ext>
                </a:extLst>
              </a:tr>
              <a:tr h="158681">
                <a:tc>
                  <a:txBody>
                    <a:bodyPr/>
                    <a:lstStyle/>
                    <a:p>
                      <a:pPr algn="l" fontAlgn="b"/>
                      <a:r>
                        <a:rPr lang="sv-SE" sz="1400" u="none" strike="noStrike">
                          <a:effectLst/>
                        </a:rPr>
                        <a:t>Isolering</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34</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207726539"/>
                  </a:ext>
                </a:extLst>
              </a:tr>
              <a:tr h="287212">
                <a:tc>
                  <a:txBody>
                    <a:bodyPr/>
                    <a:lstStyle/>
                    <a:p>
                      <a:pPr algn="l" fontAlgn="b"/>
                      <a:r>
                        <a:rPr lang="sv-SE" sz="1400" u="none" strike="noStrike">
                          <a:effectLst/>
                        </a:rPr>
                        <a:t>Byggskivor - gips</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b="0" i="0" u="none" strike="noStrike">
                          <a:solidFill>
                            <a:srgbClr val="000000"/>
                          </a:solidFill>
                          <a:effectLst/>
                          <a:latin typeface="Calibri" panose="020F0502020204030204" pitchFamily="34" charset="0"/>
                        </a:rPr>
                        <a:t>8</a:t>
                      </a:r>
                    </a:p>
                  </a:txBody>
                  <a:tcPr marL="7934" marR="7934" marT="7934" marB="0" anchor="b"/>
                </a:tc>
                <a:extLst>
                  <a:ext uri="{0D108BD9-81ED-4DB2-BD59-A6C34878D82A}">
                    <a16:rowId xmlns:a16="http://schemas.microsoft.com/office/drawing/2014/main" val="3869052872"/>
                  </a:ext>
                </a:extLst>
              </a:tr>
              <a:tr h="287212">
                <a:tc>
                  <a:txBody>
                    <a:bodyPr/>
                    <a:lstStyle/>
                    <a:p>
                      <a:pPr algn="l" fontAlgn="b"/>
                      <a:r>
                        <a:rPr lang="sv-SE" sz="1400" u="none" strike="noStrike">
                          <a:effectLst/>
                        </a:rPr>
                        <a:t>Övriga byggskivor</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6</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1357365625"/>
                  </a:ext>
                </a:extLst>
              </a:tr>
              <a:tr h="287212">
                <a:tc>
                  <a:txBody>
                    <a:bodyPr/>
                    <a:lstStyle/>
                    <a:p>
                      <a:pPr algn="l" fontAlgn="b"/>
                      <a:r>
                        <a:rPr lang="sv-SE" sz="1400" u="none" strike="noStrike">
                          <a:effectLst/>
                        </a:rPr>
                        <a:t>Fönster, dörrar och glas</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13</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3873884290"/>
                  </a:ext>
                </a:extLst>
              </a:tr>
              <a:tr h="287212">
                <a:tc>
                  <a:txBody>
                    <a:bodyPr/>
                    <a:lstStyle/>
                    <a:p>
                      <a:pPr algn="l" fontAlgn="b"/>
                      <a:r>
                        <a:rPr lang="sv-SE" sz="1400" u="none" strike="noStrike">
                          <a:effectLst/>
                        </a:rPr>
                        <a:t>Murblock och tegel</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7</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4410481"/>
                  </a:ext>
                </a:extLst>
              </a:tr>
              <a:tr h="287212">
                <a:tc>
                  <a:txBody>
                    <a:bodyPr/>
                    <a:lstStyle/>
                    <a:p>
                      <a:pPr algn="l" fontAlgn="b"/>
                      <a:r>
                        <a:rPr lang="sv-SE" sz="1400" u="none" strike="noStrike">
                          <a:effectLst/>
                        </a:rPr>
                        <a:t>Bindemedel bruk ballast</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0</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3719593888"/>
                  </a:ext>
                </a:extLst>
              </a:tr>
              <a:tr h="158681">
                <a:tc>
                  <a:txBody>
                    <a:bodyPr/>
                    <a:lstStyle/>
                    <a:p>
                      <a:pPr algn="l" fontAlgn="b"/>
                      <a:r>
                        <a:rPr lang="sv-SE" sz="1400" u="none" strike="noStrike">
                          <a:effectLst/>
                        </a:rPr>
                        <a:t>Övrigt</a:t>
                      </a:r>
                      <a:endParaRPr lang="sv-SE" sz="1400" b="0" i="0" u="none" strike="noStrike">
                        <a:solidFill>
                          <a:srgbClr val="000000"/>
                        </a:solidFill>
                        <a:effectLst/>
                        <a:latin typeface="Calibri" panose="020F0502020204030204" pitchFamily="34" charset="0"/>
                      </a:endParaRPr>
                    </a:p>
                  </a:txBody>
                  <a:tcPr marL="7934" marR="7934" marT="7934" marB="0" anchor="b"/>
                </a:tc>
                <a:tc>
                  <a:txBody>
                    <a:bodyPr/>
                    <a:lstStyle/>
                    <a:p>
                      <a:pPr algn="ctr" fontAlgn="b"/>
                      <a:r>
                        <a:rPr lang="sv-SE" sz="1400" u="none" strike="noStrike">
                          <a:effectLst/>
                        </a:rPr>
                        <a:t>3</a:t>
                      </a:r>
                      <a:endParaRPr lang="sv-SE" sz="1400" b="0" i="0" u="none" strike="noStrike">
                        <a:solidFill>
                          <a:srgbClr val="000000"/>
                        </a:solidFill>
                        <a:effectLst/>
                        <a:latin typeface="Calibri" panose="020F0502020204030204" pitchFamily="34" charset="0"/>
                      </a:endParaRPr>
                    </a:p>
                  </a:txBody>
                  <a:tcPr marL="7934" marR="7934" marT="7934" marB="0" anchor="b"/>
                </a:tc>
                <a:extLst>
                  <a:ext uri="{0D108BD9-81ED-4DB2-BD59-A6C34878D82A}">
                    <a16:rowId xmlns:a16="http://schemas.microsoft.com/office/drawing/2014/main" val="2055950337"/>
                  </a:ext>
                </a:extLst>
              </a:tr>
            </a:tbl>
          </a:graphicData>
        </a:graphic>
      </p:graphicFrame>
    </p:spTree>
    <p:extLst>
      <p:ext uri="{BB962C8B-B14F-4D97-AF65-F5344CB8AC3E}">
        <p14:creationId xmlns:p14="http://schemas.microsoft.com/office/powerpoint/2010/main" val="2034337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a:xfrm>
            <a:off x="611186" y="1318261"/>
            <a:ext cx="7921625" cy="3844290"/>
          </a:xfrm>
        </p:spPr>
        <p:txBody>
          <a:bodyPr>
            <a:normAutofit fontScale="85000" lnSpcReduction="10000"/>
          </a:bodyPr>
          <a:lstStyle/>
          <a:p>
            <a:r>
              <a:rPr lang="sv-SE"/>
              <a:t>En förstudie initierades av </a:t>
            </a:r>
            <a:r>
              <a:rPr lang="sv-SE" err="1"/>
              <a:t>BeSmå</a:t>
            </a:r>
            <a:r>
              <a:rPr lang="sv-SE"/>
              <a:t> under början av 2019. </a:t>
            </a:r>
          </a:p>
          <a:p>
            <a:r>
              <a:rPr lang="sv-SE"/>
              <a:t>Förstudien visar att endast få livscykelanalyser har gjorts för småhus och att kunskapsnivån om LCA-arbete hos merparten av småhustillverkarna är låg.</a:t>
            </a:r>
          </a:p>
          <a:p>
            <a:r>
              <a:rPr lang="sv-SE"/>
              <a:t>Förstudien identifierade även ett stort intresse hos företagen, liksom ett stort behov av samordning och gemensamma utvecklingsinsatser. Kritiskt för arbetet är att skapa en effektiv process för framtagande av livscykelanalyser.</a:t>
            </a:r>
          </a:p>
          <a:p>
            <a:r>
              <a:rPr lang="sv-SE"/>
              <a:t>Förstudien visade att tillgängliga klimatberäkningsverktyg är inte utvecklade eller testade för småhus, där processen och behoven ser annorlunda ut, jämfört med processen för större byggnader. </a:t>
            </a:r>
          </a:p>
          <a:p>
            <a:r>
              <a:rPr lang="sv-SE"/>
              <a:t>Förstudien identifierade ett behov av fortsatt arbete framförallt inom följande områden:</a:t>
            </a:r>
          </a:p>
          <a:p>
            <a:pPr marL="685800" lvl="1" indent="-342900">
              <a:buFont typeface="+mj-lt"/>
              <a:buAutoNum type="arabicPeriod"/>
            </a:pPr>
            <a:r>
              <a:rPr lang="sv-SE"/>
              <a:t>kunskapshöjning om LCA-arbete hos småhusföretagen</a:t>
            </a:r>
          </a:p>
          <a:p>
            <a:pPr marL="685800" lvl="1" indent="-342900">
              <a:buFont typeface="+mj-lt"/>
              <a:buAutoNum type="arabicPeriod"/>
            </a:pPr>
            <a:r>
              <a:rPr lang="sv-SE"/>
              <a:t>utreda utmaningar och behov vid praktiskt arbete med verktygen</a:t>
            </a:r>
          </a:p>
          <a:p>
            <a:pPr marL="685800" lvl="1" indent="-342900">
              <a:buFont typeface="+mj-lt"/>
              <a:buAutoNum type="arabicPeriod"/>
            </a:pPr>
            <a:r>
              <a:rPr lang="sv-SE"/>
              <a:t>identifiera nyckelfaktorer för en effektiv process för bl.a. klimatdeklarationer</a:t>
            </a:r>
          </a:p>
          <a:p>
            <a:pPr marL="685800" lvl="1" indent="-342900">
              <a:buFont typeface="+mj-lt"/>
              <a:buAutoNum type="arabicPeriod"/>
            </a:pPr>
            <a:r>
              <a:rPr lang="sv-SE"/>
              <a:t>gemensam utveckling av rekommendationer för ett likartat arbetssätt</a:t>
            </a:r>
          </a:p>
          <a:p>
            <a:pPr marL="685800" lvl="1" indent="-342900">
              <a:buFont typeface="+mj-lt"/>
              <a:buAutoNum type="arabicPeriod"/>
            </a:pPr>
            <a:r>
              <a:rPr lang="sv-SE"/>
              <a:t>ökad kunskap om småhus klimatpåverkan i ett livscykelperspektiv, för att identifiera vad som är stort och smått och för att utveckla nyckeltal och/eller schabloner som är giltiga för småhus.</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t>Erfarenheter inför projektet</a:t>
            </a:r>
          </a:p>
        </p:txBody>
      </p:sp>
    </p:spTree>
    <p:extLst>
      <p:ext uri="{BB962C8B-B14F-4D97-AF65-F5344CB8AC3E}">
        <p14:creationId xmlns:p14="http://schemas.microsoft.com/office/powerpoint/2010/main" val="73644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1BD73-0BE6-4AF8-B01A-1CEEAC5AABA9}"/>
              </a:ext>
            </a:extLst>
          </p:cNvPr>
          <p:cNvSpPr>
            <a:spLocks noGrp="1"/>
          </p:cNvSpPr>
          <p:nvPr>
            <p:ph idx="1"/>
          </p:nvPr>
        </p:nvSpPr>
        <p:spPr/>
        <p:txBody>
          <a:bodyPr>
            <a:normAutofit/>
          </a:bodyPr>
          <a:lstStyle/>
          <a:p>
            <a:r>
              <a:rPr lang="sv-SE" sz="1600"/>
              <a:t>Jämförelse mellan klimatberäkning baserad på mestadels produktspecifik klimatdata (EPD:er) och beräkning baserad på generisk klimatdata har genomförts av Fiskarhedenvillan för en villa 150 m2 BTA. </a:t>
            </a:r>
          </a:p>
          <a:p>
            <a:r>
              <a:rPr lang="sv-SE" sz="1600"/>
              <a:t>Erfarenhet i projektet visar att genom att använda EPD:er istället för generisk data innebär det oftast en lägre klimatpåverkan, åtminstone mot konservativa klimatdata som OneClickLCA räknar med. </a:t>
            </a:r>
          </a:p>
          <a:p>
            <a:r>
              <a:rPr lang="sv-SE" sz="1600"/>
              <a:t>En annan aspekt som underlättar klimatberäkningen är att det lättare går att säkerställa att mappningen mellan material och klimatdata blir rätt med en EPD jämfört med att använda generiska data. </a:t>
            </a:r>
          </a:p>
          <a:p>
            <a:r>
              <a:rPr lang="sv-SE" sz="1600"/>
              <a:t>En tidig lärdom i projektet och en stor anledning att räkna med EPD:er är att kunna jämföra och sedan välja en specifik leverantör/produkt vilket gör att klimatpåverkan minskar. </a:t>
            </a:r>
            <a:endParaRPr lang="en-US" sz="1600"/>
          </a:p>
        </p:txBody>
      </p:sp>
      <p:sp>
        <p:nvSpPr>
          <p:cNvPr id="3" name="Title 2">
            <a:extLst>
              <a:ext uri="{FF2B5EF4-FFF2-40B4-BE49-F238E27FC236}">
                <a16:creationId xmlns:a16="http://schemas.microsoft.com/office/drawing/2014/main" id="{BD094D37-9976-46A8-A525-6536A51F460C}"/>
              </a:ext>
            </a:extLst>
          </p:cNvPr>
          <p:cNvSpPr>
            <a:spLocks noGrp="1"/>
          </p:cNvSpPr>
          <p:nvPr>
            <p:ph type="title"/>
          </p:nvPr>
        </p:nvSpPr>
        <p:spPr/>
        <p:txBody>
          <a:bodyPr>
            <a:normAutofit/>
          </a:bodyPr>
          <a:lstStyle/>
          <a:p>
            <a:r>
              <a:rPr lang="sv-SE" sz="3200">
                <a:latin typeface="Helvetica"/>
                <a:cs typeface="Helvetica"/>
              </a:rPr>
              <a:t>Förbättringspotential med produktspecifika klimatdata</a:t>
            </a:r>
            <a:endParaRPr lang="sv-SE" sz="3200"/>
          </a:p>
        </p:txBody>
      </p:sp>
    </p:spTree>
    <p:extLst>
      <p:ext uri="{BB962C8B-B14F-4D97-AF65-F5344CB8AC3E}">
        <p14:creationId xmlns:p14="http://schemas.microsoft.com/office/powerpoint/2010/main" val="28425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1BD73-0BE6-4AF8-B01A-1CEEAC5AABA9}"/>
              </a:ext>
            </a:extLst>
          </p:cNvPr>
          <p:cNvSpPr>
            <a:spLocks noGrp="1"/>
          </p:cNvSpPr>
          <p:nvPr>
            <p:ph idx="1"/>
          </p:nvPr>
        </p:nvSpPr>
        <p:spPr>
          <a:xfrm>
            <a:off x="611187" y="1447800"/>
            <a:ext cx="8462646" cy="1028700"/>
          </a:xfrm>
        </p:spPr>
        <p:txBody>
          <a:bodyPr>
            <a:normAutofit lnSpcReduction="10000"/>
          </a:bodyPr>
          <a:lstStyle/>
          <a:p>
            <a:r>
              <a:rPr lang="sv-SE" sz="1600" dirty="0"/>
              <a:t>Resultaten visar de tio enskilda material med högst klimatpåverkan (A1-A3) för respektive beräkning. Resterande material redovisas som "Övrigt”.</a:t>
            </a:r>
          </a:p>
          <a:p>
            <a:r>
              <a:rPr lang="sv-SE" sz="1600" dirty="0"/>
              <a:t>Beräkningen är mestadels baseras på specifika klimatdata genom EPD:er, förutom för betongtakpannor.</a:t>
            </a:r>
          </a:p>
        </p:txBody>
      </p:sp>
      <p:sp>
        <p:nvSpPr>
          <p:cNvPr id="3" name="Title 2">
            <a:extLst>
              <a:ext uri="{FF2B5EF4-FFF2-40B4-BE49-F238E27FC236}">
                <a16:creationId xmlns:a16="http://schemas.microsoft.com/office/drawing/2014/main" id="{BD094D37-9976-46A8-A525-6536A51F460C}"/>
              </a:ext>
            </a:extLst>
          </p:cNvPr>
          <p:cNvSpPr>
            <a:spLocks noGrp="1"/>
          </p:cNvSpPr>
          <p:nvPr>
            <p:ph type="title"/>
          </p:nvPr>
        </p:nvSpPr>
        <p:spPr/>
        <p:txBody>
          <a:bodyPr>
            <a:normAutofit/>
          </a:bodyPr>
          <a:lstStyle/>
          <a:p>
            <a:r>
              <a:rPr lang="en-US" sz="3200" err="1">
                <a:latin typeface="Helvetica"/>
                <a:cs typeface="Helvetica"/>
              </a:rPr>
              <a:t>Förbättringspotential</a:t>
            </a:r>
            <a:r>
              <a:rPr lang="en-US" sz="3200">
                <a:latin typeface="Helvetica"/>
                <a:cs typeface="Helvetica"/>
              </a:rPr>
              <a:t> med </a:t>
            </a:r>
            <a:r>
              <a:rPr lang="en-US" sz="3200" err="1">
                <a:latin typeface="Helvetica"/>
                <a:cs typeface="Helvetica"/>
              </a:rPr>
              <a:t>produktspecifika</a:t>
            </a:r>
            <a:r>
              <a:rPr lang="en-US" sz="3200">
                <a:latin typeface="Helvetica"/>
                <a:cs typeface="Helvetica"/>
              </a:rPr>
              <a:t> </a:t>
            </a:r>
            <a:r>
              <a:rPr lang="en-US" sz="3200" err="1">
                <a:latin typeface="Helvetica"/>
                <a:cs typeface="Helvetica"/>
              </a:rPr>
              <a:t>klimatdata</a:t>
            </a:r>
            <a:endParaRPr lang="en-US" sz="2800"/>
          </a:p>
        </p:txBody>
      </p:sp>
      <p:sp>
        <p:nvSpPr>
          <p:cNvPr id="7" name="textruta 6">
            <a:extLst>
              <a:ext uri="{FF2B5EF4-FFF2-40B4-BE49-F238E27FC236}">
                <a16:creationId xmlns:a16="http://schemas.microsoft.com/office/drawing/2014/main" id="{F02AB668-1B16-4DC2-BC1B-DEC4AA5F16BA}"/>
              </a:ext>
            </a:extLst>
          </p:cNvPr>
          <p:cNvSpPr txBox="1"/>
          <p:nvPr/>
        </p:nvSpPr>
        <p:spPr>
          <a:xfrm>
            <a:off x="5105401" y="5330428"/>
            <a:ext cx="4099560" cy="369332"/>
          </a:xfrm>
          <a:prstGeom prst="rect">
            <a:avLst/>
          </a:prstGeom>
          <a:noFill/>
        </p:spPr>
        <p:txBody>
          <a:bodyPr wrap="square">
            <a:spAutoFit/>
          </a:bodyPr>
          <a:lstStyle/>
          <a:p>
            <a:r>
              <a:rPr lang="sv-SE" sz="900" b="0" i="0" u="none" strike="noStrike">
                <a:solidFill>
                  <a:schemeClr val="bg2">
                    <a:lumMod val="50000"/>
                  </a:schemeClr>
                </a:solidFill>
                <a:effectLst/>
                <a:latin typeface="Calibri" panose="020F0502020204030204" pitchFamily="34" charset="0"/>
              </a:rPr>
              <a:t>* I brist på produktspecifik klimatdata för betongtakpannor har Boverkets generiska klimatdata använts i beräkningen för båda alternativen. </a:t>
            </a:r>
            <a:endParaRPr lang="sv-SE" sz="900">
              <a:solidFill>
                <a:schemeClr val="bg2">
                  <a:lumMod val="50000"/>
                </a:schemeClr>
              </a:solidFill>
            </a:endParaRPr>
          </a:p>
        </p:txBody>
      </p:sp>
      <p:graphicFrame>
        <p:nvGraphicFramePr>
          <p:cNvPr id="9" name="Diagram 8">
            <a:extLst>
              <a:ext uri="{FF2B5EF4-FFF2-40B4-BE49-F238E27FC236}">
                <a16:creationId xmlns:a16="http://schemas.microsoft.com/office/drawing/2014/main" id="{3FF8EB03-A63D-4D25-83CB-E975BA9BDF65}"/>
              </a:ext>
            </a:extLst>
          </p:cNvPr>
          <p:cNvGraphicFramePr>
            <a:graphicFrameLocks/>
          </p:cNvGraphicFramePr>
          <p:nvPr>
            <p:extLst>
              <p:ext uri="{D42A27DB-BD31-4B8C-83A1-F6EECF244321}">
                <p14:modId xmlns:p14="http://schemas.microsoft.com/office/powerpoint/2010/main" val="4178566316"/>
              </p:ext>
            </p:extLst>
          </p:nvPr>
        </p:nvGraphicFramePr>
        <p:xfrm>
          <a:off x="2301240" y="2362200"/>
          <a:ext cx="6484620" cy="34276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19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9"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906CD-6D3C-493A-A06A-4E14E743ECE2}"/>
              </a:ext>
            </a:extLst>
          </p:cNvPr>
          <p:cNvSpPr>
            <a:spLocks noGrp="1"/>
          </p:cNvSpPr>
          <p:nvPr>
            <p:ph idx="1"/>
          </p:nvPr>
        </p:nvSpPr>
        <p:spPr/>
        <p:txBody>
          <a:bodyPr vert="horz" lIns="91440" tIns="45720" rIns="91440" bIns="45720" rtlCol="0" anchor="t">
            <a:normAutofit/>
          </a:bodyPr>
          <a:lstStyle/>
          <a:p>
            <a:r>
              <a:rPr lang="sv-SE" sz="1600">
                <a:latin typeface="Helvetica"/>
                <a:cs typeface="Helvetica"/>
              </a:rPr>
              <a:t>En analys av potentialen att minska klimatpåverkan genom materialutbyte har gjorts för de tolv analyserade småhusen. </a:t>
            </a:r>
          </a:p>
          <a:p>
            <a:r>
              <a:rPr lang="sv-SE" sz="1600" dirty="0">
                <a:latin typeface="Helvetica"/>
                <a:cs typeface="Helvetica"/>
              </a:rPr>
              <a:t>En </a:t>
            </a:r>
            <a:r>
              <a:rPr lang="sv-SE" sz="1600">
                <a:latin typeface="Helvetica"/>
                <a:cs typeface="Helvetica"/>
              </a:rPr>
              <a:t>jämförelse har gjorts mellan klimatberäkningar med klimatpåverkan enligt svenskt medelvärde (klimatdata från Boverkets klimatdatabas) och förbättrade materialval för betong (klimatförbättrad), stål (återvunnet) och aluminium</a:t>
            </a:r>
            <a:r>
              <a:rPr lang="sv-SE" sz="1600" dirty="0">
                <a:latin typeface="Helvetica"/>
                <a:cs typeface="Helvetica"/>
              </a:rPr>
              <a:t> </a:t>
            </a:r>
            <a:r>
              <a:rPr lang="sv-SE" sz="1600">
                <a:latin typeface="Helvetica"/>
                <a:cs typeface="Helvetica"/>
              </a:rPr>
              <a:t>(återvunnet).</a:t>
            </a:r>
            <a:endParaRPr lang="sv-SE" sz="1600">
              <a:cs typeface="Helvetica"/>
            </a:endParaRPr>
          </a:p>
          <a:p>
            <a:r>
              <a:rPr lang="sv-SE" sz="1600">
                <a:latin typeface="Helvetica"/>
                <a:cs typeface="Helvetica"/>
              </a:rPr>
              <a:t>För småhus kan klimatpåverkan sänkas med i genomsnitt 7%. Detta är betydligt lägre reduktionspotential än övriga byggnadstyper. Med systemgräns 2027 är reduktionspotentialen för småhusens klimatpåverkan knappt 5%.</a:t>
            </a:r>
          </a:p>
          <a:p>
            <a:r>
              <a:rPr lang="sv-SE" sz="1600">
                <a:latin typeface="Helvetica"/>
                <a:cs typeface="Helvetica"/>
              </a:rPr>
              <a:t>Variationen mellan de beräknade småhusen var mycket liten förutom för det objekt som hade cellglasgrund. Det hade enbart har 4% reduktionspotential. </a:t>
            </a:r>
          </a:p>
          <a:p>
            <a:r>
              <a:rPr lang="sv-SE" sz="1600">
                <a:latin typeface="Helvetica"/>
                <a:cs typeface="Helvetica"/>
              </a:rPr>
              <a:t>Observera att materialutbyte av t.ex. isolering och gips inte undersökts i denna beräkning. Inte heller vilken potential för minskad klimatpåverkan som andra typer av åtgärder kan ge.</a:t>
            </a:r>
            <a:endParaRPr lang="sv-SE" sz="1600">
              <a:cs typeface="Helvetica"/>
            </a:endParaRPr>
          </a:p>
        </p:txBody>
      </p:sp>
      <p:sp>
        <p:nvSpPr>
          <p:cNvPr id="3" name="Title 2">
            <a:extLst>
              <a:ext uri="{FF2B5EF4-FFF2-40B4-BE49-F238E27FC236}">
                <a16:creationId xmlns:a16="http://schemas.microsoft.com/office/drawing/2014/main" id="{B0233029-D7F8-4862-BF8C-EA7D11EBDBED}"/>
              </a:ext>
            </a:extLst>
          </p:cNvPr>
          <p:cNvSpPr>
            <a:spLocks noGrp="1"/>
          </p:cNvSpPr>
          <p:nvPr>
            <p:ph type="title"/>
          </p:nvPr>
        </p:nvSpPr>
        <p:spPr/>
        <p:txBody>
          <a:bodyPr>
            <a:normAutofit/>
          </a:bodyPr>
          <a:lstStyle/>
          <a:p>
            <a:r>
              <a:rPr lang="en-US" sz="3200">
                <a:latin typeface="Helvetica"/>
                <a:cs typeface="Helvetica"/>
              </a:rPr>
              <a:t>Potential </a:t>
            </a:r>
            <a:r>
              <a:rPr lang="en-US" sz="3200" err="1">
                <a:latin typeface="Helvetica"/>
                <a:cs typeface="Helvetica"/>
              </a:rPr>
              <a:t>att</a:t>
            </a:r>
            <a:r>
              <a:rPr lang="en-US" sz="3200">
                <a:latin typeface="Helvetica"/>
                <a:cs typeface="Helvetica"/>
              </a:rPr>
              <a:t> </a:t>
            </a:r>
            <a:r>
              <a:rPr lang="en-US" sz="3200" err="1">
                <a:latin typeface="Helvetica"/>
                <a:cs typeface="Helvetica"/>
              </a:rPr>
              <a:t>minska</a:t>
            </a:r>
            <a:r>
              <a:rPr lang="en-US" sz="3200">
                <a:latin typeface="Helvetica"/>
                <a:cs typeface="Helvetica"/>
              </a:rPr>
              <a:t> </a:t>
            </a:r>
            <a:r>
              <a:rPr lang="en-US" sz="3200" err="1">
                <a:latin typeface="Helvetica"/>
                <a:cs typeface="Helvetica"/>
              </a:rPr>
              <a:t>klimatpåverkan</a:t>
            </a:r>
            <a:r>
              <a:rPr lang="en-US" sz="3200">
                <a:latin typeface="Helvetica"/>
                <a:cs typeface="Helvetica"/>
              </a:rPr>
              <a:t> </a:t>
            </a:r>
            <a:r>
              <a:rPr lang="en-US" sz="3200" err="1">
                <a:latin typeface="Helvetica"/>
                <a:cs typeface="Helvetica"/>
              </a:rPr>
              <a:t>genom</a:t>
            </a:r>
            <a:r>
              <a:rPr lang="en-US" sz="3200">
                <a:latin typeface="Helvetica"/>
                <a:cs typeface="Helvetica"/>
              </a:rPr>
              <a:t> </a:t>
            </a:r>
            <a:r>
              <a:rPr lang="en-US" sz="3200" err="1">
                <a:latin typeface="Helvetica"/>
                <a:cs typeface="Helvetica"/>
              </a:rPr>
              <a:t>materialutbyte</a:t>
            </a:r>
            <a:endParaRPr lang="en-US" sz="3200">
              <a:cs typeface="Helvetica"/>
            </a:endParaRPr>
          </a:p>
        </p:txBody>
      </p:sp>
    </p:spTree>
    <p:extLst>
      <p:ext uri="{BB962C8B-B14F-4D97-AF65-F5344CB8AC3E}">
        <p14:creationId xmlns:p14="http://schemas.microsoft.com/office/powerpoint/2010/main" val="380721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p:txBody>
          <a:bodyPr>
            <a:normAutofit/>
          </a:bodyPr>
          <a:lstStyle/>
          <a:p>
            <a:r>
              <a:rPr lang="sv-SE"/>
              <a:t>Analys av beräknings-verktyg</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a:xfrm>
            <a:off x="468000" y="2772000"/>
            <a:ext cx="3718800" cy="1868580"/>
          </a:xfrm>
        </p:spPr>
        <p:txBody>
          <a:bodyPr>
            <a:normAutofit/>
          </a:bodyPr>
          <a:lstStyle/>
          <a:p>
            <a:pPr marL="342900" indent="-342900" algn="l">
              <a:lnSpc>
                <a:spcPct val="150000"/>
              </a:lnSpc>
              <a:spcBef>
                <a:spcPts val="0"/>
              </a:spcBef>
              <a:buFont typeface="Arial" panose="020B0604020202020204" pitchFamily="34" charset="0"/>
              <a:buChar char="•"/>
            </a:pPr>
            <a:r>
              <a:rPr lang="sv-SE"/>
              <a:t>Verktyg på marknaden</a:t>
            </a:r>
          </a:p>
          <a:p>
            <a:pPr marL="342900" indent="-342900" algn="l">
              <a:lnSpc>
                <a:spcPct val="110000"/>
              </a:lnSpc>
              <a:spcBef>
                <a:spcPts val="0"/>
              </a:spcBef>
              <a:buFont typeface="Arial" panose="020B0604020202020204" pitchFamily="34" charset="0"/>
              <a:buChar char="•"/>
            </a:pPr>
            <a:r>
              <a:rPr lang="sv-SE"/>
              <a:t>Byggsektorns miljöberäkningsverktyg</a:t>
            </a:r>
          </a:p>
          <a:p>
            <a:pPr marL="342900" indent="-342900" algn="l">
              <a:lnSpc>
                <a:spcPct val="150000"/>
              </a:lnSpc>
              <a:spcBef>
                <a:spcPts val="0"/>
              </a:spcBef>
              <a:buFont typeface="Arial" panose="020B0604020202020204" pitchFamily="34" charset="0"/>
              <a:buChar char="•"/>
            </a:pPr>
            <a:r>
              <a:rPr lang="sv-SE" err="1"/>
              <a:t>OneClickLCA</a:t>
            </a:r>
            <a:endParaRPr lang="sv-SE"/>
          </a:p>
        </p:txBody>
      </p:sp>
      <p:pic>
        <p:nvPicPr>
          <p:cNvPr id="3" name="Platshållare för bild 2" descr="En bild som visar text, bord&#10;&#10;Automatiskt genererad beskrivning">
            <a:extLst>
              <a:ext uri="{FF2B5EF4-FFF2-40B4-BE49-F238E27FC236}">
                <a16:creationId xmlns:a16="http://schemas.microsoft.com/office/drawing/2014/main" id="{21F16075-9E0E-48F6-AFF5-106144EDEE24}"/>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06155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71246C-9286-438F-9DB0-4D38921719DF}"/>
              </a:ext>
            </a:extLst>
          </p:cNvPr>
          <p:cNvSpPr>
            <a:spLocks noGrp="1"/>
          </p:cNvSpPr>
          <p:nvPr>
            <p:ph idx="1"/>
          </p:nvPr>
        </p:nvSpPr>
        <p:spPr>
          <a:xfrm>
            <a:off x="611187" y="1562100"/>
            <a:ext cx="6147754" cy="3600450"/>
          </a:xfrm>
        </p:spPr>
        <p:txBody>
          <a:bodyPr vert="horz" lIns="91440" tIns="45720" rIns="91440" bIns="45720" rtlCol="0" anchor="t">
            <a:normAutofit/>
          </a:bodyPr>
          <a:lstStyle/>
          <a:p>
            <a:r>
              <a:rPr lang="sv-SE" sz="1600">
                <a:latin typeface="Helvetica"/>
                <a:cs typeface="Helvetica"/>
              </a:rPr>
              <a:t>Byggsektorns miljöberäkningsverktyg (BM)</a:t>
            </a:r>
          </a:p>
          <a:p>
            <a:r>
              <a:rPr lang="sv-SE" sz="1600">
                <a:latin typeface="Helvetica"/>
                <a:cs typeface="Helvetica"/>
              </a:rPr>
              <a:t>OneClickLCA</a:t>
            </a:r>
          </a:p>
          <a:p>
            <a:r>
              <a:rPr lang="sv-SE" sz="1600">
                <a:latin typeface="Helvetica"/>
                <a:cs typeface="Helvetica"/>
              </a:rPr>
              <a:t>Anavitor</a:t>
            </a:r>
          </a:p>
          <a:p>
            <a:r>
              <a:rPr lang="sv-SE" sz="1600">
                <a:latin typeface="Helvetica"/>
                <a:cs typeface="Helvetica"/>
              </a:rPr>
              <a:t>Ett flertal andra verktyg finns inbyggda i kostnadskalkylprogram och BIM-mjukvara</a:t>
            </a:r>
          </a:p>
          <a:p>
            <a:r>
              <a:rPr lang="sv-SE" sz="1600">
                <a:latin typeface="Helvetica"/>
                <a:cs typeface="Helvetica"/>
              </a:rPr>
              <a:t>Egna verktyg internt hos entreprenörer/byggherrar</a:t>
            </a:r>
          </a:p>
          <a:p>
            <a:r>
              <a:rPr lang="sv-SE" sz="1600">
                <a:latin typeface="Helvetica"/>
                <a:cs typeface="Helvetica"/>
              </a:rPr>
              <a:t>Ytterligare verktyg under utveckling</a:t>
            </a:r>
            <a:endParaRPr lang="sv-SE" sz="1600">
              <a:cs typeface="Helvetica"/>
            </a:endParaRPr>
          </a:p>
        </p:txBody>
      </p:sp>
      <p:sp>
        <p:nvSpPr>
          <p:cNvPr id="2" name="Title 1">
            <a:extLst>
              <a:ext uri="{FF2B5EF4-FFF2-40B4-BE49-F238E27FC236}">
                <a16:creationId xmlns:a16="http://schemas.microsoft.com/office/drawing/2014/main" id="{0C815562-E325-43B4-99A8-B8593BC851E6}"/>
              </a:ext>
            </a:extLst>
          </p:cNvPr>
          <p:cNvSpPr>
            <a:spLocks noGrp="1"/>
          </p:cNvSpPr>
          <p:nvPr>
            <p:ph type="title"/>
          </p:nvPr>
        </p:nvSpPr>
        <p:spPr/>
        <p:txBody>
          <a:bodyPr>
            <a:normAutofit/>
          </a:bodyPr>
          <a:lstStyle/>
          <a:p>
            <a:r>
              <a:rPr lang="sv-SE" sz="3200">
                <a:latin typeface="Helvetica"/>
                <a:cs typeface="Helvetica"/>
              </a:rPr>
              <a:t>Klimatberäkningsverktyg på marknaden</a:t>
            </a:r>
            <a:endParaRPr lang="sv-SE" sz="3200"/>
          </a:p>
        </p:txBody>
      </p:sp>
    </p:spTree>
    <p:extLst>
      <p:ext uri="{BB962C8B-B14F-4D97-AF65-F5344CB8AC3E}">
        <p14:creationId xmlns:p14="http://schemas.microsoft.com/office/powerpoint/2010/main" val="545295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a:normAutofit fontScale="92500" lnSpcReduction="10000"/>
          </a:bodyPr>
          <a:lstStyle/>
          <a:p>
            <a:r>
              <a:rPr lang="sv-SE" sz="1700"/>
              <a:t>Med BM kan analyser av klimatpåverkan under byggskedet göras (A1-A5). Verktyget kan alltså användas för tex beräkningar enligt kraven i Miljöbyggnad, kommande klimatdeklaration enligt lagkrav, LFM30 och troligtvis Svanen (krav ej publicerade).</a:t>
            </a:r>
          </a:p>
          <a:p>
            <a:r>
              <a:rPr lang="sv-SE" sz="1700"/>
              <a:t>Innehåller databas med generiska klimatdata</a:t>
            </a:r>
          </a:p>
          <a:p>
            <a:pPr lvl="1"/>
            <a:r>
              <a:rPr lang="sv-SE" sz="1500"/>
              <a:t>IVL:s klimatdatabas</a:t>
            </a:r>
          </a:p>
          <a:p>
            <a:pPr lvl="1"/>
            <a:r>
              <a:rPr lang="sv-SE" sz="1500"/>
              <a:t>Typiska och konservativ data från Boverkets klimatdatabas </a:t>
            </a:r>
          </a:p>
          <a:p>
            <a:pPr lvl="1"/>
            <a:r>
              <a:rPr lang="sv-SE" sz="1500"/>
              <a:t>Klimatdata för installationsresurser från Finlands klimatdatabas</a:t>
            </a:r>
          </a:p>
          <a:p>
            <a:r>
              <a:rPr lang="sv-SE" sz="1700"/>
              <a:t>Möjlighet att ersätta generiska data med specifika data (EPD:er, specifika transportavstånd etc.)</a:t>
            </a:r>
          </a:p>
          <a:p>
            <a:r>
              <a:rPr lang="sv-SE" sz="1700"/>
              <a:t>Idag möjligt att importera resurssammanställning från en rad olika ekonomiska kalkylverktyg samt från en specifik Excel-mall</a:t>
            </a:r>
          </a:p>
          <a:p>
            <a:r>
              <a:rPr lang="sv-SE" sz="1700"/>
              <a:t>Önskemål från småhustillverkare enkelt sätt att importera från Excel och/eller från ritverktyg såsom </a:t>
            </a:r>
            <a:r>
              <a:rPr lang="sv-SE" sz="1700" err="1"/>
              <a:t>Revit</a:t>
            </a:r>
            <a:r>
              <a:rPr lang="sv-SE" sz="1700"/>
              <a:t>.</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a:xfrm>
            <a:off x="628650" y="304271"/>
            <a:ext cx="7514240" cy="1104636"/>
          </a:xfrm>
        </p:spPr>
        <p:txBody>
          <a:bodyPr>
            <a:normAutofit/>
          </a:bodyPr>
          <a:lstStyle/>
          <a:p>
            <a:r>
              <a:rPr lang="sv-SE"/>
              <a:t>Byggsektorns </a:t>
            </a:r>
            <a:br>
              <a:rPr lang="sv-SE"/>
            </a:br>
            <a:r>
              <a:rPr lang="sv-SE"/>
              <a:t>miljöberäkningsverktyg (BM)</a:t>
            </a:r>
          </a:p>
        </p:txBody>
      </p:sp>
      <p:pic>
        <p:nvPicPr>
          <p:cNvPr id="6" name="Picture 2">
            <a:extLst>
              <a:ext uri="{FF2B5EF4-FFF2-40B4-BE49-F238E27FC236}">
                <a16:creationId xmlns:a16="http://schemas.microsoft.com/office/drawing/2014/main" id="{7AD938B9-855D-460A-B982-F0E34C043A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5111" y="371582"/>
            <a:ext cx="927828" cy="9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53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a:xfrm>
            <a:off x="611186" y="1562100"/>
            <a:ext cx="8103444" cy="3600450"/>
          </a:xfrm>
        </p:spPr>
        <p:txBody>
          <a:bodyPr vert="horz" lIns="91440" tIns="45720" rIns="91440" bIns="45720" rtlCol="0" anchor="t">
            <a:normAutofit/>
          </a:bodyPr>
          <a:lstStyle/>
          <a:p>
            <a:r>
              <a:rPr lang="sv-SE" sz="1600"/>
              <a:t>Med </a:t>
            </a:r>
            <a:r>
              <a:rPr lang="sv-SE" sz="1600" err="1"/>
              <a:t>One</a:t>
            </a:r>
            <a:r>
              <a:rPr lang="sv-SE" sz="1600"/>
              <a:t> </a:t>
            </a:r>
            <a:r>
              <a:rPr lang="sv-SE" sz="1600" err="1"/>
              <a:t>Click</a:t>
            </a:r>
            <a:r>
              <a:rPr lang="sv-SE" sz="1600"/>
              <a:t> LCA kan kompletta </a:t>
            </a:r>
            <a:r>
              <a:rPr lang="sv-SE" sz="1600" err="1"/>
              <a:t>LCA:er</a:t>
            </a:r>
            <a:r>
              <a:rPr lang="sv-SE" sz="1600"/>
              <a:t> göras för en byggnads hela livscykel (A-D). Det betyder att verktyget kan användas för att uppfylla krav på klimatberäkningar enligt i princip samtliga i Sverige förekommande klimatkrav på byggnader, samt för </a:t>
            </a:r>
            <a:r>
              <a:rPr lang="sv-SE" sz="1600" err="1"/>
              <a:t>Level</a:t>
            </a:r>
            <a:r>
              <a:rPr lang="sv-SE" sz="1600"/>
              <a:t>(s), vilket kan komma att bli ett krav enligt EU:s taxonomi.</a:t>
            </a:r>
          </a:p>
          <a:p>
            <a:r>
              <a:rPr lang="sv-SE" sz="1600">
                <a:latin typeface="Helvetica"/>
                <a:cs typeface="Helvetica"/>
              </a:rPr>
              <a:t>Innehåller koppling till de största databaserna med EPD:er samt</a:t>
            </a:r>
          </a:p>
          <a:p>
            <a:pPr lvl="1"/>
            <a:r>
              <a:rPr lang="sv-SE" sz="1400">
                <a:latin typeface="Helvetica"/>
                <a:cs typeface="Helvetica"/>
              </a:rPr>
              <a:t>Typiska och konservativ data från Boverkets klimatdatabas </a:t>
            </a:r>
            <a:endParaRPr lang="sv-SE" sz="1400">
              <a:cs typeface="Helvetica"/>
            </a:endParaRPr>
          </a:p>
          <a:p>
            <a:pPr lvl="1"/>
            <a:r>
              <a:rPr lang="sv-SE" sz="1400"/>
              <a:t>Generisk, landspecifik, miljödata för många produkter, främst för europeiska länder.</a:t>
            </a:r>
          </a:p>
          <a:p>
            <a:r>
              <a:rPr lang="sv-SE" sz="1600">
                <a:latin typeface="Helvetica"/>
                <a:cs typeface="Helvetica"/>
              </a:rPr>
              <a:t>Möjlighet att använda generisk miljödata eller specifika data (EPD:er, specifika transportavstånd etc.)</a:t>
            </a:r>
          </a:p>
          <a:p>
            <a:r>
              <a:rPr lang="sv-SE" sz="1600">
                <a:latin typeface="Helvetica"/>
                <a:cs typeface="Helvetica"/>
              </a:rPr>
              <a:t>Idag möjligt att importera resurssammanställning direkt från en rad olika BIM-program (t.ex. </a:t>
            </a:r>
            <a:r>
              <a:rPr lang="sv-SE" sz="1600" err="1">
                <a:latin typeface="Helvetica"/>
                <a:cs typeface="Helvetica"/>
              </a:rPr>
              <a:t>Revit</a:t>
            </a:r>
            <a:r>
              <a:rPr lang="sv-SE" sz="1600">
                <a:latin typeface="Helvetica"/>
                <a:cs typeface="Helvetica"/>
              </a:rPr>
              <a:t>, Simple-BIM och Tekla) samt från Excel-filer enligt mall på hemsidan.</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err="1"/>
              <a:t>OneClickLCA</a:t>
            </a:r>
            <a:endParaRPr lang="sv-SE"/>
          </a:p>
        </p:txBody>
      </p:sp>
    </p:spTree>
    <p:extLst>
      <p:ext uri="{BB962C8B-B14F-4D97-AF65-F5344CB8AC3E}">
        <p14:creationId xmlns:p14="http://schemas.microsoft.com/office/powerpoint/2010/main" val="335980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E15328E3-4700-436C-ADC0-4E5FCF1277DA}"/>
              </a:ext>
            </a:extLst>
          </p:cNvPr>
          <p:cNvSpPr>
            <a:spLocks noGrp="1"/>
          </p:cNvSpPr>
          <p:nvPr>
            <p:ph type="ctrTitle"/>
          </p:nvPr>
        </p:nvSpPr>
        <p:spPr/>
        <p:txBody>
          <a:bodyPr/>
          <a:lstStyle/>
          <a:p>
            <a:r>
              <a:rPr lang="sv-SE">
                <a:latin typeface="Helvetica"/>
                <a:cs typeface="Helvetica"/>
              </a:rPr>
              <a:t>Schabloner och nyckeltal</a:t>
            </a:r>
          </a:p>
        </p:txBody>
      </p:sp>
      <p:sp>
        <p:nvSpPr>
          <p:cNvPr id="9" name="Underrubrik 8">
            <a:extLst>
              <a:ext uri="{FF2B5EF4-FFF2-40B4-BE49-F238E27FC236}">
                <a16:creationId xmlns:a16="http://schemas.microsoft.com/office/drawing/2014/main" id="{A6A6790E-278D-4697-90D9-A0D2660A4453}"/>
              </a:ext>
            </a:extLst>
          </p:cNvPr>
          <p:cNvSpPr>
            <a:spLocks noGrp="1"/>
          </p:cNvSpPr>
          <p:nvPr>
            <p:ph type="subTitle" idx="1"/>
          </p:nvPr>
        </p:nvSpPr>
        <p:spPr>
          <a:xfrm>
            <a:off x="468000" y="2772000"/>
            <a:ext cx="3718800" cy="2280060"/>
          </a:xfrm>
        </p:spPr>
        <p:txBody>
          <a:bodyPr vert="horz" lIns="91440" tIns="45720" rIns="91440" bIns="45720" rtlCol="0" anchor="t">
            <a:normAutofit/>
          </a:bodyPr>
          <a:lstStyle/>
          <a:p>
            <a:pPr marL="342900" indent="-342900" algn="l">
              <a:lnSpc>
                <a:spcPct val="100000"/>
              </a:lnSpc>
              <a:buFont typeface="Arial" panose="020B0604020202020204" pitchFamily="34" charset="0"/>
              <a:buChar char="•"/>
            </a:pPr>
            <a:r>
              <a:rPr lang="sv-SE">
                <a:latin typeface="Helvetica"/>
                <a:cs typeface="Helvetica"/>
              </a:rPr>
              <a:t>Principer för schabloner</a:t>
            </a:r>
          </a:p>
          <a:p>
            <a:pPr marL="342900" indent="-342900" algn="l">
              <a:lnSpc>
                <a:spcPct val="100000"/>
              </a:lnSpc>
              <a:buFont typeface="Arial" panose="020B0604020202020204" pitchFamily="34" charset="0"/>
              <a:buChar char="•"/>
            </a:pPr>
            <a:r>
              <a:rPr lang="sv-SE">
                <a:latin typeface="Helvetica"/>
                <a:cs typeface="Helvetica"/>
              </a:rPr>
              <a:t>Tidigare framtagna schabloner</a:t>
            </a:r>
          </a:p>
          <a:p>
            <a:pPr marL="342900" indent="-342900" algn="l">
              <a:lnSpc>
                <a:spcPct val="100000"/>
              </a:lnSpc>
              <a:buFont typeface="Arial" panose="020B0604020202020204" pitchFamily="34" charset="0"/>
              <a:buChar char="•"/>
            </a:pPr>
            <a:r>
              <a:rPr lang="sv-SE">
                <a:latin typeface="Helvetica"/>
                <a:cs typeface="Helvetica"/>
              </a:rPr>
              <a:t>Framtagna schabloner/ nyckeltal inom </a:t>
            </a:r>
            <a:r>
              <a:rPr lang="sv-SE" err="1">
                <a:latin typeface="Helvetica"/>
                <a:cs typeface="Helvetica"/>
              </a:rPr>
              <a:t>KlivPå</a:t>
            </a:r>
            <a:endParaRPr lang="sv-SE"/>
          </a:p>
        </p:txBody>
      </p:sp>
      <p:pic>
        <p:nvPicPr>
          <p:cNvPr id="14" name="Platshållare för bild 13">
            <a:extLst>
              <a:ext uri="{FF2B5EF4-FFF2-40B4-BE49-F238E27FC236}">
                <a16:creationId xmlns:a16="http://schemas.microsoft.com/office/drawing/2014/main" id="{80500CE9-DD31-498E-A0CC-98B825FBEAE1}"/>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a:stretch>
            <a:fillRect/>
          </a:stretch>
        </p:blipFill>
        <p:spPr>
          <a:xfrm>
            <a:off x="4586614" y="1"/>
            <a:ext cx="4557386" cy="5714999"/>
          </a:xfrm>
        </p:spPr>
      </p:pic>
    </p:spTree>
    <p:extLst>
      <p:ext uri="{BB962C8B-B14F-4D97-AF65-F5344CB8AC3E}">
        <p14:creationId xmlns:p14="http://schemas.microsoft.com/office/powerpoint/2010/main" val="29565306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ACDFAD-F4BF-4C76-A317-DF1136D80C47}"/>
              </a:ext>
            </a:extLst>
          </p:cNvPr>
          <p:cNvSpPr>
            <a:spLocks noGrp="1"/>
          </p:cNvSpPr>
          <p:nvPr>
            <p:ph idx="1"/>
          </p:nvPr>
        </p:nvSpPr>
        <p:spPr/>
        <p:txBody>
          <a:bodyPr vert="horz" lIns="91440" tIns="45720" rIns="91440" bIns="45720" rtlCol="0" anchor="t">
            <a:normAutofit/>
          </a:bodyPr>
          <a:lstStyle/>
          <a:p>
            <a:r>
              <a:rPr lang="sv-SE" sz="1600"/>
              <a:t>Schabloner för klimatpåverkan är oftast konservativt satta för att undvika risk för att räkna för lågt.</a:t>
            </a:r>
          </a:p>
          <a:p>
            <a:r>
              <a:rPr lang="sv-SE" sz="1600"/>
              <a:t>Därmed är det oftast fördelaktigt att räkna med faktiska data från det specifika projektet om uppgifter finns.</a:t>
            </a:r>
          </a:p>
          <a:p>
            <a:r>
              <a:rPr lang="sv-SE" sz="1600"/>
              <a:t>När underlag inte finns eller det är tidskrävande beräkningar som krävs kan schabloner användas istället.</a:t>
            </a:r>
          </a:p>
          <a:p>
            <a:pPr lvl="1"/>
            <a:r>
              <a:rPr lang="sv-SE" sz="1400">
                <a:cs typeface="Helvetica"/>
              </a:rPr>
              <a:t>Schablon ska däremot inte användas för att dölja hög klimatpåverkan utan endast om schablonen är representativ för det aktuella projektet</a:t>
            </a:r>
          </a:p>
          <a:p>
            <a:r>
              <a:rPr lang="sv-SE" sz="1600">
                <a:latin typeface="Helvetica"/>
                <a:cs typeface="Helvetica"/>
              </a:rPr>
              <a:t>Uppgifter från referensvärdesprojektet bygger på medelvärdesdata och kan inte användas rakt av för schabloner utan kräver ett påslag för osäkerheter.</a:t>
            </a:r>
          </a:p>
          <a:p>
            <a:pPr lvl="1"/>
            <a:r>
              <a:rPr lang="sv-SE" sz="1400">
                <a:latin typeface="Helvetica"/>
                <a:cs typeface="Helvetica"/>
              </a:rPr>
              <a:t>Bland annat då en schablon aldrig helt speglar verkligheten och det specifika projektet</a:t>
            </a:r>
            <a:endParaRPr lang="sv-SE" sz="1400">
              <a:cs typeface="Helvetica"/>
            </a:endParaRPr>
          </a:p>
        </p:txBody>
      </p:sp>
      <p:sp>
        <p:nvSpPr>
          <p:cNvPr id="2" name="Title 1">
            <a:extLst>
              <a:ext uri="{FF2B5EF4-FFF2-40B4-BE49-F238E27FC236}">
                <a16:creationId xmlns:a16="http://schemas.microsoft.com/office/drawing/2014/main" id="{062D99A1-29A9-45C7-8F22-8EF234354F0E}"/>
              </a:ext>
            </a:extLst>
          </p:cNvPr>
          <p:cNvSpPr>
            <a:spLocks noGrp="1"/>
          </p:cNvSpPr>
          <p:nvPr>
            <p:ph type="title"/>
          </p:nvPr>
        </p:nvSpPr>
        <p:spPr/>
        <p:txBody>
          <a:bodyPr>
            <a:normAutofit/>
          </a:bodyPr>
          <a:lstStyle/>
          <a:p>
            <a:r>
              <a:rPr lang="sv-SE" sz="3200">
                <a:latin typeface="Helvetica"/>
                <a:cs typeface="Helvetica"/>
              </a:rPr>
              <a:t>Principer för användning av schabloner</a:t>
            </a:r>
            <a:endParaRPr lang="sv-SE" sz="3200"/>
          </a:p>
        </p:txBody>
      </p:sp>
    </p:spTree>
    <p:extLst>
      <p:ext uri="{BB962C8B-B14F-4D97-AF65-F5344CB8AC3E}">
        <p14:creationId xmlns:p14="http://schemas.microsoft.com/office/powerpoint/2010/main" val="2562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1E08565-9E41-48C9-82E7-FECF8AC0C310}"/>
              </a:ext>
            </a:extLst>
          </p:cNvPr>
          <p:cNvSpPr>
            <a:spLocks noGrp="1"/>
          </p:cNvSpPr>
          <p:nvPr>
            <p:ph idx="1"/>
          </p:nvPr>
        </p:nvSpPr>
        <p:spPr/>
        <p:txBody>
          <a:bodyPr vert="horz" lIns="91440" tIns="45720" rIns="91440" bIns="45720" rtlCol="0" anchor="t">
            <a:normAutofit/>
          </a:bodyPr>
          <a:lstStyle/>
          <a:p>
            <a:r>
              <a:rPr lang="sv-SE" sz="1600">
                <a:latin typeface="Helvetica"/>
                <a:cs typeface="Helvetica"/>
              </a:rPr>
              <a:t>Historiskt sett är det ont om schabloner och nyckeltal för klimatpåverkan från byggnader.</a:t>
            </a:r>
          </a:p>
          <a:p>
            <a:r>
              <a:rPr lang="sv-SE" sz="1600">
                <a:latin typeface="Helvetica"/>
                <a:cs typeface="Helvetica"/>
              </a:rPr>
              <a:t>Schabloner finns sedan tidigare för följande delar men är inte anpassade för småhus och schablonerna har inte heller på någon högre detaljeringsgrad</a:t>
            </a:r>
          </a:p>
          <a:p>
            <a:pPr lvl="1"/>
            <a:r>
              <a:rPr lang="sv-SE" sz="1400">
                <a:latin typeface="Helvetica"/>
                <a:cs typeface="Helvetica"/>
              </a:rPr>
              <a:t>Livscykelskede A5.1: Spillmaterial</a:t>
            </a:r>
          </a:p>
          <a:p>
            <a:pPr lvl="1"/>
            <a:r>
              <a:rPr lang="sv-SE" sz="1400">
                <a:latin typeface="Helvetica"/>
                <a:cs typeface="Helvetica"/>
              </a:rPr>
              <a:t>Livscykelskede A5.2-A5.5 Byggarbetsplatsen</a:t>
            </a:r>
          </a:p>
          <a:p>
            <a:pPr lvl="1"/>
            <a:r>
              <a:rPr lang="sv-SE" sz="1400">
                <a:latin typeface="Helvetica"/>
                <a:cs typeface="Helvetica"/>
              </a:rPr>
              <a:t>Husunderbyggnad</a:t>
            </a:r>
          </a:p>
          <a:p>
            <a:pPr lvl="1"/>
            <a:r>
              <a:rPr lang="sv-SE" sz="1400">
                <a:latin typeface="Helvetica"/>
                <a:cs typeface="Helvetica"/>
              </a:rPr>
              <a:t>Rumsbildning exkl. insida yttervägg och innerväggar (inkluderar undergolv, innertak, invändiga dörrar/glaspartier, invändiga trappor etc.)</a:t>
            </a:r>
          </a:p>
          <a:p>
            <a:pPr lvl="1"/>
            <a:r>
              <a:rPr lang="sv-SE" sz="1400">
                <a:latin typeface="Helvetica"/>
                <a:cs typeface="Helvetica"/>
              </a:rPr>
              <a:t>Invändiga ytskikt</a:t>
            </a:r>
          </a:p>
          <a:p>
            <a:pPr lvl="1"/>
            <a:r>
              <a:rPr lang="sv-SE" sz="1400">
                <a:latin typeface="Helvetica"/>
                <a:cs typeface="Helvetica"/>
              </a:rPr>
              <a:t>Installationer, uppdelat på Ventilation, El, VS, Golvvärme med PEX/aluminiumplattor, Golvvärme vattenburet/PEX och Hiss</a:t>
            </a:r>
          </a:p>
          <a:p>
            <a:r>
              <a:rPr lang="sv-SE" sz="1600">
                <a:latin typeface="Helvetica"/>
                <a:cs typeface="Helvetica"/>
              </a:rPr>
              <a:t>Nyckeltal finns ej för småhus då tidigare studier främst har fokuserat på flerbostadshus.</a:t>
            </a:r>
          </a:p>
        </p:txBody>
      </p:sp>
      <p:sp>
        <p:nvSpPr>
          <p:cNvPr id="2" name="Rubrik 1">
            <a:extLst>
              <a:ext uri="{FF2B5EF4-FFF2-40B4-BE49-F238E27FC236}">
                <a16:creationId xmlns:a16="http://schemas.microsoft.com/office/drawing/2014/main" id="{B8B97C2C-61C7-405C-94FB-18011EB5AF74}"/>
              </a:ext>
            </a:extLst>
          </p:cNvPr>
          <p:cNvSpPr>
            <a:spLocks noGrp="1"/>
          </p:cNvSpPr>
          <p:nvPr>
            <p:ph type="title"/>
          </p:nvPr>
        </p:nvSpPr>
        <p:spPr/>
        <p:txBody>
          <a:bodyPr>
            <a:normAutofit/>
          </a:bodyPr>
          <a:lstStyle/>
          <a:p>
            <a:r>
              <a:rPr lang="sv-SE" sz="3200">
                <a:latin typeface="Helvetica"/>
                <a:cs typeface="Helvetica"/>
              </a:rPr>
              <a:t>Tidigare framtagna schabloner och nyckeltal</a:t>
            </a:r>
          </a:p>
        </p:txBody>
      </p:sp>
    </p:spTree>
    <p:extLst>
      <p:ext uri="{BB962C8B-B14F-4D97-AF65-F5344CB8AC3E}">
        <p14:creationId xmlns:p14="http://schemas.microsoft.com/office/powerpoint/2010/main" val="6245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F mall 190412.potx" id="{EBD86941-E7E8-4F43-9B1A-24493B3B9DF6}" vid="{B46FCED7-A7F9-4730-B3F9-4EE714627889}"/>
    </a:ext>
  </a:extLst>
</a:theme>
</file>

<file path=ppt/theme/theme2.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F mall 190412.potx" id="{EBD86941-E7E8-4F43-9B1A-24493B3B9DF6}" vid="{B46FCED7-A7F9-4730-B3F9-4EE71462788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E773E3806B76E4DB726E4B8EC134E75" ma:contentTypeVersion="6" ma:contentTypeDescription="Skapa ett nytt dokument." ma:contentTypeScope="" ma:versionID="b5a30978a843608e1519b008cbc4b887">
  <xsd:schema xmlns:xsd="http://www.w3.org/2001/XMLSchema" xmlns:xs="http://www.w3.org/2001/XMLSchema" xmlns:p="http://schemas.microsoft.com/office/2006/metadata/properties" xmlns:ns2="ef19cda6-7d39-492a-8642-58fc3a27c313" xmlns:ns3="91c32f57-588f-4bb8-9002-cfd812192c2d" targetNamespace="http://schemas.microsoft.com/office/2006/metadata/properties" ma:root="true" ma:fieldsID="4dc9de6d92a3200c49acb61155ba0df6" ns2:_="" ns3:_="">
    <xsd:import namespace="ef19cda6-7d39-492a-8642-58fc3a27c313"/>
    <xsd:import namespace="91c32f57-588f-4bb8-9002-cfd812192c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19cda6-7d39-492a-8642-58fc3a27c3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32f57-588f-4bb8-9002-cfd812192c2d"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F08B64-DE2F-47B4-87D8-02129D741B7C}">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1efada30-2c96-4701-8ad8-2286be1e7920"/>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0C17534-D45F-438D-8D7E-147A2DFD346E}">
  <ds:schemaRefs>
    <ds:schemaRef ds:uri="http://schemas.microsoft.com/sharepoint/v3/contenttype/forms"/>
  </ds:schemaRefs>
</ds:datastoreItem>
</file>

<file path=customXml/itemProps3.xml><?xml version="1.0" encoding="utf-8"?>
<ds:datastoreItem xmlns:ds="http://schemas.openxmlformats.org/officeDocument/2006/customXml" ds:itemID="{14A3B344-8B5E-4092-9E72-1990F16E3327}"/>
</file>

<file path=docProps/app.xml><?xml version="1.0" encoding="utf-8"?>
<Properties xmlns="http://schemas.openxmlformats.org/officeDocument/2006/extended-properties" xmlns:vt="http://schemas.openxmlformats.org/officeDocument/2006/docPropsVTypes">
  <TotalTime>34</TotalTime>
  <Words>12632</Words>
  <Application>Microsoft Office PowerPoint</Application>
  <PresentationFormat>Bildspel på skärmen (16:10)</PresentationFormat>
  <Paragraphs>1203</Paragraphs>
  <Slides>122</Slides>
  <Notes>12</Notes>
  <HiddenSlides>33</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122</vt:i4>
      </vt:variant>
    </vt:vector>
  </HeadingPairs>
  <TitlesOfParts>
    <vt:vector size="130" baseType="lpstr">
      <vt:lpstr>Arial</vt:lpstr>
      <vt:lpstr>Calibri</vt:lpstr>
      <vt:lpstr>Calibri Light</vt:lpstr>
      <vt:lpstr>Cambria</vt:lpstr>
      <vt:lpstr>Georgia</vt:lpstr>
      <vt:lpstr>Helvetica</vt:lpstr>
      <vt:lpstr>Office-tema</vt:lpstr>
      <vt:lpstr>1_Office-tema</vt:lpstr>
      <vt:lpstr>Slutrapport KlivPå Oktober 2021</vt:lpstr>
      <vt:lpstr>Innehåll</vt:lpstr>
      <vt:lpstr>Inledning</vt:lpstr>
      <vt:lpstr>Projektmål</vt:lpstr>
      <vt:lpstr>Om projektet</vt:lpstr>
      <vt:lpstr>Projektupplägg</vt:lpstr>
      <vt:lpstr>Gemensamma mallar och annat material framtaget av projektet</vt:lpstr>
      <vt:lpstr>Erfarenheter inför projektet</vt:lpstr>
      <vt:lpstr>Erfarenheter inför projektet</vt:lpstr>
      <vt:lpstr>Erfarenheter inför projektet</vt:lpstr>
      <vt:lpstr>Intervjustudie  kring LCA-baserat beslutsfattande</vt:lpstr>
      <vt:lpstr>Syftet med studien</vt:lpstr>
      <vt:lpstr>Syftet med studien</vt:lpstr>
      <vt:lpstr>Metod Intervjustudie</vt:lpstr>
      <vt:lpstr>Metod Intervjustudie</vt:lpstr>
      <vt:lpstr>Metod Processen</vt:lpstr>
      <vt:lpstr>Metod Processen</vt:lpstr>
      <vt:lpstr>Resultat och slutsatser</vt:lpstr>
      <vt:lpstr>Resultat och slutsatser – Frågeställning nr 1 Hur ser de beslutsprocesser ut hos småhustillverkarna som i slutändan påverkar byggnadernas klimatpåverkan?</vt:lpstr>
      <vt:lpstr>Resultat och slutsatser</vt:lpstr>
      <vt:lpstr>Resultat och slutsatser – Frågeställning nr 2 Vad har betydelse för vilka beslut som fattas och vilka roller, funktioner och aktörer påverkar besluten?</vt:lpstr>
      <vt:lpstr>Resultat och slutsatser</vt:lpstr>
      <vt:lpstr>Resultat och slutsatser – Frågeställning nr 3 Hur har LCA-baserad information hittills använts och planerar att användas för att styra mot byggnader med lägre klimatpåverkan?</vt:lpstr>
      <vt:lpstr>Resultat och slutsatser</vt:lpstr>
      <vt:lpstr>Resultat och slutsatser – Frågeställning nr 4 Vad krävs för att uppnå en lägre klimatpåverkan för de småhus som byggs?</vt:lpstr>
      <vt:lpstr>Resultat och slutsatser</vt:lpstr>
      <vt:lpstr>Löptext - Resultat och slutsatser – Frågeställning nr 5 Vad kan byggsektorn i stort lära sig från småhustillverkarnas arbete?</vt:lpstr>
      <vt:lpstr>Kommande vetenskaplig artikel</vt:lpstr>
      <vt:lpstr>Lärdomar från fallstudier i projektet</vt:lpstr>
      <vt:lpstr>PowerPoint-presentation</vt:lpstr>
      <vt:lpstr>Beskrivning och avgränsningar av fallstudieobjekt </vt:lpstr>
      <vt:lpstr>Beskrivning och avgränsningar av fallstudieobjekt </vt:lpstr>
      <vt:lpstr>Resultat och avgränsningar</vt:lpstr>
      <vt:lpstr>Resultat och avgränsningar</vt:lpstr>
      <vt:lpstr>PowerPoint-presentation</vt:lpstr>
      <vt:lpstr>Lärdomar</vt:lpstr>
      <vt:lpstr>PowerPoint-presentation</vt:lpstr>
      <vt:lpstr>Om projektet</vt:lpstr>
      <vt:lpstr>Lärdomar och slutsatser</vt:lpstr>
      <vt:lpstr>Lärdomar och slutsatser</vt:lpstr>
      <vt:lpstr>PowerPoint-presentation</vt:lpstr>
      <vt:lpstr>Beskrivning av fallstudieobjekt </vt:lpstr>
      <vt:lpstr>Avgränsningar</vt:lpstr>
      <vt:lpstr>Resultat</vt:lpstr>
      <vt:lpstr>Resultat</vt:lpstr>
      <vt:lpstr>Företagets process</vt:lpstr>
      <vt:lpstr>Utmaningar</vt:lpstr>
      <vt:lpstr>Utmaningar</vt:lpstr>
      <vt:lpstr>Andra viktiga lärdomar</vt:lpstr>
      <vt:lpstr>Lärdomar från projektet</vt:lpstr>
      <vt:lpstr>Generella slutsatser</vt:lpstr>
      <vt:lpstr>Generella slutsatser</vt:lpstr>
      <vt:lpstr>Generella slutsatser</vt:lpstr>
      <vt:lpstr>Generella slutsatser</vt:lpstr>
      <vt:lpstr>Generella slutsatser</vt:lpstr>
      <vt:lpstr>Slutsats om spillmaterial</vt:lpstr>
      <vt:lpstr>Behov av fortsatt arbete</vt:lpstr>
      <vt:lpstr>Nyckelfaktorer för effektiva processer</vt:lpstr>
      <vt:lpstr>Analys av resultat för 12 småhus</vt:lpstr>
      <vt:lpstr>PowerPoint-presentation</vt:lpstr>
      <vt:lpstr>Beräkning av klimatpåverkan  från 12 småhus</vt:lpstr>
      <vt:lpstr>Regeringsuppdrag referensvärden för klimatpåverkan från svenska byggnader - byggskedet </vt:lpstr>
      <vt:lpstr>Metodik</vt:lpstr>
      <vt:lpstr>Systemgränser (2 st.) för beräkning </vt:lpstr>
      <vt:lpstr>Beräkningsmetodik för referensvärden – systemgräns, klimatdata och hantering av dataluckor</vt:lpstr>
      <vt:lpstr>Beräkningsmetodik för referensvärden – beräkningsunderlag</vt:lpstr>
      <vt:lpstr>PowerPoint-presentation</vt:lpstr>
      <vt:lpstr>Resultat för 12 småhus Systemgräns 2022 och 2027</vt:lpstr>
      <vt:lpstr>Resultat för 12 småhus  Påverkan antal våningsplan</vt:lpstr>
      <vt:lpstr>Diskussion  klimatpåverkan, totalt byggskedet (A1-A5)</vt:lpstr>
      <vt:lpstr>Resultat för 12 småhus  Klimatpåverkan, medelvärden per del av livscykeln Systemgräns 2022</vt:lpstr>
      <vt:lpstr>Resultat för 12 småhus  Klimatpåverkan, medelvärden per del av livscykeln Systemgräns 2027</vt:lpstr>
      <vt:lpstr>Resultat för 12 småhus  Klimatpåverkan, spridning av resultat mellan de olika husen Systemgräns 2022</vt:lpstr>
      <vt:lpstr>Resultat för 12 småhus  Klimatpåverkan, fördelning per del av livscykeln per hus  Systemgräns 2022</vt:lpstr>
      <vt:lpstr>Resultat för 12 småhus  Klimatpåverkan, spridning av resultat mellan de olika husen Systemgräns 2027</vt:lpstr>
      <vt:lpstr>Resultat för 12 småhus  Klimatpåverkan, fördelning per del av livscykeln per hus  Systemgräns 2027</vt:lpstr>
      <vt:lpstr>Slutsatser  klimatpåverkan, per del av livscykeln och totalt</vt:lpstr>
      <vt:lpstr>Resultat för 12 småhus  Klimatpåverkan, medelvärden per byggdel Systemgräns 2022</vt:lpstr>
      <vt:lpstr>Resultat för 12 småhus  Klimatpåverkan, medelvärden per byggdel Systemgräns 2027</vt:lpstr>
      <vt:lpstr>Resultat för 12 småhus  Klimatpåverkan, spridning av resultat per hus och byggdel Systemgräns 2022</vt:lpstr>
      <vt:lpstr>Resultat för 12 småhus  Klimatpåverkan, spridning av resultat per hus och byggdel Systemgräns 2027</vt:lpstr>
      <vt:lpstr>Diskussion  klimatpåverkan per byggdel 2022 års systemgräns (2027 års systemgräns inom parantes)</vt:lpstr>
      <vt:lpstr>Resultat för 12 småhus  Klimatpåverkan, medelvärde uppdelat per produkttyp Systemgräns 2022</vt:lpstr>
      <vt:lpstr>Resultat för 12 småhus  Klimatpåverkan, spridning av resultat per hus och produkttyp Systemgräns 2022</vt:lpstr>
      <vt:lpstr>Diskussion klimatpåverkan per produkttyp</vt:lpstr>
      <vt:lpstr>Klimatpåverkan från solcellsanläggningar</vt:lpstr>
      <vt:lpstr>Tabeller medelvärde klimatpåverkan per del av livscykeln.</vt:lpstr>
      <vt:lpstr>Tabeller medelvärde klimatpåverkan, per byggdel.</vt:lpstr>
      <vt:lpstr>Tabeller medelvärde klimatpåverkan, per produkttyp (systemgräns 2022)</vt:lpstr>
      <vt:lpstr>Förbättringspotential med produktspecifika klimatdata</vt:lpstr>
      <vt:lpstr>Förbättringspotential med produktspecifika klimatdata</vt:lpstr>
      <vt:lpstr>Potential att minska klimatpåverkan genom materialutbyte</vt:lpstr>
      <vt:lpstr>Analys av beräknings-verktyg</vt:lpstr>
      <vt:lpstr>Klimatberäkningsverktyg på marknaden</vt:lpstr>
      <vt:lpstr>Byggsektorns  miljöberäkningsverktyg (BM)</vt:lpstr>
      <vt:lpstr>OneClickLCA</vt:lpstr>
      <vt:lpstr>Schabloner och nyckeltal</vt:lpstr>
      <vt:lpstr>Principer för användning av schabloner</vt:lpstr>
      <vt:lpstr>Tidigare framtagna schabloner och nyckeltal</vt:lpstr>
      <vt:lpstr>Schabloner och nyckeltal från projektet</vt:lpstr>
      <vt:lpstr>Nyckeltal för fönster och fönsterdörrar</vt:lpstr>
      <vt:lpstr>Klimatdata för fönster och dörrar - underlag</vt:lpstr>
      <vt:lpstr>Beräkningssnurra A5.2-A5.5</vt:lpstr>
      <vt:lpstr>Beräkningssnurra A5.2-A5.5 - underlag</vt:lpstr>
      <vt:lpstr>Beräkningssnurra A5.2-A5.5 - indata</vt:lpstr>
      <vt:lpstr>Beräkningssnurra A5.2-A5.5 - resultat</vt:lpstr>
      <vt:lpstr>Nyckeltal för installationer</vt:lpstr>
      <vt:lpstr>Nyckeltal för installationer- underlag</vt:lpstr>
      <vt:lpstr>Nyckeltal för installationer Obs! A1-A5.1, ej konservativt satta</vt:lpstr>
      <vt:lpstr>Schabloner/nyckeltal från regeringsuppdrag</vt:lpstr>
      <vt:lpstr>Det finna oftast dataluckor  – hur stora dessa är är ofta svårt att veta</vt:lpstr>
      <vt:lpstr>Vanliga dataluckor och schablonvärden  för dessa</vt:lpstr>
      <vt:lpstr>Hur stora dataluckor har beräkningarna?</vt:lpstr>
      <vt:lpstr>Byggvaror som ofta blir dataluckor - metodik</vt:lpstr>
      <vt:lpstr>Byggvaror som ofta blir dataluckor</vt:lpstr>
      <vt:lpstr>Gemensamt arbetssätt</vt:lpstr>
      <vt:lpstr>Generell process för framtagande av klimatberäkning</vt:lpstr>
      <vt:lpstr>Generell process för framtagande av klimatberäkning</vt:lpstr>
      <vt:lpstr>Exempel på inventering för flöden industriell småhusproduktion, A1-A5</vt:lpstr>
      <vt:lpstr>Gemensamma mallar och annat material framtaget av projektet</vt:lpstr>
      <vt:lpstr>Avslutning</vt:lpstr>
      <vt:lpstr>Kontaktuppgifter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KlivPå</dc:title>
  <dc:creator>Borgström, Sara</dc:creator>
  <cp:lastModifiedBy>Åsa Thrysin</cp:lastModifiedBy>
  <cp:revision>4</cp:revision>
  <dcterms:created xsi:type="dcterms:W3CDTF">2021-08-09T12:08:05Z</dcterms:created>
  <dcterms:modified xsi:type="dcterms:W3CDTF">2021-11-01T11:56:12Z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0x0101004E773E3806B76E4DB726E4B8EC134E75</vt:lpwstr>
  </property>
</Properties>
</file>